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1" r:id="rId5"/>
    <p:sldId id="260" r:id="rId6"/>
    <p:sldId id="263" r:id="rId7"/>
    <p:sldId id="264" r:id="rId8"/>
    <p:sldId id="266" r:id="rId9"/>
    <p:sldId id="265" r:id="rId10"/>
    <p:sldId id="267" r:id="rId11"/>
    <p:sldId id="268" r:id="rId12"/>
    <p:sldId id="269" r:id="rId13"/>
    <p:sldId id="270" r:id="rId14"/>
    <p:sldId id="278" r:id="rId15"/>
    <p:sldId id="271" r:id="rId16"/>
    <p:sldId id="281" r:id="rId17"/>
    <p:sldId id="282" r:id="rId18"/>
    <p:sldId id="280" r:id="rId19"/>
    <p:sldId id="277" r:id="rId20"/>
    <p:sldId id="272" r:id="rId21"/>
    <p:sldId id="279" r:id="rId22"/>
    <p:sldId id="276" r:id="rId23"/>
    <p:sldId id="273" r:id="rId24"/>
    <p:sldId id="274" r:id="rId25"/>
    <p:sldId id="275" r:id="rId26"/>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CEB93472-42E0-4BBC-ACE1-C3048F04A743}" type="datetimeFigureOut">
              <a:rPr lang="fr-FR" smtClean="0"/>
              <a:t>03/06/2013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AC49CA4-0F73-42D6-892E-397D6CDA2316}" type="slidenum">
              <a:rPr lang="fr-FR" smtClean="0"/>
              <a:t>‹N°›</a:t>
            </a:fld>
            <a:endParaRPr lang="fr-FR"/>
          </a:p>
        </p:txBody>
      </p:sp>
    </p:spTree>
    <p:extLst>
      <p:ext uri="{BB962C8B-B14F-4D97-AF65-F5344CB8AC3E}">
        <p14:creationId xmlns:p14="http://schemas.microsoft.com/office/powerpoint/2010/main" val="26257398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CEB93472-42E0-4BBC-ACE1-C3048F04A743}" type="datetimeFigureOut">
              <a:rPr lang="fr-FR" smtClean="0"/>
              <a:t>03/06/2013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AC49CA4-0F73-42D6-892E-397D6CDA2316}" type="slidenum">
              <a:rPr lang="fr-FR" smtClean="0"/>
              <a:t>‹N°›</a:t>
            </a:fld>
            <a:endParaRPr lang="fr-FR"/>
          </a:p>
        </p:txBody>
      </p:sp>
    </p:spTree>
    <p:extLst>
      <p:ext uri="{BB962C8B-B14F-4D97-AF65-F5344CB8AC3E}">
        <p14:creationId xmlns:p14="http://schemas.microsoft.com/office/powerpoint/2010/main" val="27434436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CEB93472-42E0-4BBC-ACE1-C3048F04A743}" type="datetimeFigureOut">
              <a:rPr lang="fr-FR" smtClean="0"/>
              <a:t>03/06/2013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AC49CA4-0F73-42D6-892E-397D6CDA2316}" type="slidenum">
              <a:rPr lang="fr-FR" smtClean="0"/>
              <a:t>‹N°›</a:t>
            </a:fld>
            <a:endParaRPr lang="fr-FR"/>
          </a:p>
        </p:txBody>
      </p:sp>
    </p:spTree>
    <p:extLst>
      <p:ext uri="{BB962C8B-B14F-4D97-AF65-F5344CB8AC3E}">
        <p14:creationId xmlns:p14="http://schemas.microsoft.com/office/powerpoint/2010/main" val="19428710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CEB93472-42E0-4BBC-ACE1-C3048F04A743}" type="datetimeFigureOut">
              <a:rPr lang="fr-FR" smtClean="0"/>
              <a:t>03/06/2013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AC49CA4-0F73-42D6-892E-397D6CDA2316}" type="slidenum">
              <a:rPr lang="fr-FR" smtClean="0"/>
              <a:t>‹N°›</a:t>
            </a:fld>
            <a:endParaRPr lang="fr-FR"/>
          </a:p>
        </p:txBody>
      </p:sp>
    </p:spTree>
    <p:extLst>
      <p:ext uri="{BB962C8B-B14F-4D97-AF65-F5344CB8AC3E}">
        <p14:creationId xmlns:p14="http://schemas.microsoft.com/office/powerpoint/2010/main" val="17480896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CEB93472-42E0-4BBC-ACE1-C3048F04A743}" type="datetimeFigureOut">
              <a:rPr lang="fr-FR" smtClean="0"/>
              <a:t>03/06/2013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AC49CA4-0F73-42D6-892E-397D6CDA2316}" type="slidenum">
              <a:rPr lang="fr-FR" smtClean="0"/>
              <a:t>‹N°›</a:t>
            </a:fld>
            <a:endParaRPr lang="fr-FR"/>
          </a:p>
        </p:txBody>
      </p:sp>
    </p:spTree>
    <p:extLst>
      <p:ext uri="{BB962C8B-B14F-4D97-AF65-F5344CB8AC3E}">
        <p14:creationId xmlns:p14="http://schemas.microsoft.com/office/powerpoint/2010/main" val="1605200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CEB93472-42E0-4BBC-ACE1-C3048F04A743}" type="datetimeFigureOut">
              <a:rPr lang="fr-FR" smtClean="0"/>
              <a:t>03/06/2013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FAC49CA4-0F73-42D6-892E-397D6CDA2316}" type="slidenum">
              <a:rPr lang="fr-FR" smtClean="0"/>
              <a:t>‹N°›</a:t>
            </a:fld>
            <a:endParaRPr lang="fr-FR"/>
          </a:p>
        </p:txBody>
      </p:sp>
    </p:spTree>
    <p:extLst>
      <p:ext uri="{BB962C8B-B14F-4D97-AF65-F5344CB8AC3E}">
        <p14:creationId xmlns:p14="http://schemas.microsoft.com/office/powerpoint/2010/main" val="5909798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CEB93472-42E0-4BBC-ACE1-C3048F04A743}" type="datetimeFigureOut">
              <a:rPr lang="fr-FR" smtClean="0"/>
              <a:t>03/06/2013</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FAC49CA4-0F73-42D6-892E-397D6CDA2316}" type="slidenum">
              <a:rPr lang="fr-FR" smtClean="0"/>
              <a:t>‹N°›</a:t>
            </a:fld>
            <a:endParaRPr lang="fr-FR"/>
          </a:p>
        </p:txBody>
      </p:sp>
    </p:spTree>
    <p:extLst>
      <p:ext uri="{BB962C8B-B14F-4D97-AF65-F5344CB8AC3E}">
        <p14:creationId xmlns:p14="http://schemas.microsoft.com/office/powerpoint/2010/main" val="26996381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CEB93472-42E0-4BBC-ACE1-C3048F04A743}" type="datetimeFigureOut">
              <a:rPr lang="fr-FR" smtClean="0"/>
              <a:t>03/06/2013</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FAC49CA4-0F73-42D6-892E-397D6CDA2316}" type="slidenum">
              <a:rPr lang="fr-FR" smtClean="0"/>
              <a:t>‹N°›</a:t>
            </a:fld>
            <a:endParaRPr lang="fr-FR"/>
          </a:p>
        </p:txBody>
      </p:sp>
    </p:spTree>
    <p:extLst>
      <p:ext uri="{BB962C8B-B14F-4D97-AF65-F5344CB8AC3E}">
        <p14:creationId xmlns:p14="http://schemas.microsoft.com/office/powerpoint/2010/main" val="32435738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CEB93472-42E0-4BBC-ACE1-C3048F04A743}" type="datetimeFigureOut">
              <a:rPr lang="fr-FR" smtClean="0"/>
              <a:t>03/06/2013</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FAC49CA4-0F73-42D6-892E-397D6CDA2316}" type="slidenum">
              <a:rPr lang="fr-FR" smtClean="0"/>
              <a:t>‹N°›</a:t>
            </a:fld>
            <a:endParaRPr lang="fr-FR"/>
          </a:p>
        </p:txBody>
      </p:sp>
    </p:spTree>
    <p:extLst>
      <p:ext uri="{BB962C8B-B14F-4D97-AF65-F5344CB8AC3E}">
        <p14:creationId xmlns:p14="http://schemas.microsoft.com/office/powerpoint/2010/main" val="7808889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CEB93472-42E0-4BBC-ACE1-C3048F04A743}" type="datetimeFigureOut">
              <a:rPr lang="fr-FR" smtClean="0"/>
              <a:t>03/06/2013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FAC49CA4-0F73-42D6-892E-397D6CDA2316}" type="slidenum">
              <a:rPr lang="fr-FR" smtClean="0"/>
              <a:t>‹N°›</a:t>
            </a:fld>
            <a:endParaRPr lang="fr-FR"/>
          </a:p>
        </p:txBody>
      </p:sp>
    </p:spTree>
    <p:extLst>
      <p:ext uri="{BB962C8B-B14F-4D97-AF65-F5344CB8AC3E}">
        <p14:creationId xmlns:p14="http://schemas.microsoft.com/office/powerpoint/2010/main" val="38720201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CEB93472-42E0-4BBC-ACE1-C3048F04A743}" type="datetimeFigureOut">
              <a:rPr lang="fr-FR" smtClean="0"/>
              <a:t>03/06/2013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FAC49CA4-0F73-42D6-892E-397D6CDA2316}" type="slidenum">
              <a:rPr lang="fr-FR" smtClean="0"/>
              <a:t>‹N°›</a:t>
            </a:fld>
            <a:endParaRPr lang="fr-FR"/>
          </a:p>
        </p:txBody>
      </p:sp>
    </p:spTree>
    <p:extLst>
      <p:ext uri="{BB962C8B-B14F-4D97-AF65-F5344CB8AC3E}">
        <p14:creationId xmlns:p14="http://schemas.microsoft.com/office/powerpoint/2010/main" val="28802485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B93472-42E0-4BBC-ACE1-C3048F04A743}" type="datetimeFigureOut">
              <a:rPr lang="fr-FR" smtClean="0"/>
              <a:t>03/06/2013</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C49CA4-0F73-42D6-892E-397D6CDA2316}" type="slidenum">
              <a:rPr lang="fr-FR" smtClean="0"/>
              <a:t>‹N°›</a:t>
            </a:fld>
            <a:endParaRPr lang="fr-FR"/>
          </a:p>
        </p:txBody>
      </p:sp>
    </p:spTree>
    <p:extLst>
      <p:ext uri="{BB962C8B-B14F-4D97-AF65-F5344CB8AC3E}">
        <p14:creationId xmlns:p14="http://schemas.microsoft.com/office/powerpoint/2010/main" val="38871602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Texte-eratosth&#232;ne-sciences.doc"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Productions%20de%20sciences.pptx"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rayon-soleil.ggb"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Texte-eratosth&#232;ne-maths1.doc"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Texte-eratosth&#232;ne-maths.doc"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hyperlink" Target="Mod&#233;lisation%20math&#233;matiques.pptx"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Narration%20de%20recherche.pptx" TargetMode="External"/><Relationship Id="rId2" Type="http://schemas.openxmlformats.org/officeDocument/2006/relationships/hyperlink" Target="Mod&#233;lisation%20math&#233;matiques.pptx"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discours/discours%20erastosthene%20fahd-c5.odt" TargetMode="External"/><Relationship Id="rId2" Type="http://schemas.openxmlformats.org/officeDocument/2006/relationships/hyperlink" Target="discours/Discour%20Eratosth&#232;re-Abdallah.odt" TargetMode="External"/><Relationship Id="rId1" Type="http://schemas.openxmlformats.org/officeDocument/2006/relationships/slideLayout" Target="../slideLayouts/slideLayout2.xml"/><Relationship Id="rId6" Type="http://schemas.openxmlformats.org/officeDocument/2006/relationships/hyperlink" Target="discours/Discours%20d'Eratosth&#232;ne-Akim.odt" TargetMode="External"/><Relationship Id="rId5" Type="http://schemas.openxmlformats.org/officeDocument/2006/relationships/hyperlink" Target="discours/Devoir%20sur%20erathostene%20-%20Zinedine.odt" TargetMode="External"/><Relationship Id="rId4" Type="http://schemas.openxmlformats.org/officeDocument/2006/relationships/hyperlink" Target="discours/Discours%20d'Eratosth&#232;ne-Sarah-fin2.odt"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Diaporama-institutionnalisation.ppt"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Productions%20de%20fran&#231;ais.pptx" TargetMode="External"/><Relationship Id="rId2" Type="http://schemas.openxmlformats.org/officeDocument/2006/relationships/hyperlink" Target="Texte-eratosth&#232;ne-fr.doc"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0" y="764705"/>
            <a:ext cx="9144000" cy="2835746"/>
          </a:xfrm>
        </p:spPr>
        <p:txBody>
          <a:bodyPr>
            <a:normAutofit fontScale="90000"/>
          </a:bodyPr>
          <a:lstStyle/>
          <a:p>
            <a:r>
              <a:rPr lang="fr-FR" dirty="0" smtClean="0"/>
              <a:t>Présentation d’une A.E.R. </a:t>
            </a:r>
            <a:r>
              <a:rPr lang="fr-FR" dirty="0" err="1" smtClean="0"/>
              <a:t>co</a:t>
            </a:r>
            <a:r>
              <a:rPr lang="fr-FR" dirty="0" smtClean="0"/>
              <a:t>-disciplinaire </a:t>
            </a:r>
            <a:r>
              <a:rPr lang="fr-FR" dirty="0" smtClean="0"/>
              <a:t>permettant de travailler</a:t>
            </a:r>
            <a:r>
              <a:rPr lang="fr-FR" dirty="0" smtClean="0"/>
              <a:t> les stratégies de lecture, l’argumentation, la modélisation et d’introduire les relations trigonométriques</a:t>
            </a:r>
            <a:endParaRPr lang="fr-FR" dirty="0"/>
          </a:p>
        </p:txBody>
      </p:sp>
      <p:sp>
        <p:nvSpPr>
          <p:cNvPr id="3" name="Sous-titre 2"/>
          <p:cNvSpPr>
            <a:spLocks noGrp="1"/>
          </p:cNvSpPr>
          <p:nvPr>
            <p:ph type="subTitle" idx="1"/>
          </p:nvPr>
        </p:nvSpPr>
        <p:spPr>
          <a:xfrm>
            <a:off x="1371600" y="5085184"/>
            <a:ext cx="6400800" cy="553616"/>
          </a:xfrm>
        </p:spPr>
        <p:txBody>
          <a:bodyPr>
            <a:normAutofit lnSpcReduction="10000"/>
          </a:bodyPr>
          <a:lstStyle/>
          <a:p>
            <a:r>
              <a:rPr lang="fr-FR" dirty="0" smtClean="0"/>
              <a:t>CII didactique Lyon le 03/06/2013</a:t>
            </a:r>
            <a:endParaRPr lang="fr-FR" dirty="0"/>
          </a:p>
        </p:txBody>
      </p:sp>
    </p:spTree>
    <p:extLst>
      <p:ext uri="{BB962C8B-B14F-4D97-AF65-F5344CB8AC3E}">
        <p14:creationId xmlns:p14="http://schemas.microsoft.com/office/powerpoint/2010/main" val="4636154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scénario et le questionnement</a:t>
            </a:r>
            <a:endParaRPr lang="fr-FR" dirty="0"/>
          </a:p>
        </p:txBody>
      </p:sp>
      <p:sp>
        <p:nvSpPr>
          <p:cNvPr id="3" name="Espace réservé du contenu 2"/>
          <p:cNvSpPr>
            <a:spLocks noGrp="1"/>
          </p:cNvSpPr>
          <p:nvPr>
            <p:ph idx="1"/>
          </p:nvPr>
        </p:nvSpPr>
        <p:spPr>
          <a:xfrm>
            <a:off x="457200" y="1340768"/>
            <a:ext cx="8229600" cy="5517232"/>
          </a:xfrm>
        </p:spPr>
        <p:txBody>
          <a:bodyPr>
            <a:normAutofit fontScale="70000" lnSpcReduction="20000"/>
          </a:bodyPr>
          <a:lstStyle/>
          <a:p>
            <a:r>
              <a:rPr lang="fr-FR" b="1" dirty="0" smtClean="0"/>
              <a:t>Phase 2 : en cours de sciences</a:t>
            </a:r>
          </a:p>
          <a:p>
            <a:pPr lvl="1"/>
            <a:r>
              <a:rPr lang="fr-FR" dirty="0" smtClean="0"/>
              <a:t>Ps distribue le même texte aux élèves et leur demande de le lire</a:t>
            </a:r>
          </a:p>
          <a:p>
            <a:pPr lvl="1"/>
            <a:r>
              <a:rPr lang="fr-FR" dirty="0"/>
              <a:t>E</a:t>
            </a:r>
            <a:r>
              <a:rPr lang="fr-FR" dirty="0" smtClean="0"/>
              <a:t> : « Mais on a déjà lu ce texte en français ! »</a:t>
            </a:r>
          </a:p>
          <a:p>
            <a:pPr lvl="1"/>
            <a:r>
              <a:rPr lang="fr-FR" dirty="0" smtClean="0"/>
              <a:t>Ps : « donc vous pouvez me dire de quel type est ce texte ? »</a:t>
            </a:r>
          </a:p>
          <a:p>
            <a:pPr lvl="1"/>
            <a:r>
              <a:rPr lang="fr-FR" dirty="0" smtClean="0"/>
              <a:t>E : « c’est un texte narratif »</a:t>
            </a:r>
          </a:p>
          <a:p>
            <a:pPr lvl="1"/>
            <a:r>
              <a:rPr lang="fr-FR" dirty="0" smtClean="0"/>
              <a:t>Ps : « De quoi parle-t-il ? »</a:t>
            </a:r>
          </a:p>
          <a:p>
            <a:pPr lvl="1"/>
            <a:r>
              <a:rPr lang="fr-FR" dirty="0" smtClean="0"/>
              <a:t>E : « d’Eratosthène un savant grec », « de caravanes », « de stades », « de la Terre », « du Soleil »…</a:t>
            </a:r>
          </a:p>
          <a:p>
            <a:pPr lvl="1"/>
            <a:r>
              <a:rPr lang="fr-FR" dirty="0" smtClean="0"/>
              <a:t>Ps : « De quel domaine parle-t-il ? »</a:t>
            </a:r>
          </a:p>
          <a:p>
            <a:pPr lvl="1"/>
            <a:r>
              <a:rPr lang="fr-FR" dirty="0" smtClean="0"/>
              <a:t>E : « de science »</a:t>
            </a:r>
          </a:p>
          <a:p>
            <a:pPr lvl="1"/>
            <a:r>
              <a:rPr lang="fr-FR" dirty="0" smtClean="0"/>
              <a:t>Ps : « Que nous apprend-il d’un point de vue scientifique ? »</a:t>
            </a:r>
          </a:p>
          <a:p>
            <a:pPr lvl="1"/>
            <a:r>
              <a:rPr lang="fr-FR" dirty="0" smtClean="0"/>
              <a:t>Les élèves évoquent maladroitement </a:t>
            </a:r>
            <a:r>
              <a:rPr lang="fr-FR" dirty="0" smtClean="0"/>
              <a:t>la </a:t>
            </a:r>
            <a:r>
              <a:rPr lang="fr-FR" dirty="0" smtClean="0"/>
              <a:t>mesure de la Terre, le Soleil, ses rayons, l’ombre mais rien n’est clairement dit sur les véritables hypothèses scientifiques mentionnées dans le texte</a:t>
            </a:r>
          </a:p>
          <a:p>
            <a:pPr lvl="1"/>
            <a:r>
              <a:rPr lang="fr-FR" dirty="0" smtClean="0"/>
              <a:t>P: « Vous allez donc relire ce texte mais cette fois comme un texte  scientifique »</a:t>
            </a:r>
          </a:p>
          <a:p>
            <a:pPr lvl="1"/>
            <a:r>
              <a:rPr lang="fr-FR" dirty="0" smtClean="0">
                <a:hlinkClick r:id="rId2" action="ppaction://hlinkfile"/>
              </a:rPr>
              <a:t>Les élèves relisent le texte en cherchant à repérer les données scientifiques évoquées dans le texte. La stratégie de lecture change, ils cherchent des nombres, des unités, un </a:t>
            </a:r>
            <a:r>
              <a:rPr lang="fr-FR" dirty="0" smtClean="0">
                <a:hlinkClick r:id="rId2" action="ppaction://hlinkfile"/>
              </a:rPr>
              <a:t>certain </a:t>
            </a:r>
            <a:r>
              <a:rPr lang="fr-FR" dirty="0" smtClean="0">
                <a:hlinkClick r:id="rId2" action="ppaction://hlinkfile"/>
              </a:rPr>
              <a:t>lexique</a:t>
            </a:r>
            <a:endParaRPr lang="fr-FR" dirty="0" smtClean="0"/>
          </a:p>
        </p:txBody>
      </p:sp>
    </p:spTree>
    <p:extLst>
      <p:ext uri="{BB962C8B-B14F-4D97-AF65-F5344CB8AC3E}">
        <p14:creationId xmlns:p14="http://schemas.microsoft.com/office/powerpoint/2010/main" val="4781556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scénario et le questionnement</a:t>
            </a:r>
            <a:endParaRPr lang="fr-FR" dirty="0"/>
          </a:p>
        </p:txBody>
      </p:sp>
      <p:sp>
        <p:nvSpPr>
          <p:cNvPr id="3" name="Espace réservé du contenu 2"/>
          <p:cNvSpPr>
            <a:spLocks noGrp="1"/>
          </p:cNvSpPr>
          <p:nvPr>
            <p:ph idx="1"/>
          </p:nvPr>
        </p:nvSpPr>
        <p:spPr>
          <a:xfrm>
            <a:off x="457200" y="1600200"/>
            <a:ext cx="8229600" cy="5257800"/>
          </a:xfrm>
        </p:spPr>
        <p:txBody>
          <a:bodyPr>
            <a:normAutofit fontScale="85000" lnSpcReduction="20000"/>
          </a:bodyPr>
          <a:lstStyle/>
          <a:p>
            <a:r>
              <a:rPr lang="fr-FR" b="1" dirty="0" smtClean="0"/>
              <a:t>Phase 2 : en cours de sciences</a:t>
            </a:r>
          </a:p>
          <a:p>
            <a:pPr lvl="1"/>
            <a:r>
              <a:rPr lang="fr-FR" dirty="0" smtClean="0"/>
              <a:t>Un débat s’engage, les problématiques de la forme de la Terre et de la position des rayons du Soleil émergent.</a:t>
            </a:r>
          </a:p>
          <a:p>
            <a:pPr lvl="1"/>
            <a:r>
              <a:rPr lang="fr-FR" dirty="0" smtClean="0"/>
              <a:t>Une phase expérimentale est proposée aux élèves pour tester les différentes hypothèses mentionnées dans le texte : Terre plate/ronde, rayons du Soleil parallèles/non parallèles</a:t>
            </a:r>
          </a:p>
          <a:p>
            <a:pPr lvl="1"/>
            <a:r>
              <a:rPr lang="fr-FR" dirty="0" smtClean="0"/>
              <a:t>Ps redistribue les dessins réalisés en français : « vos dessins permettaient-ils de comprendre qu’on avait à faire à un texte scientifique ? » « Que manquait-il ? »</a:t>
            </a:r>
          </a:p>
          <a:p>
            <a:pPr lvl="1"/>
            <a:r>
              <a:rPr lang="fr-FR" dirty="0" smtClean="0"/>
              <a:t>Ps : « Vous allez donc maintenant réaliser des schémas explicatifs et pas seulement illustratifs »</a:t>
            </a:r>
          </a:p>
          <a:p>
            <a:pPr lvl="1"/>
            <a:r>
              <a:rPr lang="fr-FR" dirty="0" smtClean="0">
                <a:hlinkClick r:id="rId2" action="ppaction://hlinkpres?slideindex=1&amp;slidetitle="/>
              </a:rPr>
              <a:t>Les élèves réalisent leur deuxième production qui est ramassée par Ps et transmise au professeur de mathématiques Pm</a:t>
            </a:r>
            <a:endParaRPr lang="fr-FR" dirty="0" smtClean="0"/>
          </a:p>
        </p:txBody>
      </p:sp>
    </p:spTree>
    <p:extLst>
      <p:ext uri="{BB962C8B-B14F-4D97-AF65-F5344CB8AC3E}">
        <p14:creationId xmlns:p14="http://schemas.microsoft.com/office/powerpoint/2010/main" val="9430130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scénario et le questionnement</a:t>
            </a:r>
            <a:endParaRPr lang="fr-FR" dirty="0"/>
          </a:p>
        </p:txBody>
      </p:sp>
      <p:sp>
        <p:nvSpPr>
          <p:cNvPr id="3" name="Espace réservé du contenu 2"/>
          <p:cNvSpPr>
            <a:spLocks noGrp="1"/>
          </p:cNvSpPr>
          <p:nvPr>
            <p:ph idx="1"/>
          </p:nvPr>
        </p:nvSpPr>
        <p:spPr>
          <a:xfrm>
            <a:off x="457200" y="1412776"/>
            <a:ext cx="8229600" cy="5445224"/>
          </a:xfrm>
        </p:spPr>
        <p:txBody>
          <a:bodyPr>
            <a:normAutofit fontScale="70000" lnSpcReduction="20000"/>
          </a:bodyPr>
          <a:lstStyle/>
          <a:p>
            <a:r>
              <a:rPr lang="fr-FR" b="1" dirty="0" smtClean="0"/>
              <a:t>Phase 3 : en cours de mathématiques</a:t>
            </a:r>
          </a:p>
          <a:p>
            <a:pPr lvl="1"/>
            <a:r>
              <a:rPr lang="fr-FR" dirty="0" smtClean="0"/>
              <a:t>Pm distribue le même texte aux élèves et leur demande de le lire</a:t>
            </a:r>
          </a:p>
          <a:p>
            <a:pPr lvl="1"/>
            <a:r>
              <a:rPr lang="fr-FR" dirty="0" smtClean="0"/>
              <a:t>E : « Mais on a déjà lu ce texte en français et en sciences ! »</a:t>
            </a:r>
          </a:p>
          <a:p>
            <a:pPr lvl="1"/>
            <a:r>
              <a:rPr lang="fr-FR" dirty="0" smtClean="0"/>
              <a:t>Pm distribue les schémas explicatifs aux élèves</a:t>
            </a:r>
          </a:p>
          <a:p>
            <a:pPr lvl="1"/>
            <a:r>
              <a:rPr lang="fr-FR" dirty="0" smtClean="0"/>
              <a:t>Pm : « donc vous pouvez me dire de quel type est ce texte ? »</a:t>
            </a:r>
          </a:p>
          <a:p>
            <a:pPr lvl="1"/>
            <a:r>
              <a:rPr lang="fr-FR" dirty="0" smtClean="0"/>
              <a:t>E : « c’est un texte narratif et scientifique »</a:t>
            </a:r>
          </a:p>
          <a:p>
            <a:pPr lvl="1"/>
            <a:r>
              <a:rPr lang="fr-FR" dirty="0" smtClean="0"/>
              <a:t>Pm : « De quoi parle-t-il ? »</a:t>
            </a:r>
          </a:p>
          <a:p>
            <a:pPr lvl="1"/>
            <a:r>
              <a:rPr lang="fr-FR" dirty="0" smtClean="0"/>
              <a:t>Les réponses sont déjà plus structurées et font explicitement référence aux hypothèses scientifiques évoquées dans le texte et </a:t>
            </a:r>
            <a:r>
              <a:rPr lang="fr-FR" dirty="0" smtClean="0"/>
              <a:t>schématisées mais des incompréhensions persistent (</a:t>
            </a:r>
            <a:r>
              <a:rPr lang="fr-FR" dirty="0" smtClean="0">
                <a:hlinkClick r:id="rId2" action="ppaction://hlinkfile"/>
              </a:rPr>
              <a:t>reprise des raisonnements faits en sciences</a:t>
            </a:r>
            <a:r>
              <a:rPr lang="fr-FR" dirty="0" smtClean="0"/>
              <a:t>)</a:t>
            </a:r>
            <a:endParaRPr lang="fr-FR" dirty="0" smtClean="0"/>
          </a:p>
          <a:p>
            <a:pPr lvl="1"/>
            <a:r>
              <a:rPr lang="fr-FR" dirty="0" smtClean="0"/>
              <a:t>Pm : « De </a:t>
            </a:r>
            <a:r>
              <a:rPr lang="fr-FR" dirty="0" smtClean="0"/>
              <a:t>quel(s) domaine(s) </a:t>
            </a:r>
            <a:r>
              <a:rPr lang="fr-FR" dirty="0" smtClean="0"/>
              <a:t>parle-t-il ? »</a:t>
            </a:r>
          </a:p>
          <a:p>
            <a:pPr lvl="1"/>
            <a:r>
              <a:rPr lang="fr-FR" dirty="0" smtClean="0"/>
              <a:t>E : « de science », « d’astronomie », « d’histoire »</a:t>
            </a:r>
          </a:p>
          <a:p>
            <a:pPr lvl="1"/>
            <a:r>
              <a:rPr lang="fr-FR" dirty="0" smtClean="0"/>
              <a:t>Pm : « Vous oubliez un domaine, donc vous allez relire ce texte pour le trouver ! »</a:t>
            </a:r>
          </a:p>
          <a:p>
            <a:pPr lvl="1"/>
            <a:r>
              <a:rPr lang="fr-FR" dirty="0" smtClean="0"/>
              <a:t>E : « On est en maths donc ça doit parler de maths ! »</a:t>
            </a:r>
          </a:p>
          <a:p>
            <a:pPr lvl="1"/>
            <a:r>
              <a:rPr lang="fr-FR" dirty="0" smtClean="0"/>
              <a:t>Pm : « Donc relisez ce texte et dites-moi dans quel(s) passage(s) il parle de mathématiques ? » les élèves sont placés en groupes</a:t>
            </a:r>
          </a:p>
        </p:txBody>
      </p:sp>
    </p:spTree>
    <p:extLst>
      <p:ext uri="{BB962C8B-B14F-4D97-AF65-F5344CB8AC3E}">
        <p14:creationId xmlns:p14="http://schemas.microsoft.com/office/powerpoint/2010/main" val="22393543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scénario et le questionnement</a:t>
            </a:r>
            <a:endParaRPr lang="fr-FR" dirty="0"/>
          </a:p>
        </p:txBody>
      </p:sp>
      <p:sp>
        <p:nvSpPr>
          <p:cNvPr id="3" name="Espace réservé du contenu 2"/>
          <p:cNvSpPr>
            <a:spLocks noGrp="1"/>
          </p:cNvSpPr>
          <p:nvPr>
            <p:ph idx="1"/>
          </p:nvPr>
        </p:nvSpPr>
        <p:spPr>
          <a:xfrm>
            <a:off x="457200" y="1412776"/>
            <a:ext cx="8229600" cy="5445224"/>
          </a:xfrm>
        </p:spPr>
        <p:txBody>
          <a:bodyPr>
            <a:normAutofit fontScale="85000" lnSpcReduction="20000"/>
          </a:bodyPr>
          <a:lstStyle/>
          <a:p>
            <a:r>
              <a:rPr lang="fr-FR" b="1" dirty="0" smtClean="0"/>
              <a:t>Phase 3 : en cours de mathématiques</a:t>
            </a:r>
          </a:p>
          <a:p>
            <a:pPr lvl="1"/>
            <a:r>
              <a:rPr lang="fr-FR" dirty="0" smtClean="0">
                <a:hlinkClick r:id="rId2" action="ppaction://hlinkfile"/>
              </a:rPr>
              <a:t>Les élèves mobilisent la même stratégie de lecture qu’en sciences mais le lexique cherché n’est pas </a:t>
            </a:r>
            <a:r>
              <a:rPr lang="fr-FR" dirty="0" smtClean="0">
                <a:hlinkClick r:id="rId2" action="ppaction://hlinkfile"/>
              </a:rPr>
              <a:t>tout à fait le </a:t>
            </a:r>
            <a:r>
              <a:rPr lang="fr-FR" dirty="0" smtClean="0">
                <a:hlinkClick r:id="rId2" action="ppaction://hlinkfile"/>
              </a:rPr>
              <a:t>même, ils repèrent :</a:t>
            </a:r>
            <a:endParaRPr lang="fr-FR" dirty="0" smtClean="0"/>
          </a:p>
          <a:p>
            <a:pPr lvl="2"/>
            <a:r>
              <a:rPr lang="fr-FR" dirty="0" smtClean="0"/>
              <a:t>Mesurer, méthode, théorie, calculer, angles, perpendiculaires, rayons, parallèlement, calcula, calcul, distance, un cinquantième de cercle, 7°12’…</a:t>
            </a:r>
          </a:p>
          <a:p>
            <a:pPr lvl="1"/>
            <a:r>
              <a:rPr lang="fr-FR" dirty="0" smtClean="0"/>
              <a:t>Pm : « Vous avez repéré du vocabulaire mathématique, c’est bien mais je voudrais que vous repériez les phrases qui </a:t>
            </a:r>
            <a:r>
              <a:rPr lang="fr-FR" dirty="0" smtClean="0"/>
              <a:t>parlent </a:t>
            </a:r>
            <a:r>
              <a:rPr lang="fr-FR" dirty="0" smtClean="0"/>
              <a:t>de l’activité mathématique d’Eratosthène  »</a:t>
            </a:r>
          </a:p>
          <a:p>
            <a:pPr lvl="1"/>
            <a:r>
              <a:rPr lang="fr-FR" dirty="0" smtClean="0"/>
              <a:t>Un débat s’engage mais les réponses sont peu convaincantes.</a:t>
            </a:r>
          </a:p>
          <a:p>
            <a:pPr lvl="1"/>
            <a:r>
              <a:rPr lang="fr-FR" dirty="0" smtClean="0"/>
              <a:t>Pm : « </a:t>
            </a:r>
            <a:r>
              <a:rPr lang="fr-FR" dirty="0" smtClean="0"/>
              <a:t>Qu’est-ce que c’est : faire </a:t>
            </a:r>
            <a:r>
              <a:rPr lang="fr-FR" dirty="0" smtClean="0"/>
              <a:t>des mathématiques ? »</a:t>
            </a:r>
          </a:p>
          <a:p>
            <a:pPr lvl="1"/>
            <a:r>
              <a:rPr lang="fr-FR" dirty="0" smtClean="0"/>
              <a:t>E : « Chercher des problèmes », « raisonner »</a:t>
            </a:r>
          </a:p>
          <a:p>
            <a:pPr lvl="1"/>
            <a:r>
              <a:rPr lang="fr-FR" dirty="0" smtClean="0"/>
              <a:t>Pm : « Alors cherchez </a:t>
            </a:r>
            <a:r>
              <a:rPr lang="fr-FR" dirty="0" smtClean="0"/>
              <a:t>des </a:t>
            </a:r>
            <a:r>
              <a:rPr lang="fr-FR" dirty="0" smtClean="0"/>
              <a:t>raisonnements mathématiques dans ce texte ! </a:t>
            </a:r>
            <a:r>
              <a:rPr lang="fr-FR" dirty="0" smtClean="0"/>
              <a:t>»</a:t>
            </a:r>
            <a:endParaRPr lang="fr-FR" dirty="0" smtClean="0"/>
          </a:p>
        </p:txBody>
      </p:sp>
    </p:spTree>
    <p:extLst>
      <p:ext uri="{BB962C8B-B14F-4D97-AF65-F5344CB8AC3E}">
        <p14:creationId xmlns:p14="http://schemas.microsoft.com/office/powerpoint/2010/main" val="4468466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scénario et le questionnement</a:t>
            </a:r>
            <a:endParaRPr lang="fr-FR" dirty="0"/>
          </a:p>
        </p:txBody>
      </p:sp>
      <p:sp>
        <p:nvSpPr>
          <p:cNvPr id="3" name="Espace réservé du contenu 2"/>
          <p:cNvSpPr>
            <a:spLocks noGrp="1"/>
          </p:cNvSpPr>
          <p:nvPr>
            <p:ph idx="1"/>
          </p:nvPr>
        </p:nvSpPr>
        <p:spPr>
          <a:xfrm>
            <a:off x="457200" y="1412776"/>
            <a:ext cx="8229600" cy="4176464"/>
          </a:xfrm>
        </p:spPr>
        <p:txBody>
          <a:bodyPr>
            <a:normAutofit lnSpcReduction="10000"/>
          </a:bodyPr>
          <a:lstStyle/>
          <a:p>
            <a:r>
              <a:rPr lang="fr-FR" b="1" dirty="0" smtClean="0"/>
              <a:t>Phase 3 : en cours de mathématiques</a:t>
            </a:r>
          </a:p>
          <a:p>
            <a:pPr lvl="1"/>
            <a:r>
              <a:rPr lang="fr-FR" dirty="0" smtClean="0">
                <a:hlinkClick r:id="rId2" action="ppaction://hlinkfile"/>
              </a:rPr>
              <a:t>Les </a:t>
            </a:r>
            <a:r>
              <a:rPr lang="fr-FR" dirty="0" smtClean="0">
                <a:hlinkClick r:id="rId2" action="ppaction://hlinkfile"/>
              </a:rPr>
              <a:t>élèves repèrent et retrouvent : </a:t>
            </a:r>
            <a:endParaRPr lang="fr-FR" dirty="0" smtClean="0"/>
          </a:p>
          <a:p>
            <a:pPr lvl="2"/>
            <a:r>
              <a:rPr lang="fr-FR" dirty="0" smtClean="0"/>
              <a:t>Le calcul de la distance entre Syène et Alexandrie</a:t>
            </a:r>
          </a:p>
          <a:p>
            <a:pPr lvl="1"/>
            <a:r>
              <a:rPr lang="fr-FR" dirty="0" smtClean="0"/>
              <a:t>Les élèves repèrent mais ne sont pas capables de retrouver le calcul « d’une simplicité enfantine » évoqué à la fin du texte.</a:t>
            </a:r>
          </a:p>
          <a:p>
            <a:pPr lvl="1"/>
            <a:r>
              <a:rPr lang="fr-FR" dirty="0" smtClean="0"/>
              <a:t>Pm : « Nous allons donc chercher le raisonnement qui a permis à Eratosthène de </a:t>
            </a:r>
            <a:r>
              <a:rPr lang="fr-FR" dirty="0" smtClean="0"/>
              <a:t>faire ce calcul enfantin et de calculer </a:t>
            </a:r>
            <a:r>
              <a:rPr lang="fr-FR" dirty="0" smtClean="0"/>
              <a:t>la mesure de la Terre »</a:t>
            </a:r>
          </a:p>
        </p:txBody>
      </p:sp>
    </p:spTree>
    <p:extLst>
      <p:ext uri="{BB962C8B-B14F-4D97-AF65-F5344CB8AC3E}">
        <p14:creationId xmlns:p14="http://schemas.microsoft.com/office/powerpoint/2010/main" val="19924786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scénario et le questionnement</a:t>
            </a:r>
            <a:endParaRPr lang="fr-FR" dirty="0"/>
          </a:p>
        </p:txBody>
      </p:sp>
      <p:sp>
        <p:nvSpPr>
          <p:cNvPr id="3" name="Espace réservé du contenu 2"/>
          <p:cNvSpPr>
            <a:spLocks noGrp="1"/>
          </p:cNvSpPr>
          <p:nvPr>
            <p:ph idx="1"/>
          </p:nvPr>
        </p:nvSpPr>
        <p:spPr>
          <a:xfrm>
            <a:off x="457200" y="1340768"/>
            <a:ext cx="8229600" cy="4320480"/>
          </a:xfrm>
        </p:spPr>
        <p:txBody>
          <a:bodyPr>
            <a:normAutofit fontScale="77500" lnSpcReduction="20000"/>
          </a:bodyPr>
          <a:lstStyle/>
          <a:p>
            <a:r>
              <a:rPr lang="fr-FR" sz="3600" b="1" dirty="0" smtClean="0"/>
              <a:t>Phase 3 : en cours de mathématiques</a:t>
            </a:r>
          </a:p>
          <a:p>
            <a:pPr lvl="1"/>
            <a:r>
              <a:rPr lang="fr-FR" sz="3300" dirty="0" smtClean="0"/>
              <a:t>Les élèves travaillent en groupes </a:t>
            </a:r>
            <a:r>
              <a:rPr lang="fr-FR" sz="3300" dirty="0" smtClean="0"/>
              <a:t>et des </a:t>
            </a:r>
            <a:r>
              <a:rPr lang="fr-FR" sz="3300" dirty="0" smtClean="0"/>
              <a:t>questions leur sont distribuées en fonction de leur avancée :</a:t>
            </a:r>
          </a:p>
          <a:p>
            <a:pPr lvl="2"/>
            <a:r>
              <a:rPr lang="fr-FR" sz="2900" dirty="0" smtClean="0"/>
              <a:t>Quelle(s) grandeur(s) cherche à calculer Eratosthène ?</a:t>
            </a:r>
          </a:p>
          <a:p>
            <a:pPr lvl="2"/>
            <a:r>
              <a:rPr lang="fr-FR" sz="2900" dirty="0" smtClean="0"/>
              <a:t>Quelle(s) grandeur(s) a-t-il déjà réussi à mesurer ou calculer ?</a:t>
            </a:r>
          </a:p>
          <a:p>
            <a:pPr lvl="1"/>
            <a:r>
              <a:rPr lang="fr-FR" sz="3300" dirty="0" smtClean="0"/>
              <a:t>Mise en commun des avancées des groupes : </a:t>
            </a:r>
          </a:p>
          <a:p>
            <a:pPr lvl="2"/>
            <a:r>
              <a:rPr lang="fr-FR" sz="2900" dirty="0" smtClean="0"/>
              <a:t>Problème de conversion 7°12’ = 7,2° et du lien avec 360°/50</a:t>
            </a:r>
          </a:p>
          <a:p>
            <a:pPr lvl="2"/>
            <a:r>
              <a:rPr lang="fr-FR" sz="2900" dirty="0" smtClean="0"/>
              <a:t>Problème du calcul du rayon ou de la circonférence et de leur lien</a:t>
            </a:r>
            <a:r>
              <a:rPr lang="fr-FR" sz="2900" dirty="0" smtClean="0"/>
              <a:t>.</a:t>
            </a:r>
            <a:endParaRPr lang="fr-FR" sz="2900" dirty="0" smtClean="0"/>
          </a:p>
        </p:txBody>
      </p:sp>
    </p:spTree>
    <p:extLst>
      <p:ext uri="{BB962C8B-B14F-4D97-AF65-F5344CB8AC3E}">
        <p14:creationId xmlns:p14="http://schemas.microsoft.com/office/powerpoint/2010/main" val="20781516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scénario et le questionnement</a:t>
            </a:r>
            <a:endParaRPr lang="fr-FR" dirty="0"/>
          </a:p>
        </p:txBody>
      </p:sp>
      <p:sp>
        <p:nvSpPr>
          <p:cNvPr id="3" name="Espace réservé du contenu 2"/>
          <p:cNvSpPr>
            <a:spLocks noGrp="1"/>
          </p:cNvSpPr>
          <p:nvPr>
            <p:ph idx="1"/>
          </p:nvPr>
        </p:nvSpPr>
        <p:spPr>
          <a:xfrm>
            <a:off x="457200" y="1340768"/>
            <a:ext cx="8229600" cy="504056"/>
          </a:xfrm>
        </p:spPr>
        <p:txBody>
          <a:bodyPr>
            <a:normAutofit fontScale="92500" lnSpcReduction="20000"/>
          </a:bodyPr>
          <a:lstStyle/>
          <a:p>
            <a:r>
              <a:rPr lang="fr-FR" sz="3600" b="1" dirty="0" smtClean="0"/>
              <a:t>Phase 3 : en cours de </a:t>
            </a:r>
            <a:r>
              <a:rPr lang="fr-FR" sz="3600" b="1" dirty="0" smtClean="0"/>
              <a:t>mathématiques</a:t>
            </a:r>
            <a:endParaRPr lang="fr-FR" sz="3600" b="1" dirty="0" smtClean="0"/>
          </a:p>
        </p:txBody>
      </p:sp>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33968" y="2276872"/>
            <a:ext cx="4432300" cy="2819400"/>
          </a:xfrm>
          <a:prstGeom prst="rect">
            <a:avLst/>
          </a:prstGeom>
        </p:spPr>
      </p:pic>
    </p:spTree>
    <p:extLst>
      <p:ext uri="{BB962C8B-B14F-4D97-AF65-F5344CB8AC3E}">
        <p14:creationId xmlns:p14="http://schemas.microsoft.com/office/powerpoint/2010/main" val="284186173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scénario et le questionnement</a:t>
            </a:r>
            <a:endParaRPr lang="fr-FR" dirty="0"/>
          </a:p>
        </p:txBody>
      </p:sp>
      <p:sp>
        <p:nvSpPr>
          <p:cNvPr id="3" name="Espace réservé du contenu 2"/>
          <p:cNvSpPr>
            <a:spLocks noGrp="1"/>
          </p:cNvSpPr>
          <p:nvPr>
            <p:ph idx="1"/>
          </p:nvPr>
        </p:nvSpPr>
        <p:spPr>
          <a:xfrm>
            <a:off x="457200" y="1340768"/>
            <a:ext cx="8229600" cy="504056"/>
          </a:xfrm>
        </p:spPr>
        <p:txBody>
          <a:bodyPr>
            <a:normAutofit fontScale="92500" lnSpcReduction="20000"/>
          </a:bodyPr>
          <a:lstStyle/>
          <a:p>
            <a:r>
              <a:rPr lang="fr-FR" sz="3600" b="1" dirty="0" smtClean="0"/>
              <a:t>Phase 3 : en cours de </a:t>
            </a:r>
            <a:r>
              <a:rPr lang="fr-FR" sz="3600" b="1" dirty="0" smtClean="0"/>
              <a:t>mathématiques</a:t>
            </a:r>
            <a:endParaRPr lang="fr-FR" sz="3600" b="1" dirty="0" smtClean="0"/>
          </a:p>
        </p:txBody>
      </p:sp>
      <p:pic>
        <p:nvPicPr>
          <p:cNvPr id="4" name="Imag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27176" y="1916832"/>
            <a:ext cx="7089648" cy="4355592"/>
          </a:xfrm>
          <a:prstGeom prst="rect">
            <a:avLst/>
          </a:prstGeom>
        </p:spPr>
      </p:pic>
    </p:spTree>
    <p:extLst>
      <p:ext uri="{BB962C8B-B14F-4D97-AF65-F5344CB8AC3E}">
        <p14:creationId xmlns:p14="http://schemas.microsoft.com/office/powerpoint/2010/main" val="2906009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scénario et le questionnement</a:t>
            </a:r>
            <a:endParaRPr lang="fr-FR" dirty="0"/>
          </a:p>
        </p:txBody>
      </p:sp>
      <p:sp>
        <p:nvSpPr>
          <p:cNvPr id="3" name="Espace réservé du contenu 2"/>
          <p:cNvSpPr>
            <a:spLocks noGrp="1"/>
          </p:cNvSpPr>
          <p:nvPr>
            <p:ph idx="1"/>
          </p:nvPr>
        </p:nvSpPr>
        <p:spPr>
          <a:xfrm>
            <a:off x="457200" y="1340768"/>
            <a:ext cx="8229600" cy="4320480"/>
          </a:xfrm>
        </p:spPr>
        <p:txBody>
          <a:bodyPr>
            <a:normAutofit/>
          </a:bodyPr>
          <a:lstStyle/>
          <a:p>
            <a:r>
              <a:rPr lang="fr-FR" sz="3600" b="1" dirty="0" smtClean="0"/>
              <a:t>Phase 3 : en cours de mathématiques</a:t>
            </a:r>
          </a:p>
          <a:p>
            <a:pPr lvl="1"/>
            <a:r>
              <a:rPr lang="fr-FR" sz="3300" dirty="0" smtClean="0"/>
              <a:t>Mais </a:t>
            </a:r>
            <a:r>
              <a:rPr lang="fr-FR" sz="3300" dirty="0" smtClean="0"/>
              <a:t>la recherche est bloquée car le lien entre l’angle et la circonférence n’apparaît pas sur leurs schémas </a:t>
            </a:r>
            <a:r>
              <a:rPr lang="fr-FR" sz="3300" dirty="0" smtClean="0"/>
              <a:t>!</a:t>
            </a:r>
            <a:endParaRPr lang="fr-FR" sz="3300" dirty="0" smtClean="0"/>
          </a:p>
        </p:txBody>
      </p:sp>
    </p:spTree>
    <p:extLst>
      <p:ext uri="{BB962C8B-B14F-4D97-AF65-F5344CB8AC3E}">
        <p14:creationId xmlns:p14="http://schemas.microsoft.com/office/powerpoint/2010/main" val="34364566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scénario et le questionnement</a:t>
            </a:r>
            <a:endParaRPr lang="fr-FR" dirty="0"/>
          </a:p>
        </p:txBody>
      </p:sp>
      <p:sp>
        <p:nvSpPr>
          <p:cNvPr id="3" name="Espace réservé du contenu 2"/>
          <p:cNvSpPr>
            <a:spLocks noGrp="1"/>
          </p:cNvSpPr>
          <p:nvPr>
            <p:ph idx="1"/>
          </p:nvPr>
        </p:nvSpPr>
        <p:spPr>
          <a:xfrm>
            <a:off x="457200" y="1340768"/>
            <a:ext cx="8229600" cy="5517232"/>
          </a:xfrm>
        </p:spPr>
        <p:txBody>
          <a:bodyPr>
            <a:normAutofit fontScale="70000" lnSpcReduction="20000"/>
          </a:bodyPr>
          <a:lstStyle/>
          <a:p>
            <a:r>
              <a:rPr lang="fr-FR" sz="3600" b="1" dirty="0" smtClean="0"/>
              <a:t>Phase 3 : en cours de mathématiques</a:t>
            </a:r>
          </a:p>
          <a:p>
            <a:pPr lvl="1"/>
            <a:r>
              <a:rPr lang="fr-FR" sz="3300" dirty="0" smtClean="0"/>
              <a:t>Pm </a:t>
            </a:r>
            <a:r>
              <a:rPr lang="fr-FR" sz="3300" dirty="0" smtClean="0"/>
              <a:t>: « les dessins et schémas que vous avez faits en français et en sciences vous permettent-ils de retrouver le raisonnement d’Eratosthène ? » </a:t>
            </a:r>
            <a:endParaRPr lang="fr-FR" sz="3300" dirty="0" smtClean="0"/>
          </a:p>
          <a:p>
            <a:pPr lvl="1"/>
            <a:r>
              <a:rPr lang="fr-FR" sz="3300" dirty="0" smtClean="0"/>
              <a:t>E </a:t>
            </a:r>
            <a:r>
              <a:rPr lang="fr-FR" sz="3300" dirty="0" smtClean="0"/>
              <a:t>: « non »</a:t>
            </a:r>
          </a:p>
          <a:p>
            <a:pPr lvl="1"/>
            <a:r>
              <a:rPr lang="fr-FR" sz="3300" dirty="0" smtClean="0"/>
              <a:t>Pm : « Pour retrouver ce raisonnement vous devez donc réaliser d’autres schémas, que doivent-ils contenir ? »</a:t>
            </a:r>
          </a:p>
          <a:p>
            <a:pPr lvl="1"/>
            <a:r>
              <a:rPr lang="fr-FR" sz="3300" dirty="0" smtClean="0"/>
              <a:t>E : « les données », « ce que cherche Eratosthène »</a:t>
            </a:r>
          </a:p>
          <a:p>
            <a:pPr lvl="1"/>
            <a:r>
              <a:rPr lang="fr-FR" sz="3300" dirty="0" smtClean="0"/>
              <a:t>Pm : « </a:t>
            </a:r>
            <a:r>
              <a:rPr lang="fr-FR" sz="3300" b="1" dirty="0" smtClean="0"/>
              <a:t>Vous allez donc </a:t>
            </a:r>
            <a:r>
              <a:rPr lang="fr-FR" sz="3300" b="1" dirty="0" smtClean="0"/>
              <a:t>faire de nouveaux schémas représentant la situation évoquée dans ce texte mais le plus simplement possible  </a:t>
            </a:r>
            <a:r>
              <a:rPr lang="fr-FR" sz="3300" b="1" dirty="0" smtClean="0"/>
              <a:t>et </a:t>
            </a:r>
            <a:r>
              <a:rPr lang="fr-FR" sz="3300" b="1" dirty="0" smtClean="0"/>
              <a:t>en indiquant toutes les informations données  qui vous semble nt nécessaires pour faire les raisonnements mathématiques </a:t>
            </a:r>
            <a:r>
              <a:rPr lang="fr-FR" sz="3300" b="1" dirty="0" smtClean="0"/>
              <a:t> </a:t>
            </a:r>
            <a:r>
              <a:rPr lang="fr-FR" sz="3300" b="1" dirty="0" smtClean="0"/>
              <a:t>repérés </a:t>
            </a:r>
            <a:r>
              <a:rPr lang="fr-FR" sz="3300" dirty="0" smtClean="0"/>
              <a:t>» </a:t>
            </a:r>
            <a:endParaRPr lang="fr-FR" sz="3300" dirty="0" smtClean="0"/>
          </a:p>
          <a:p>
            <a:pPr lvl="1"/>
            <a:r>
              <a:rPr lang="fr-FR" sz="3300" dirty="0" smtClean="0"/>
              <a:t>Chaque groupe cherche une </a:t>
            </a:r>
            <a:r>
              <a:rPr lang="fr-FR" sz="3300" dirty="0" smtClean="0"/>
              <a:t>« modélisation » </a:t>
            </a:r>
            <a:r>
              <a:rPr lang="fr-FR" sz="3300" dirty="0" smtClean="0"/>
              <a:t>:</a:t>
            </a:r>
          </a:p>
          <a:p>
            <a:pPr lvl="2"/>
            <a:r>
              <a:rPr lang="fr-FR" sz="2900" dirty="0" smtClean="0"/>
              <a:t>Quelle(s) relation(s) connais-tu entre le parallélisme et les angles ?</a:t>
            </a:r>
          </a:p>
          <a:p>
            <a:pPr lvl="2"/>
            <a:r>
              <a:rPr lang="fr-FR" sz="2900" dirty="0" smtClean="0"/>
              <a:t>Quelle(s) relation(s) connais-tu entre les angles et les longueurs ?</a:t>
            </a:r>
          </a:p>
        </p:txBody>
      </p:sp>
    </p:spTree>
    <p:extLst>
      <p:ext uri="{BB962C8B-B14F-4D97-AF65-F5344CB8AC3E}">
        <p14:creationId xmlns:p14="http://schemas.microsoft.com/office/powerpoint/2010/main" val="21754624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contexte</a:t>
            </a:r>
            <a:endParaRPr lang="fr-FR" dirty="0"/>
          </a:p>
        </p:txBody>
      </p:sp>
      <p:sp>
        <p:nvSpPr>
          <p:cNvPr id="3" name="Espace réservé du contenu 2"/>
          <p:cNvSpPr>
            <a:spLocks noGrp="1"/>
          </p:cNvSpPr>
          <p:nvPr>
            <p:ph idx="1"/>
          </p:nvPr>
        </p:nvSpPr>
        <p:spPr/>
        <p:txBody>
          <a:bodyPr/>
          <a:lstStyle/>
          <a:p>
            <a:r>
              <a:rPr lang="fr-FR" dirty="0" smtClean="0"/>
              <a:t>Une classe de 3</a:t>
            </a:r>
            <a:r>
              <a:rPr lang="fr-FR" baseline="30000" dirty="0" smtClean="0"/>
              <a:t>ème</a:t>
            </a:r>
            <a:r>
              <a:rPr lang="fr-FR" dirty="0" smtClean="0"/>
              <a:t> hétérogène en collège E.C.L.A.I.R</a:t>
            </a:r>
            <a:r>
              <a:rPr lang="fr-FR" dirty="0" smtClean="0"/>
              <a:t>. (45% d’orientation en 2</a:t>
            </a:r>
            <a:r>
              <a:rPr lang="fr-FR" baseline="30000" dirty="0" smtClean="0"/>
              <a:t>nde</a:t>
            </a:r>
            <a:r>
              <a:rPr lang="fr-FR" dirty="0" smtClean="0"/>
              <a:t> GT)</a:t>
            </a:r>
            <a:endParaRPr lang="fr-FR" dirty="0" smtClean="0"/>
          </a:p>
          <a:p>
            <a:r>
              <a:rPr lang="fr-FR" dirty="0" smtClean="0"/>
              <a:t>Cette A.E.R. fait partie d’un P.E.R. de mathématiques sur le calcul de grandeurs inaccessibles.</a:t>
            </a:r>
          </a:p>
          <a:p>
            <a:r>
              <a:rPr lang="fr-FR" dirty="0" smtClean="0"/>
              <a:t>Ce P.E.R. s’inspire très largement des travaux des groupes de Marseille, Bordeaux et Poitiers.</a:t>
            </a:r>
            <a:endParaRPr lang="fr-FR" dirty="0"/>
          </a:p>
        </p:txBody>
      </p:sp>
    </p:spTree>
    <p:extLst>
      <p:ext uri="{BB962C8B-B14F-4D97-AF65-F5344CB8AC3E}">
        <p14:creationId xmlns:p14="http://schemas.microsoft.com/office/powerpoint/2010/main" val="41638015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scénario et le questionnement</a:t>
            </a:r>
            <a:endParaRPr lang="fr-FR" dirty="0"/>
          </a:p>
        </p:txBody>
      </p:sp>
      <p:sp>
        <p:nvSpPr>
          <p:cNvPr id="3" name="Espace réservé du contenu 2"/>
          <p:cNvSpPr>
            <a:spLocks noGrp="1"/>
          </p:cNvSpPr>
          <p:nvPr>
            <p:ph idx="1"/>
          </p:nvPr>
        </p:nvSpPr>
        <p:spPr>
          <a:xfrm>
            <a:off x="457200" y="1340768"/>
            <a:ext cx="8229600" cy="3024336"/>
          </a:xfrm>
        </p:spPr>
        <p:txBody>
          <a:bodyPr>
            <a:normAutofit fontScale="70000" lnSpcReduction="20000"/>
          </a:bodyPr>
          <a:lstStyle/>
          <a:p>
            <a:r>
              <a:rPr lang="fr-FR" sz="3600" b="1" dirty="0" smtClean="0"/>
              <a:t>Phase 3 : en cours de mathématiques</a:t>
            </a:r>
          </a:p>
          <a:p>
            <a:pPr lvl="1"/>
            <a:r>
              <a:rPr lang="fr-FR" sz="3300" dirty="0" smtClean="0">
                <a:hlinkClick r:id="rId2" action="ppaction://hlinkpres?slideindex=1&amp;slidetitle="/>
              </a:rPr>
              <a:t>Une mise en commun permet d’aboutir à une modélisation facilitant le raisonnement.</a:t>
            </a:r>
            <a:endParaRPr lang="fr-FR" sz="3300" dirty="0" smtClean="0"/>
          </a:p>
          <a:p>
            <a:pPr lvl="1"/>
            <a:r>
              <a:rPr lang="fr-FR" sz="3300" dirty="0" smtClean="0"/>
              <a:t>Les élèves reprennent leur travail de groupe et trouvent le </a:t>
            </a:r>
            <a:r>
              <a:rPr lang="fr-FR" sz="3300" dirty="0" smtClean="0"/>
              <a:t>raisonnement (angles alternes-internes égaux et proportionnalité entre angle au centre et arc de cercle correspondant)</a:t>
            </a:r>
          </a:p>
          <a:p>
            <a:pPr lvl="1"/>
            <a:r>
              <a:rPr lang="fr-FR" sz="3300" dirty="0" smtClean="0"/>
              <a:t>Lors du bilan de cette première partie une première relation entre longueur et angle est institutionnalisée</a:t>
            </a:r>
          </a:p>
        </p:txBody>
      </p:sp>
      <p:pic>
        <p:nvPicPr>
          <p:cNvPr id="5" name="Imag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19672" y="4251403"/>
            <a:ext cx="6420737" cy="2145878"/>
          </a:xfrm>
          <a:prstGeom prst="rect">
            <a:avLst/>
          </a:prstGeom>
        </p:spPr>
      </p:pic>
    </p:spTree>
    <p:extLst>
      <p:ext uri="{BB962C8B-B14F-4D97-AF65-F5344CB8AC3E}">
        <p14:creationId xmlns:p14="http://schemas.microsoft.com/office/powerpoint/2010/main" val="177964225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scénario et le questionnement</a:t>
            </a:r>
            <a:endParaRPr lang="fr-FR" dirty="0"/>
          </a:p>
        </p:txBody>
      </p:sp>
      <p:sp>
        <p:nvSpPr>
          <p:cNvPr id="3" name="Espace réservé du contenu 2"/>
          <p:cNvSpPr>
            <a:spLocks noGrp="1"/>
          </p:cNvSpPr>
          <p:nvPr>
            <p:ph idx="1"/>
          </p:nvPr>
        </p:nvSpPr>
        <p:spPr>
          <a:xfrm>
            <a:off x="457200" y="1340768"/>
            <a:ext cx="8229600" cy="4680520"/>
          </a:xfrm>
        </p:spPr>
        <p:txBody>
          <a:bodyPr>
            <a:normAutofit fontScale="70000" lnSpcReduction="20000"/>
          </a:bodyPr>
          <a:lstStyle/>
          <a:p>
            <a:r>
              <a:rPr lang="fr-FR" sz="3600" b="1" dirty="0" smtClean="0"/>
              <a:t>Phase 3 : en cours de mathématiques</a:t>
            </a:r>
          </a:p>
          <a:p>
            <a:pPr lvl="1"/>
            <a:r>
              <a:rPr lang="fr-FR" sz="3300" dirty="0" smtClean="0"/>
              <a:t>Pm lance la 2</a:t>
            </a:r>
            <a:r>
              <a:rPr lang="fr-FR" sz="3300" baseline="30000" dirty="0" smtClean="0"/>
              <a:t>ème</a:t>
            </a:r>
            <a:r>
              <a:rPr lang="fr-FR" sz="3300" dirty="0" smtClean="0"/>
              <a:t> partie de l’activité : </a:t>
            </a:r>
            <a:r>
              <a:rPr lang="fr-FR" sz="3300" dirty="0" smtClean="0"/>
              <a:t>« </a:t>
            </a:r>
            <a:r>
              <a:rPr lang="fr-FR" sz="3300" b="1" dirty="0" smtClean="0"/>
              <a:t>Mais comment Eratosthène a pu calculer l’angle de 7°12’ ? </a:t>
            </a:r>
            <a:r>
              <a:rPr lang="fr-FR" sz="3300" dirty="0" smtClean="0"/>
              <a:t>» </a:t>
            </a:r>
          </a:p>
          <a:p>
            <a:pPr lvl="1"/>
            <a:r>
              <a:rPr lang="fr-FR" sz="3300" dirty="0" smtClean="0"/>
              <a:t>Temps de recherche en groupe, l’idée d’extraire une figure clé émerge dans certains groupes</a:t>
            </a:r>
          </a:p>
          <a:p>
            <a:pPr lvl="1"/>
            <a:r>
              <a:rPr lang="fr-FR" sz="3300" dirty="0" smtClean="0"/>
              <a:t>Aide </a:t>
            </a:r>
            <a:r>
              <a:rPr lang="fr-FR" sz="3300" dirty="0"/>
              <a:t>: « Quelle(s) figure(s) clé peut-on extraire de notre modélisation </a:t>
            </a:r>
            <a:r>
              <a:rPr lang="fr-FR" sz="3300" dirty="0" smtClean="0"/>
              <a:t>pour nous aider dans notre recherche ?</a:t>
            </a:r>
            <a:r>
              <a:rPr lang="fr-FR" sz="3300" dirty="0"/>
              <a:t> </a:t>
            </a:r>
            <a:r>
              <a:rPr lang="fr-FR" sz="3300" dirty="0" smtClean="0"/>
              <a:t>»</a:t>
            </a:r>
            <a:r>
              <a:rPr lang="fr-FR" sz="3300" dirty="0"/>
              <a:t> </a:t>
            </a:r>
            <a:endParaRPr lang="fr-FR" sz="3300" dirty="0" smtClean="0"/>
          </a:p>
          <a:p>
            <a:pPr lvl="1"/>
            <a:r>
              <a:rPr lang="fr-FR" sz="3300" dirty="0" smtClean="0"/>
              <a:t>Aide </a:t>
            </a:r>
            <a:r>
              <a:rPr lang="fr-FR" sz="3300" dirty="0"/>
              <a:t>: « Faites une nouvelle modélisation de la situation centrée sur le gnomon </a:t>
            </a:r>
            <a:r>
              <a:rPr lang="fr-FR" sz="3300" dirty="0" smtClean="0"/>
              <a:t>»</a:t>
            </a:r>
            <a:endParaRPr lang="fr-FR" sz="3300" dirty="0"/>
          </a:p>
          <a:p>
            <a:pPr lvl="1"/>
            <a:r>
              <a:rPr lang="fr-FR" sz="3300" dirty="0" smtClean="0"/>
              <a:t>Aide : «</a:t>
            </a:r>
            <a:r>
              <a:rPr lang="fr-FR" sz="3300" dirty="0" smtClean="0"/>
              <a:t> </a:t>
            </a:r>
            <a:r>
              <a:rPr lang="fr-FR" sz="3300" dirty="0" smtClean="0"/>
              <a:t>Que pouvait mesurer Eratosthène le 21 juin à midi?</a:t>
            </a:r>
            <a:r>
              <a:rPr lang="fr-FR" sz="3300" dirty="0" smtClean="0"/>
              <a:t> </a:t>
            </a:r>
            <a:r>
              <a:rPr lang="fr-FR" sz="3300" dirty="0" smtClean="0"/>
              <a:t>»</a:t>
            </a:r>
            <a:endParaRPr lang="fr-FR" sz="3300" dirty="0" smtClean="0"/>
          </a:p>
          <a:p>
            <a:pPr lvl="1"/>
            <a:r>
              <a:rPr lang="fr-FR" sz="3300" dirty="0" smtClean="0"/>
              <a:t>E : « </a:t>
            </a:r>
            <a:r>
              <a:rPr lang="fr-FR" sz="3300" dirty="0" smtClean="0"/>
              <a:t>La </a:t>
            </a:r>
            <a:r>
              <a:rPr lang="fr-FR" sz="3300" dirty="0" smtClean="0"/>
              <a:t>hauteur du gnomon », « la longueur de l’ombre </a:t>
            </a:r>
            <a:r>
              <a:rPr lang="fr-FR" sz="3300" dirty="0" smtClean="0"/>
              <a:t>»</a:t>
            </a:r>
          </a:p>
          <a:p>
            <a:pPr lvl="1"/>
            <a:r>
              <a:rPr lang="fr-FR" sz="3300" dirty="0" smtClean="0"/>
              <a:t>Pm : « Le texte nous donne-t-il ces données ? »</a:t>
            </a:r>
          </a:p>
          <a:p>
            <a:pPr lvl="1"/>
            <a:r>
              <a:rPr lang="fr-FR" sz="3300" dirty="0" smtClean="0"/>
              <a:t>E : « Non »</a:t>
            </a:r>
            <a:endParaRPr lang="fr-FR" sz="3300" dirty="0" smtClean="0"/>
          </a:p>
        </p:txBody>
      </p:sp>
    </p:spTree>
    <p:extLst>
      <p:ext uri="{BB962C8B-B14F-4D97-AF65-F5344CB8AC3E}">
        <p14:creationId xmlns:p14="http://schemas.microsoft.com/office/powerpoint/2010/main" val="26488892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scénario et le questionnement</a:t>
            </a:r>
            <a:endParaRPr lang="fr-FR" dirty="0"/>
          </a:p>
        </p:txBody>
      </p:sp>
      <p:sp>
        <p:nvSpPr>
          <p:cNvPr id="3" name="Espace réservé du contenu 2"/>
          <p:cNvSpPr>
            <a:spLocks noGrp="1"/>
          </p:cNvSpPr>
          <p:nvPr>
            <p:ph idx="1"/>
          </p:nvPr>
        </p:nvSpPr>
        <p:spPr>
          <a:xfrm>
            <a:off x="457200" y="1340768"/>
            <a:ext cx="8229600" cy="5517232"/>
          </a:xfrm>
        </p:spPr>
        <p:txBody>
          <a:bodyPr>
            <a:normAutofit fontScale="62500" lnSpcReduction="20000"/>
          </a:bodyPr>
          <a:lstStyle/>
          <a:p>
            <a:r>
              <a:rPr lang="fr-FR" sz="3600" b="1" dirty="0" smtClean="0"/>
              <a:t>Phase 3 : en cours de mathématiques</a:t>
            </a:r>
          </a:p>
          <a:p>
            <a:pPr lvl="1"/>
            <a:r>
              <a:rPr lang="fr-FR" sz="3300" dirty="0">
                <a:hlinkClick r:id="rId2" action="ppaction://hlinkpres?slideindex=1&amp;slidetitle="/>
              </a:rPr>
              <a:t>U</a:t>
            </a:r>
            <a:r>
              <a:rPr lang="fr-FR" sz="3300" dirty="0" smtClean="0">
                <a:hlinkClick r:id="rId2" action="ppaction://hlinkpres?slideindex=1&amp;slidetitle="/>
              </a:rPr>
              <a:t>ne </a:t>
            </a:r>
            <a:r>
              <a:rPr lang="fr-FR" sz="3300" dirty="0" smtClean="0">
                <a:hlinkClick r:id="rId2" action="ppaction://hlinkpres?slideindex=1&amp;slidetitle="/>
              </a:rPr>
              <a:t>recherche au </a:t>
            </a:r>
            <a:r>
              <a:rPr lang="fr-FR" sz="3300" dirty="0" smtClean="0">
                <a:hlinkClick r:id="rId2" action="ppaction://hlinkpres?slideindex=1&amp;slidetitle="/>
              </a:rPr>
              <a:t>CDI est faite en lien avec la documentaliste </a:t>
            </a:r>
            <a:r>
              <a:rPr lang="fr-FR" sz="3300" dirty="0" smtClean="0">
                <a:hlinkClick r:id="rId2" action="ppaction://hlinkpres?slideindex=1&amp;slidetitle="/>
              </a:rPr>
              <a:t>les élèves obtiennent des informations sur ce gnomon, il s’agissait de l’obélisque de la place d’Alexandrie, elle mesurait 50 coudées et l’ombre mesurée par Eratosthène 6 coudées 1/3.</a:t>
            </a:r>
            <a:endParaRPr lang="fr-FR" sz="3300" dirty="0" smtClean="0"/>
          </a:p>
          <a:p>
            <a:pPr lvl="1"/>
            <a:r>
              <a:rPr lang="fr-FR" sz="3300" dirty="0" smtClean="0"/>
              <a:t>Au cours suivant P</a:t>
            </a:r>
            <a:r>
              <a:rPr lang="fr-FR" sz="3300" dirty="0" smtClean="0"/>
              <a:t>m </a:t>
            </a:r>
            <a:r>
              <a:rPr lang="fr-FR" sz="3300" dirty="0" smtClean="0"/>
              <a:t>: « Est-il possible avec 2 longueurs de calculer un angle ? » (dans mon collège le cosinus n’est en général pas abordé en 4</a:t>
            </a:r>
            <a:r>
              <a:rPr lang="fr-FR" sz="3300" baseline="30000" dirty="0" smtClean="0"/>
              <a:t>ème </a:t>
            </a:r>
            <a:r>
              <a:rPr lang="fr-FR" sz="3300" dirty="0" smtClean="0"/>
              <a:t>)</a:t>
            </a:r>
            <a:endParaRPr lang="fr-FR" sz="3300" dirty="0" smtClean="0"/>
          </a:p>
          <a:p>
            <a:pPr lvl="1"/>
            <a:r>
              <a:rPr lang="fr-FR" sz="3300" dirty="0" smtClean="0"/>
              <a:t>Cette question introduit le travail sur la </a:t>
            </a:r>
            <a:r>
              <a:rPr lang="fr-FR" sz="3300" dirty="0" smtClean="0"/>
              <a:t>trigonométrie </a:t>
            </a:r>
            <a:r>
              <a:rPr lang="fr-FR" sz="3300" dirty="0" smtClean="0"/>
              <a:t>: la recherche d’une relation entre les longueurs et les angles aigus d’un triangle rectangle est faite expérimentalement sur papier puis avec </a:t>
            </a:r>
            <a:r>
              <a:rPr lang="fr-FR" sz="3300" dirty="0" smtClean="0"/>
              <a:t>Geogebra, le lien avec les agrandissements et réductions est établi par les élèves puis l’idée de calculer des rapports émerge…</a:t>
            </a:r>
            <a:endParaRPr lang="fr-FR" sz="3300" dirty="0" smtClean="0"/>
          </a:p>
          <a:p>
            <a:pPr lvl="1"/>
            <a:r>
              <a:rPr lang="fr-FR" sz="3300" dirty="0" smtClean="0"/>
              <a:t>Une fois le calcul de l’angle élucidé, Pm demande aux élèves de rédiger une narration de recherche.</a:t>
            </a:r>
          </a:p>
          <a:p>
            <a:pPr lvl="1"/>
            <a:r>
              <a:rPr lang="fr-FR" sz="3300" dirty="0" smtClean="0">
                <a:hlinkClick r:id="rId3" action="ppaction://hlinkpres?slideindex=1&amp;slidetitle="/>
              </a:rPr>
              <a:t>Les élèves réalisent leur 3</a:t>
            </a:r>
            <a:r>
              <a:rPr lang="fr-FR" sz="3300" baseline="30000" dirty="0" smtClean="0">
                <a:hlinkClick r:id="rId3" action="ppaction://hlinkpres?slideindex=1&amp;slidetitle="/>
              </a:rPr>
              <a:t>ème</a:t>
            </a:r>
            <a:r>
              <a:rPr lang="fr-FR" sz="3300" dirty="0" smtClean="0">
                <a:hlinkClick r:id="rId3" action="ppaction://hlinkpres?slideindex=1&amp;slidetitle="/>
              </a:rPr>
              <a:t> production qui est ramassée et évaluée conjointement par Pm et Pf. </a:t>
            </a:r>
            <a:endParaRPr lang="fr-FR" sz="3300" dirty="0" smtClean="0"/>
          </a:p>
        </p:txBody>
      </p:sp>
    </p:spTree>
    <p:extLst>
      <p:ext uri="{BB962C8B-B14F-4D97-AF65-F5344CB8AC3E}">
        <p14:creationId xmlns:p14="http://schemas.microsoft.com/office/powerpoint/2010/main" val="219519206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scénario et le questionnement</a:t>
            </a:r>
            <a:endParaRPr lang="fr-FR" dirty="0"/>
          </a:p>
        </p:txBody>
      </p:sp>
      <p:sp>
        <p:nvSpPr>
          <p:cNvPr id="3" name="Espace réservé du contenu 2"/>
          <p:cNvSpPr>
            <a:spLocks noGrp="1"/>
          </p:cNvSpPr>
          <p:nvPr>
            <p:ph idx="1"/>
          </p:nvPr>
        </p:nvSpPr>
        <p:spPr>
          <a:xfrm>
            <a:off x="457200" y="1340768"/>
            <a:ext cx="8229600" cy="5517232"/>
          </a:xfrm>
        </p:spPr>
        <p:txBody>
          <a:bodyPr>
            <a:normAutofit fontScale="62500" lnSpcReduction="20000"/>
          </a:bodyPr>
          <a:lstStyle/>
          <a:p>
            <a:r>
              <a:rPr lang="fr-FR" sz="3600" b="1" dirty="0" smtClean="0"/>
              <a:t>Phase 4 : en cours de français et de mathématiques</a:t>
            </a:r>
          </a:p>
          <a:p>
            <a:pPr lvl="1"/>
            <a:r>
              <a:rPr lang="fr-FR" sz="3300" dirty="0" smtClean="0"/>
              <a:t>Pf et Pm demandent aux élèves de rédiger le discours qu’Eratosthène aurait pu tenir devant les savants de la bibliothèque d’Alexandrie pour les convaincre de la validité de son résultat.</a:t>
            </a:r>
          </a:p>
          <a:p>
            <a:pPr lvl="1"/>
            <a:r>
              <a:rPr lang="fr-FR" sz="3300" dirty="0" smtClean="0"/>
              <a:t>Un débat autour de l’argumentation et de la dialectique persuader/convaincre s’engage</a:t>
            </a:r>
          </a:p>
          <a:p>
            <a:pPr lvl="1"/>
            <a:r>
              <a:rPr lang="fr-FR" sz="3300" dirty="0" smtClean="0"/>
              <a:t>Collectivement un plan en trois parties est dégagé :</a:t>
            </a:r>
          </a:p>
          <a:p>
            <a:pPr marL="1428750" lvl="2" indent="-514350">
              <a:buFont typeface="+mj-lt"/>
              <a:buAutoNum type="arabicPeriod"/>
            </a:pPr>
            <a:r>
              <a:rPr lang="fr-FR" sz="2900" dirty="0" smtClean="0"/>
              <a:t>(Persuader un auditoire) Eratosthène doit mettre en confiance les savants, construire le début de son discours sur les connaissances partagées par tous ;</a:t>
            </a:r>
          </a:p>
          <a:p>
            <a:pPr marL="1428750" lvl="2" indent="-514350">
              <a:buFont typeface="+mj-lt"/>
              <a:buAutoNum type="arabicPeriod"/>
            </a:pPr>
            <a:r>
              <a:rPr lang="fr-FR" sz="2900" dirty="0" smtClean="0"/>
              <a:t>(Convaincre un auditoire) Il doit raisonner en s’appuyant sur des expériences pour convaincre les savants que les hypothèses scientifiques qu’il a retenues dans son modèle sont valides : sphéricité de la Terre et arrivée des rayons du Soleil parallèlement sur Terre ;</a:t>
            </a:r>
          </a:p>
          <a:p>
            <a:pPr marL="1428750" lvl="2" indent="-514350">
              <a:buFont typeface="+mj-lt"/>
              <a:buAutoNum type="arabicPeriod"/>
            </a:pPr>
            <a:r>
              <a:rPr lang="fr-FR" sz="2900" dirty="0" smtClean="0"/>
              <a:t>(Prouver de manière universelle) Il doit faire un raisonnement mathématique pour démontrer que la mesure de l’angle est bien d’un cinquantième d’un cercle et que la circonférence de la terre fait bien 50 fois la distance entre Syène et Alexandrie.</a:t>
            </a:r>
          </a:p>
          <a:p>
            <a:pPr marL="1428750" lvl="2" indent="-514350">
              <a:buFont typeface="+mj-lt"/>
              <a:buAutoNum type="arabicPeriod"/>
            </a:pPr>
            <a:endParaRPr lang="fr-FR" sz="2900" dirty="0" smtClean="0"/>
          </a:p>
          <a:p>
            <a:pPr lvl="1"/>
            <a:endParaRPr lang="fr-FR" sz="3300" dirty="0" smtClean="0"/>
          </a:p>
        </p:txBody>
      </p:sp>
    </p:spTree>
    <p:extLst>
      <p:ext uri="{BB962C8B-B14F-4D97-AF65-F5344CB8AC3E}">
        <p14:creationId xmlns:p14="http://schemas.microsoft.com/office/powerpoint/2010/main" val="184989983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116632"/>
            <a:ext cx="9144000" cy="1143000"/>
          </a:xfrm>
        </p:spPr>
        <p:txBody>
          <a:bodyPr>
            <a:normAutofit fontScale="90000"/>
          </a:bodyPr>
          <a:lstStyle/>
          <a:p>
            <a:r>
              <a:rPr lang="fr-FR" dirty="0" smtClean="0"/>
              <a:t>Méthodologie pour la phase de production</a:t>
            </a:r>
            <a:endParaRPr lang="fr-FR" dirty="0"/>
          </a:p>
        </p:txBody>
      </p:sp>
      <p:sp>
        <p:nvSpPr>
          <p:cNvPr id="3" name="Espace réservé du contenu 2"/>
          <p:cNvSpPr>
            <a:spLocks noGrp="1"/>
          </p:cNvSpPr>
          <p:nvPr>
            <p:ph idx="1"/>
          </p:nvPr>
        </p:nvSpPr>
        <p:spPr>
          <a:xfrm>
            <a:off x="457200" y="1340768"/>
            <a:ext cx="8229600" cy="5517232"/>
          </a:xfrm>
        </p:spPr>
        <p:txBody>
          <a:bodyPr>
            <a:normAutofit fontScale="70000" lnSpcReduction="20000"/>
          </a:bodyPr>
          <a:lstStyle/>
          <a:p>
            <a:r>
              <a:rPr lang="fr-FR" sz="3600" b="1" dirty="0" smtClean="0"/>
              <a:t>Rédaction de la narration de recherche et du discours</a:t>
            </a:r>
          </a:p>
          <a:p>
            <a:pPr marL="971550" lvl="1" indent="-514350">
              <a:buFont typeface="+mj-lt"/>
              <a:buAutoNum type="arabicPeriod"/>
            </a:pPr>
            <a:r>
              <a:rPr lang="fr-FR" sz="3300" dirty="0" smtClean="0"/>
              <a:t>Les élèves rédigent leur travail sur feuille</a:t>
            </a:r>
          </a:p>
          <a:p>
            <a:pPr marL="971550" lvl="1" indent="-514350">
              <a:buFont typeface="+mj-lt"/>
              <a:buAutoNum type="arabicPeriod"/>
            </a:pPr>
            <a:r>
              <a:rPr lang="fr-FR" sz="3300" dirty="0" smtClean="0"/>
              <a:t>Première correction (langue + structure)</a:t>
            </a:r>
          </a:p>
          <a:p>
            <a:pPr marL="971550" lvl="1" indent="-514350">
              <a:buFont typeface="+mj-lt"/>
              <a:buAutoNum type="arabicPeriod"/>
            </a:pPr>
            <a:r>
              <a:rPr lang="fr-FR" sz="3300" dirty="0" smtClean="0"/>
              <a:t>Les élèvent corrigent de nouveau sur feuille</a:t>
            </a:r>
          </a:p>
          <a:p>
            <a:pPr marL="971550" lvl="1" indent="-514350">
              <a:buFont typeface="+mj-lt"/>
              <a:buAutoNum type="arabicPeriod"/>
            </a:pPr>
            <a:r>
              <a:rPr lang="fr-FR" sz="3300" dirty="0" smtClean="0"/>
              <a:t>Deuxième correction (organisation de la pensée, raisonnement)</a:t>
            </a:r>
          </a:p>
          <a:p>
            <a:pPr marL="971550" lvl="1" indent="-514350">
              <a:buFont typeface="+mj-lt"/>
              <a:buAutoNum type="arabicPeriod"/>
            </a:pPr>
            <a:r>
              <a:rPr lang="fr-FR" sz="3300" dirty="0" smtClean="0"/>
              <a:t>Les élèvent saisissent leur travail dans un traitement de texte</a:t>
            </a:r>
          </a:p>
          <a:p>
            <a:pPr marL="971550" lvl="1" indent="-514350">
              <a:buFont typeface="+mj-lt"/>
              <a:buAutoNum type="arabicPeriod"/>
            </a:pPr>
            <a:r>
              <a:rPr lang="fr-FR" sz="3300" dirty="0" smtClean="0"/>
              <a:t>Série de corrections numériques (langue, organisation de la pensée, raisonnement - en rouge les fautes à corriger et en bleu les propositions d’amélioration ou les manques) jusqu’à obtention d’un travail satisfaisant.</a:t>
            </a:r>
          </a:p>
          <a:p>
            <a:r>
              <a:rPr lang="fr-FR" sz="3300" b="1" dirty="0" smtClean="0"/>
              <a:t>Objectifs :</a:t>
            </a:r>
          </a:p>
          <a:p>
            <a:pPr lvl="1"/>
            <a:r>
              <a:rPr lang="fr-FR" sz="2900" dirty="0" smtClean="0"/>
              <a:t>Le travail numérique permet aux élèves d’améliorer progressivement leur travail avec un coût énergétique moindre que sur papier</a:t>
            </a:r>
          </a:p>
          <a:p>
            <a:pPr lvl="1"/>
            <a:r>
              <a:rPr lang="fr-FR" sz="2900" dirty="0" smtClean="0"/>
              <a:t>Il permet de garder une trace des erreurs et corrections</a:t>
            </a:r>
          </a:p>
          <a:p>
            <a:pPr lvl="1"/>
            <a:endParaRPr lang="fr-FR" sz="3300" dirty="0" smtClean="0"/>
          </a:p>
        </p:txBody>
      </p:sp>
    </p:spTree>
    <p:extLst>
      <p:ext uri="{BB962C8B-B14F-4D97-AF65-F5344CB8AC3E}">
        <p14:creationId xmlns:p14="http://schemas.microsoft.com/office/powerpoint/2010/main" val="56570471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116632"/>
            <a:ext cx="9144000" cy="1143000"/>
          </a:xfrm>
        </p:spPr>
        <p:txBody>
          <a:bodyPr>
            <a:normAutofit fontScale="90000"/>
          </a:bodyPr>
          <a:lstStyle/>
          <a:p>
            <a:r>
              <a:rPr lang="fr-FR" dirty="0" smtClean="0"/>
              <a:t>Méthodologie pour la phase de production</a:t>
            </a:r>
            <a:endParaRPr lang="fr-FR" dirty="0"/>
          </a:p>
        </p:txBody>
      </p:sp>
      <p:sp>
        <p:nvSpPr>
          <p:cNvPr id="3" name="Espace réservé du contenu 2"/>
          <p:cNvSpPr>
            <a:spLocks noGrp="1"/>
          </p:cNvSpPr>
          <p:nvPr>
            <p:ph idx="1"/>
          </p:nvPr>
        </p:nvSpPr>
        <p:spPr>
          <a:xfrm>
            <a:off x="457200" y="1340768"/>
            <a:ext cx="8229600" cy="5517232"/>
          </a:xfrm>
        </p:spPr>
        <p:txBody>
          <a:bodyPr>
            <a:normAutofit/>
          </a:bodyPr>
          <a:lstStyle/>
          <a:p>
            <a:r>
              <a:rPr lang="fr-FR" sz="3600" b="1" dirty="0" smtClean="0"/>
              <a:t>Exemples de discours</a:t>
            </a:r>
          </a:p>
          <a:p>
            <a:pPr lvl="1"/>
            <a:r>
              <a:rPr lang="fr-FR" sz="2500" dirty="0" smtClean="0"/>
              <a:t>Exemple (</a:t>
            </a:r>
            <a:r>
              <a:rPr lang="fr-FR" sz="2500" dirty="0" smtClean="0">
                <a:hlinkClick r:id="rId2" action="ppaction://hlinkfile"/>
              </a:rPr>
              <a:t>version 1</a:t>
            </a:r>
            <a:r>
              <a:rPr lang="fr-FR" sz="2500" dirty="0" smtClean="0"/>
              <a:t>)</a:t>
            </a:r>
          </a:p>
          <a:p>
            <a:pPr lvl="1"/>
            <a:r>
              <a:rPr lang="fr-FR" sz="2500" dirty="0" smtClean="0"/>
              <a:t>Exemples (version intermédiaire) </a:t>
            </a:r>
            <a:r>
              <a:rPr lang="fr-FR" sz="2500" dirty="0" smtClean="0">
                <a:hlinkClick r:id="rId3" action="ppaction://hlinkfile"/>
              </a:rPr>
              <a:t>1</a:t>
            </a:r>
            <a:r>
              <a:rPr lang="fr-FR" sz="2500" dirty="0" smtClean="0"/>
              <a:t> - </a:t>
            </a:r>
            <a:r>
              <a:rPr lang="fr-FR" sz="2500" dirty="0" smtClean="0">
                <a:hlinkClick r:id="rId3" action="ppaction://hlinkfile"/>
              </a:rPr>
              <a:t>2</a:t>
            </a:r>
            <a:endParaRPr lang="fr-FR" sz="2500" dirty="0" smtClean="0"/>
          </a:p>
          <a:p>
            <a:pPr lvl="1"/>
            <a:r>
              <a:rPr lang="fr-FR" sz="2500" dirty="0" smtClean="0"/>
              <a:t>Exemples (versions finales) </a:t>
            </a:r>
            <a:r>
              <a:rPr lang="fr-FR" sz="2500" dirty="0" smtClean="0">
                <a:hlinkClick r:id="rId4" action="ppaction://hlinkfile"/>
              </a:rPr>
              <a:t>1</a:t>
            </a:r>
            <a:r>
              <a:rPr lang="fr-FR" sz="2500" dirty="0" smtClean="0"/>
              <a:t> – </a:t>
            </a:r>
            <a:r>
              <a:rPr lang="fr-FR" sz="2500" dirty="0" smtClean="0">
                <a:hlinkClick r:id="rId5" action="ppaction://hlinkfile"/>
              </a:rPr>
              <a:t>2</a:t>
            </a:r>
            <a:r>
              <a:rPr lang="fr-FR" sz="2500" dirty="0" smtClean="0"/>
              <a:t> - </a:t>
            </a:r>
            <a:r>
              <a:rPr lang="fr-FR" sz="2500" dirty="0" smtClean="0">
                <a:hlinkClick r:id="rId6" action="ppaction://hlinkfile"/>
              </a:rPr>
              <a:t>3</a:t>
            </a:r>
            <a:endParaRPr lang="fr-FR" sz="2500" dirty="0" smtClean="0"/>
          </a:p>
          <a:p>
            <a:pPr lvl="1"/>
            <a:endParaRPr lang="fr-FR" sz="3300" dirty="0" smtClean="0"/>
          </a:p>
        </p:txBody>
      </p:sp>
    </p:spTree>
    <p:extLst>
      <p:ext uri="{BB962C8B-B14F-4D97-AF65-F5344CB8AC3E}">
        <p14:creationId xmlns:p14="http://schemas.microsoft.com/office/powerpoint/2010/main" val="40080826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contexte</a:t>
            </a:r>
            <a:endParaRPr lang="fr-FR" dirty="0"/>
          </a:p>
        </p:txBody>
      </p:sp>
      <p:sp>
        <p:nvSpPr>
          <p:cNvPr id="3" name="Espace réservé du contenu 2"/>
          <p:cNvSpPr>
            <a:spLocks noGrp="1"/>
          </p:cNvSpPr>
          <p:nvPr>
            <p:ph idx="1"/>
          </p:nvPr>
        </p:nvSpPr>
        <p:spPr>
          <a:xfrm>
            <a:off x="457200" y="1600200"/>
            <a:ext cx="8229600" cy="5069160"/>
          </a:xfrm>
        </p:spPr>
        <p:txBody>
          <a:bodyPr>
            <a:normAutofit fontScale="85000" lnSpcReduction="20000"/>
          </a:bodyPr>
          <a:lstStyle/>
          <a:p>
            <a:r>
              <a:rPr lang="fr-FR" dirty="0" smtClean="0"/>
              <a:t>Cette A.E.R. a débuté en janvier.</a:t>
            </a:r>
          </a:p>
          <a:p>
            <a:r>
              <a:rPr lang="fr-FR" dirty="0" smtClean="0"/>
              <a:t>Le P.E.R. engagé depuis fin septembre a permis de faire émerger ou de réactiver :</a:t>
            </a:r>
          </a:p>
          <a:p>
            <a:pPr lvl="1"/>
            <a:r>
              <a:rPr lang="fr-FR" dirty="0"/>
              <a:t>D</a:t>
            </a:r>
            <a:r>
              <a:rPr lang="fr-FR" dirty="0" smtClean="0"/>
              <a:t>es </a:t>
            </a:r>
            <a:r>
              <a:rPr lang="fr-FR" dirty="0" smtClean="0"/>
              <a:t>raisons d’être de la géométrie :</a:t>
            </a:r>
          </a:p>
          <a:p>
            <a:pPr lvl="2"/>
            <a:r>
              <a:rPr lang="fr-FR" dirty="0" smtClean="0"/>
              <a:t>Calculer des grandeurs inaccessibles et vérifier l’exactitude d’une mesure</a:t>
            </a:r>
          </a:p>
          <a:p>
            <a:pPr lvl="2"/>
            <a:r>
              <a:rPr lang="fr-FR" dirty="0" smtClean="0"/>
              <a:t>Construire ou reproduire des figures astreintes à des conditions</a:t>
            </a:r>
          </a:p>
          <a:p>
            <a:pPr lvl="2"/>
            <a:r>
              <a:rPr lang="fr-FR" dirty="0" smtClean="0"/>
              <a:t>Comparer des grandeurs</a:t>
            </a:r>
          </a:p>
          <a:p>
            <a:pPr lvl="2"/>
            <a:r>
              <a:rPr lang="fr-FR" dirty="0" smtClean="0"/>
              <a:t>Exprimer une grandeur en fonction d’une autre (lien avec les fonctions)</a:t>
            </a:r>
          </a:p>
          <a:p>
            <a:pPr lvl="1"/>
            <a:r>
              <a:rPr lang="fr-FR" dirty="0" smtClean="0"/>
              <a:t>Des raisons d’être de la géométrie des triangles</a:t>
            </a:r>
          </a:p>
          <a:p>
            <a:pPr lvl="2"/>
            <a:r>
              <a:rPr lang="fr-FR" dirty="0" smtClean="0"/>
              <a:t>Polygone « le plus simple » et permettant d’étudier les autres polygones par décomposition</a:t>
            </a:r>
          </a:p>
          <a:p>
            <a:pPr lvl="2"/>
            <a:r>
              <a:rPr lang="fr-FR" dirty="0" smtClean="0"/>
              <a:t>Permettant de modéliser de nombreuses situations, notamment le triangle rectangle (verticalité, horizontalité…)</a:t>
            </a:r>
          </a:p>
          <a:p>
            <a:pPr lvl="2"/>
            <a:r>
              <a:rPr lang="fr-FR" dirty="0" smtClean="0"/>
              <a:t>Permettant de calculer des grandeurs inaccessibles</a:t>
            </a:r>
          </a:p>
        </p:txBody>
      </p:sp>
    </p:spTree>
    <p:extLst>
      <p:ext uri="{BB962C8B-B14F-4D97-AF65-F5344CB8AC3E}">
        <p14:creationId xmlns:p14="http://schemas.microsoft.com/office/powerpoint/2010/main" val="32246807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contexte</a:t>
            </a:r>
            <a:endParaRPr lang="fr-FR" dirty="0"/>
          </a:p>
        </p:txBody>
      </p:sp>
      <p:sp>
        <p:nvSpPr>
          <p:cNvPr id="3" name="Espace réservé du contenu 2"/>
          <p:cNvSpPr>
            <a:spLocks noGrp="1"/>
          </p:cNvSpPr>
          <p:nvPr>
            <p:ph idx="1"/>
          </p:nvPr>
        </p:nvSpPr>
        <p:spPr>
          <a:xfrm>
            <a:off x="457200" y="1600200"/>
            <a:ext cx="8229600" cy="4637112"/>
          </a:xfrm>
        </p:spPr>
        <p:txBody>
          <a:bodyPr>
            <a:normAutofit fontScale="70000" lnSpcReduction="20000"/>
          </a:bodyPr>
          <a:lstStyle/>
          <a:p>
            <a:r>
              <a:rPr lang="fr-FR" dirty="0" smtClean="0"/>
              <a:t>Le P.E.R. engagé depuis fin septembre a permis de faire émerger ou de réactiver :</a:t>
            </a:r>
          </a:p>
          <a:p>
            <a:pPr lvl="1"/>
            <a:r>
              <a:rPr lang="fr-FR" dirty="0" smtClean="0"/>
              <a:t>Les « types » de grandeurs étudiées en géométrie euclidienne au collège :</a:t>
            </a:r>
          </a:p>
          <a:p>
            <a:pPr lvl="2"/>
            <a:r>
              <a:rPr lang="fr-FR" dirty="0" smtClean="0"/>
              <a:t>Longueurs</a:t>
            </a:r>
          </a:p>
          <a:p>
            <a:pPr lvl="2"/>
            <a:r>
              <a:rPr lang="fr-FR" dirty="0" smtClean="0"/>
              <a:t>Aires</a:t>
            </a:r>
          </a:p>
          <a:p>
            <a:pPr lvl="2"/>
            <a:r>
              <a:rPr lang="fr-FR" dirty="0" smtClean="0"/>
              <a:t>Volumes</a:t>
            </a:r>
          </a:p>
          <a:p>
            <a:pPr lvl="2"/>
            <a:r>
              <a:rPr lang="fr-FR" dirty="0" smtClean="0"/>
              <a:t>Angles</a:t>
            </a:r>
          </a:p>
          <a:p>
            <a:pPr lvl="1"/>
            <a:r>
              <a:rPr lang="fr-FR" dirty="0" smtClean="0"/>
              <a:t>Certaines techniques relatives au type de tâche « calculer une longueur » :</a:t>
            </a:r>
          </a:p>
          <a:p>
            <a:pPr lvl="2"/>
            <a:r>
              <a:rPr lang="fr-FR" dirty="0" smtClean="0"/>
              <a:t>Egalité </a:t>
            </a:r>
            <a:r>
              <a:rPr lang="fr-FR" dirty="0" smtClean="0"/>
              <a:t>de Pythagore</a:t>
            </a:r>
          </a:p>
          <a:p>
            <a:pPr lvl="2"/>
            <a:r>
              <a:rPr lang="fr-FR" dirty="0" smtClean="0"/>
              <a:t>Théorème de Thalès</a:t>
            </a:r>
          </a:p>
          <a:p>
            <a:pPr lvl="2"/>
            <a:r>
              <a:rPr lang="fr-FR" dirty="0" smtClean="0"/>
              <a:t>Utilisation des propriétés des symétries</a:t>
            </a:r>
          </a:p>
          <a:p>
            <a:pPr lvl="2"/>
            <a:r>
              <a:rPr lang="fr-FR" dirty="0" smtClean="0"/>
              <a:t>Utilisation des propriétés des polygones </a:t>
            </a:r>
            <a:r>
              <a:rPr lang="fr-FR" dirty="0" smtClean="0"/>
              <a:t>particuliers</a:t>
            </a:r>
          </a:p>
          <a:p>
            <a:pPr lvl="2"/>
            <a:r>
              <a:rPr lang="fr-FR" dirty="0" smtClean="0"/>
              <a:t>Utilisation des propriétés des droites particulières</a:t>
            </a:r>
          </a:p>
          <a:p>
            <a:pPr lvl="2"/>
            <a:r>
              <a:rPr lang="fr-FR" dirty="0" smtClean="0"/>
              <a:t>Utilisation des propriétés du cercle</a:t>
            </a:r>
            <a:endParaRPr lang="fr-FR" dirty="0" smtClean="0"/>
          </a:p>
        </p:txBody>
      </p:sp>
    </p:spTree>
    <p:extLst>
      <p:ext uri="{BB962C8B-B14F-4D97-AF65-F5344CB8AC3E}">
        <p14:creationId xmlns:p14="http://schemas.microsoft.com/office/powerpoint/2010/main" val="2719988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contexte</a:t>
            </a:r>
            <a:endParaRPr lang="fr-FR" dirty="0"/>
          </a:p>
        </p:txBody>
      </p:sp>
      <p:sp>
        <p:nvSpPr>
          <p:cNvPr id="3" name="Espace réservé du contenu 2"/>
          <p:cNvSpPr>
            <a:spLocks noGrp="1"/>
          </p:cNvSpPr>
          <p:nvPr>
            <p:ph idx="1"/>
          </p:nvPr>
        </p:nvSpPr>
        <p:spPr>
          <a:xfrm>
            <a:off x="457200" y="1600200"/>
            <a:ext cx="8229600" cy="2332856"/>
          </a:xfrm>
        </p:spPr>
        <p:txBody>
          <a:bodyPr>
            <a:normAutofit fontScale="85000" lnSpcReduction="20000"/>
          </a:bodyPr>
          <a:lstStyle/>
          <a:p>
            <a:r>
              <a:rPr lang="fr-FR" dirty="0" smtClean="0"/>
              <a:t>Le P.E.R. a également permis :</a:t>
            </a:r>
          </a:p>
          <a:p>
            <a:pPr lvl="1"/>
            <a:r>
              <a:rPr lang="fr-FR" dirty="0" smtClean="0"/>
              <a:t>D’établir des liens entre divers types de tâches :</a:t>
            </a:r>
          </a:p>
          <a:p>
            <a:pPr lvl="2"/>
            <a:r>
              <a:rPr lang="fr-FR" dirty="0" smtClean="0"/>
              <a:t>Calculer une aire/un volume et calculer une longueur</a:t>
            </a:r>
          </a:p>
          <a:p>
            <a:pPr lvl="2"/>
            <a:r>
              <a:rPr lang="fr-FR" dirty="0" smtClean="0"/>
              <a:t>Montrer que 2 droites sont parallèles et calculer une longueur/aire/volume</a:t>
            </a:r>
          </a:p>
          <a:p>
            <a:pPr lvl="2"/>
            <a:r>
              <a:rPr lang="fr-FR" dirty="0" smtClean="0"/>
              <a:t>Montrer que 2 droites sont perpendiculaires et calculer une longueur/aire/volume</a:t>
            </a:r>
          </a:p>
        </p:txBody>
      </p:sp>
    </p:spTree>
    <p:extLst>
      <p:ext uri="{BB962C8B-B14F-4D97-AF65-F5344CB8AC3E}">
        <p14:creationId xmlns:p14="http://schemas.microsoft.com/office/powerpoint/2010/main" val="15721603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contexte</a:t>
            </a:r>
            <a:endParaRPr lang="fr-FR" dirty="0"/>
          </a:p>
        </p:txBody>
      </p:sp>
      <p:sp>
        <p:nvSpPr>
          <p:cNvPr id="3" name="Espace réservé du contenu 2"/>
          <p:cNvSpPr>
            <a:spLocks noGrp="1"/>
          </p:cNvSpPr>
          <p:nvPr>
            <p:ph idx="1"/>
          </p:nvPr>
        </p:nvSpPr>
        <p:spPr>
          <a:xfrm>
            <a:off x="457200" y="1600200"/>
            <a:ext cx="8229600" cy="4709120"/>
          </a:xfrm>
        </p:spPr>
        <p:txBody>
          <a:bodyPr>
            <a:normAutofit/>
          </a:bodyPr>
          <a:lstStyle/>
          <a:p>
            <a:r>
              <a:rPr lang="fr-FR" dirty="0" smtClean="0"/>
              <a:t>Le questionnement :</a:t>
            </a:r>
          </a:p>
          <a:p>
            <a:pPr lvl="1"/>
            <a:r>
              <a:rPr lang="fr-FR" dirty="0" smtClean="0"/>
              <a:t>Qu’étudie-t-on en géométrie et pourquoi ?</a:t>
            </a:r>
          </a:p>
          <a:p>
            <a:pPr lvl="1"/>
            <a:r>
              <a:rPr lang="fr-FR" dirty="0" smtClean="0"/>
              <a:t>Pourquoi passe-t-on autant de temps à étudier le triangle ? Triangle rectangle ?</a:t>
            </a:r>
          </a:p>
          <a:p>
            <a:pPr lvl="1"/>
            <a:r>
              <a:rPr lang="fr-FR" dirty="0" smtClean="0"/>
              <a:t>Peut-on calculer des grandeurs inaccessibles ?</a:t>
            </a:r>
          </a:p>
          <a:p>
            <a:pPr lvl="1"/>
            <a:r>
              <a:rPr lang="fr-FR" dirty="0"/>
              <a:t>E</a:t>
            </a:r>
            <a:r>
              <a:rPr lang="fr-FR" dirty="0" smtClean="0"/>
              <a:t>xiste-t-il des relations entre les différentes grandeurs permettant de calculer des grandeurs inaccessibles ?</a:t>
            </a:r>
          </a:p>
        </p:txBody>
      </p:sp>
    </p:spTree>
    <p:extLst>
      <p:ext uri="{BB962C8B-B14F-4D97-AF65-F5344CB8AC3E}">
        <p14:creationId xmlns:p14="http://schemas.microsoft.com/office/powerpoint/2010/main" val="35664737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contexte</a:t>
            </a:r>
            <a:endParaRPr lang="fr-FR" dirty="0"/>
          </a:p>
        </p:txBody>
      </p:sp>
      <p:sp>
        <p:nvSpPr>
          <p:cNvPr id="3" name="Espace réservé du contenu 2"/>
          <p:cNvSpPr>
            <a:spLocks noGrp="1"/>
          </p:cNvSpPr>
          <p:nvPr>
            <p:ph idx="1"/>
          </p:nvPr>
        </p:nvSpPr>
        <p:spPr>
          <a:xfrm>
            <a:off x="457200" y="1600200"/>
            <a:ext cx="8229600" cy="4709120"/>
          </a:xfrm>
        </p:spPr>
        <p:txBody>
          <a:bodyPr>
            <a:normAutofit/>
          </a:bodyPr>
          <a:lstStyle/>
          <a:p>
            <a:r>
              <a:rPr lang="fr-FR" dirty="0" smtClean="0"/>
              <a:t>Des phases d’institutionnalisation organisées sous la forme d’un « inventaire des techniques relatives à un type de </a:t>
            </a:r>
            <a:r>
              <a:rPr lang="fr-FR" dirty="0" smtClean="0"/>
              <a:t>tâches</a:t>
            </a:r>
            <a:r>
              <a:rPr lang="fr-FR" dirty="0" smtClean="0"/>
              <a:t> » </a:t>
            </a:r>
            <a:r>
              <a:rPr lang="fr-FR" dirty="0" smtClean="0"/>
              <a:t>et mettant en lien les différents types de tâches :</a:t>
            </a:r>
            <a:endParaRPr lang="fr-FR" dirty="0" smtClean="0"/>
          </a:p>
          <a:p>
            <a:pPr lvl="1"/>
            <a:r>
              <a:rPr lang="fr-FR" dirty="0" smtClean="0">
                <a:hlinkClick r:id="rId2" action="ppaction://hlinkpres?slideindex=1&amp;slidetitle="/>
              </a:rPr>
              <a:t>« </a:t>
            </a:r>
            <a:r>
              <a:rPr lang="fr-FR" dirty="0" smtClean="0">
                <a:hlinkClick r:id="rId2" action="ppaction://hlinkpres?slideindex=1&amp;slidetitle="/>
              </a:rPr>
              <a:t>Nuage des </a:t>
            </a:r>
            <a:r>
              <a:rPr lang="fr-FR" dirty="0" smtClean="0">
                <a:hlinkClick r:id="rId2" action="ppaction://hlinkpres?slideindex=1&amp;slidetitle="/>
              </a:rPr>
              <a:t>techniques » - carte mentale</a:t>
            </a:r>
            <a:endParaRPr lang="fr-FR" dirty="0" smtClean="0"/>
          </a:p>
          <a:p>
            <a:pPr lvl="1"/>
            <a:r>
              <a:rPr lang="fr-FR" dirty="0" smtClean="0">
                <a:hlinkClick r:id="rId2" action="ppaction://hlinkpres?slideindex=1&amp;slidetitle="/>
              </a:rPr>
              <a:t>« </a:t>
            </a:r>
            <a:r>
              <a:rPr lang="fr-FR" dirty="0" smtClean="0">
                <a:hlinkClick r:id="rId2" action="ppaction://hlinkpres?slideindex=1&amp;slidetitle="/>
              </a:rPr>
              <a:t>Nuage </a:t>
            </a:r>
            <a:r>
              <a:rPr lang="fr-FR" dirty="0" smtClean="0">
                <a:hlinkClick r:id="rId2" action="ppaction://hlinkpres?slideindex=1&amp;slidetitle="/>
              </a:rPr>
              <a:t>des types de </a:t>
            </a:r>
            <a:r>
              <a:rPr lang="fr-FR" dirty="0" smtClean="0">
                <a:hlinkClick r:id="rId2" action="ppaction://hlinkpres?slideindex=1&amp;slidetitle="/>
              </a:rPr>
              <a:t>tâches</a:t>
            </a:r>
            <a:r>
              <a:rPr lang="fr-FR" dirty="0" smtClean="0">
                <a:hlinkClick r:id="rId2" action="ppaction://hlinkpres?slideindex=1&amp;slidetitle="/>
              </a:rPr>
              <a:t> » - carte mentale</a:t>
            </a:r>
            <a:endParaRPr lang="fr-FR" dirty="0" smtClean="0"/>
          </a:p>
          <a:p>
            <a:pPr lvl="1"/>
            <a:r>
              <a:rPr lang="fr-FR" dirty="0" smtClean="0">
                <a:hlinkClick r:id="rId2" action="ppaction://hlinkpres?slideindex=1&amp;slidetitle="/>
              </a:rPr>
              <a:t>Aide au chaînage arrière</a:t>
            </a:r>
            <a:endParaRPr lang="fr-FR" dirty="0" smtClean="0"/>
          </a:p>
        </p:txBody>
      </p:sp>
    </p:spTree>
    <p:extLst>
      <p:ext uri="{BB962C8B-B14F-4D97-AF65-F5344CB8AC3E}">
        <p14:creationId xmlns:p14="http://schemas.microsoft.com/office/powerpoint/2010/main" val="30905211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Les objectifs de l’A.E.R.</a:t>
            </a:r>
            <a:endParaRPr lang="fr-FR" dirty="0"/>
          </a:p>
        </p:txBody>
      </p:sp>
      <p:sp>
        <p:nvSpPr>
          <p:cNvPr id="3" name="Espace réservé du contenu 2"/>
          <p:cNvSpPr>
            <a:spLocks noGrp="1"/>
          </p:cNvSpPr>
          <p:nvPr>
            <p:ph idx="1"/>
          </p:nvPr>
        </p:nvSpPr>
        <p:spPr>
          <a:xfrm>
            <a:off x="457200" y="1600200"/>
            <a:ext cx="8229600" cy="5257800"/>
          </a:xfrm>
        </p:spPr>
        <p:txBody>
          <a:bodyPr>
            <a:normAutofit fontScale="77500" lnSpcReduction="20000"/>
          </a:bodyPr>
          <a:lstStyle/>
          <a:p>
            <a:r>
              <a:rPr lang="fr-FR" dirty="0" smtClean="0"/>
              <a:t>Objectifs transversaux :</a:t>
            </a:r>
          </a:p>
          <a:p>
            <a:pPr lvl="1"/>
            <a:r>
              <a:rPr lang="fr-FR" dirty="0" smtClean="0"/>
              <a:t>Maîtrise de la langue (lire, dire, écrire)</a:t>
            </a:r>
          </a:p>
          <a:p>
            <a:pPr lvl="1"/>
            <a:r>
              <a:rPr lang="fr-FR" dirty="0" smtClean="0"/>
              <a:t>L’argumentation</a:t>
            </a:r>
          </a:p>
          <a:p>
            <a:r>
              <a:rPr lang="fr-FR" dirty="0" smtClean="0"/>
              <a:t>Objectifs en mathématiques :</a:t>
            </a:r>
          </a:p>
          <a:p>
            <a:pPr lvl="1"/>
            <a:r>
              <a:rPr lang="fr-FR" dirty="0" smtClean="0"/>
              <a:t>Travailler </a:t>
            </a:r>
            <a:r>
              <a:rPr lang="fr-FR" dirty="0" smtClean="0"/>
              <a:t>les capacités de résolution de </a:t>
            </a:r>
            <a:r>
              <a:rPr lang="fr-FR" dirty="0" smtClean="0"/>
              <a:t>problèmes :</a:t>
            </a:r>
          </a:p>
          <a:p>
            <a:pPr lvl="2"/>
            <a:r>
              <a:rPr lang="fr-FR" dirty="0" smtClean="0"/>
              <a:t>Stratégies de lecture pour extraire l’information</a:t>
            </a:r>
          </a:p>
          <a:p>
            <a:pPr lvl="2"/>
            <a:r>
              <a:rPr lang="fr-FR" dirty="0" smtClean="0"/>
              <a:t>mobiliser différents raisonnements – absurde, chaînage arrière, inductif, déductif - et identifier des stratégies de recherche « figure clé »…</a:t>
            </a:r>
            <a:endParaRPr lang="fr-FR" dirty="0" smtClean="0"/>
          </a:p>
          <a:p>
            <a:pPr lvl="1"/>
            <a:r>
              <a:rPr lang="fr-FR" dirty="0" smtClean="0"/>
              <a:t>Travailler la démonstration :</a:t>
            </a:r>
          </a:p>
          <a:p>
            <a:pPr lvl="2"/>
            <a:r>
              <a:rPr lang="fr-FR" dirty="0" smtClean="0"/>
              <a:t>Comprendre sa formalisation</a:t>
            </a:r>
          </a:p>
          <a:p>
            <a:pPr lvl="2"/>
            <a:r>
              <a:rPr lang="fr-FR" dirty="0" smtClean="0"/>
              <a:t>comprendre </a:t>
            </a:r>
            <a:r>
              <a:rPr lang="fr-FR" dirty="0" smtClean="0"/>
              <a:t>sa portée universelle</a:t>
            </a:r>
          </a:p>
          <a:p>
            <a:pPr lvl="2"/>
            <a:r>
              <a:rPr lang="fr-FR" dirty="0" smtClean="0"/>
              <a:t>Comprendre que la validité du résultat obtenu dépend de la validité des hypothèses de départ</a:t>
            </a:r>
          </a:p>
          <a:p>
            <a:pPr lvl="1"/>
            <a:r>
              <a:rPr lang="fr-FR" dirty="0" smtClean="0"/>
              <a:t>Motiver la recherche d’une relation entre les côtés d’un triangle rectangle et ses angles </a:t>
            </a:r>
            <a:r>
              <a:rPr lang="fr-FR" dirty="0" smtClean="0"/>
              <a:t>aigus puis trouver les relations trigonométriques</a:t>
            </a:r>
            <a:endParaRPr lang="fr-FR" dirty="0" smtClean="0"/>
          </a:p>
        </p:txBody>
      </p:sp>
    </p:spTree>
    <p:extLst>
      <p:ext uri="{BB962C8B-B14F-4D97-AF65-F5344CB8AC3E}">
        <p14:creationId xmlns:p14="http://schemas.microsoft.com/office/powerpoint/2010/main" val="21345441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 scénario et le questionnement</a:t>
            </a:r>
            <a:endParaRPr lang="fr-FR" dirty="0"/>
          </a:p>
        </p:txBody>
      </p:sp>
      <p:sp>
        <p:nvSpPr>
          <p:cNvPr id="3" name="Espace réservé du contenu 2"/>
          <p:cNvSpPr>
            <a:spLocks noGrp="1"/>
          </p:cNvSpPr>
          <p:nvPr>
            <p:ph idx="1"/>
          </p:nvPr>
        </p:nvSpPr>
        <p:spPr>
          <a:xfrm>
            <a:off x="457200" y="1600200"/>
            <a:ext cx="8229600" cy="5257800"/>
          </a:xfrm>
        </p:spPr>
        <p:txBody>
          <a:bodyPr>
            <a:normAutofit fontScale="70000" lnSpcReduction="20000"/>
          </a:bodyPr>
          <a:lstStyle/>
          <a:p>
            <a:r>
              <a:rPr lang="fr-FR" b="1" dirty="0" smtClean="0"/>
              <a:t>Phase 1 : en cours de français</a:t>
            </a:r>
          </a:p>
          <a:p>
            <a:pPr lvl="1"/>
            <a:r>
              <a:rPr lang="fr-FR" dirty="0" smtClean="0"/>
              <a:t>Le professeur de français (Pf) distribue un texte aux élèves</a:t>
            </a:r>
          </a:p>
          <a:p>
            <a:pPr lvl="1"/>
            <a:r>
              <a:rPr lang="fr-FR" dirty="0" smtClean="0"/>
              <a:t>Pf : « Je vous propose d’étudier ce texte, vous allez commencer par le lire. »</a:t>
            </a:r>
          </a:p>
          <a:p>
            <a:pPr lvl="1"/>
            <a:r>
              <a:rPr lang="fr-FR" dirty="0" smtClean="0"/>
              <a:t>Après une lecture individuelle silencieuse puis une lecture par un élève à haute voix, Pf engage un débat : « de quoi parle ce texte ? », « que nous apprend-il ? ».</a:t>
            </a:r>
          </a:p>
          <a:p>
            <a:pPr lvl="1"/>
            <a:r>
              <a:rPr lang="fr-FR" dirty="0" smtClean="0">
                <a:hlinkClick r:id="rId2" action="ppaction://hlinkfile"/>
              </a:rPr>
              <a:t>Les stratégies de lecture mobilisées par les élèves sont celles qui sont travaillées en français : repérage des reprises nominales, des connecteurs temporels, des connecteurs logiques, des verbes et de leur temps…</a:t>
            </a:r>
            <a:endParaRPr lang="fr-FR" dirty="0" smtClean="0"/>
          </a:p>
          <a:p>
            <a:pPr lvl="1"/>
            <a:r>
              <a:rPr lang="fr-FR" dirty="0" smtClean="0"/>
              <a:t>Les élèves ont beaucoup de difficultés à reformuler les propositions des autres </a:t>
            </a:r>
            <a:r>
              <a:rPr lang="fr-FR" dirty="0" smtClean="0"/>
              <a:t>élèves, une compréhension très hétérogène du texte</a:t>
            </a:r>
            <a:endParaRPr lang="fr-FR" dirty="0" smtClean="0"/>
          </a:p>
          <a:p>
            <a:pPr lvl="1"/>
            <a:r>
              <a:rPr lang="fr-FR" dirty="0" smtClean="0"/>
              <a:t>Pf: « Pour mieux comprendre ce texte vous allez le relire en essayant d’imaginer chaque phrase dans votre tête et vous allez le dessiner »</a:t>
            </a:r>
          </a:p>
          <a:p>
            <a:pPr lvl="1"/>
            <a:r>
              <a:rPr lang="fr-FR" dirty="0" smtClean="0">
                <a:hlinkClick r:id="rId3" action="ppaction://hlinkpres?slideindex=1&amp;slidetitle="/>
              </a:rPr>
              <a:t>Les élèves réalisent leur première production qui est ramassée par Pf et transmise au professeur de sciences Ps</a:t>
            </a:r>
            <a:endParaRPr lang="fr-FR" dirty="0" smtClean="0"/>
          </a:p>
        </p:txBody>
      </p:sp>
    </p:spTree>
    <p:extLst>
      <p:ext uri="{BB962C8B-B14F-4D97-AF65-F5344CB8AC3E}">
        <p14:creationId xmlns:p14="http://schemas.microsoft.com/office/powerpoint/2010/main" val="823318867"/>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606</TotalTime>
  <Words>1235</Words>
  <Application>Microsoft Office PowerPoint</Application>
  <PresentationFormat>Affichage à l'écran (4:3)</PresentationFormat>
  <Paragraphs>192</Paragraphs>
  <Slides>25</Slides>
  <Notes>0</Notes>
  <HiddenSlides>0</HiddenSlides>
  <MMClips>0</MMClips>
  <ScaleCrop>false</ScaleCrop>
  <HeadingPairs>
    <vt:vector size="4" baseType="variant">
      <vt:variant>
        <vt:lpstr>Thème</vt:lpstr>
      </vt:variant>
      <vt:variant>
        <vt:i4>1</vt:i4>
      </vt:variant>
      <vt:variant>
        <vt:lpstr>Titres des diapositives</vt:lpstr>
      </vt:variant>
      <vt:variant>
        <vt:i4>25</vt:i4>
      </vt:variant>
    </vt:vector>
  </HeadingPairs>
  <TitlesOfParts>
    <vt:vector size="26" baseType="lpstr">
      <vt:lpstr>Thème Office</vt:lpstr>
      <vt:lpstr>Présentation d’une A.E.R. co-disciplinaire permettant de travailler les stratégies de lecture, l’argumentation, la modélisation et d’introduire les relations trigonométriques</vt:lpstr>
      <vt:lpstr>Le contexte</vt:lpstr>
      <vt:lpstr>Le contexte</vt:lpstr>
      <vt:lpstr>Le contexte</vt:lpstr>
      <vt:lpstr>Le contexte</vt:lpstr>
      <vt:lpstr>Le contexte</vt:lpstr>
      <vt:lpstr>Le contexte</vt:lpstr>
      <vt:lpstr>Les objectifs de l’A.E.R.</vt:lpstr>
      <vt:lpstr>Le scénario et le questionnement</vt:lpstr>
      <vt:lpstr>Le scénario et le questionnement</vt:lpstr>
      <vt:lpstr>Le scénario et le questionnement</vt:lpstr>
      <vt:lpstr>Le scénario et le questionnement</vt:lpstr>
      <vt:lpstr>Le scénario et le questionnement</vt:lpstr>
      <vt:lpstr>Le scénario et le questionnement</vt:lpstr>
      <vt:lpstr>Le scénario et le questionnement</vt:lpstr>
      <vt:lpstr>Le scénario et le questionnement</vt:lpstr>
      <vt:lpstr>Le scénario et le questionnement</vt:lpstr>
      <vt:lpstr>Le scénario et le questionnement</vt:lpstr>
      <vt:lpstr>Le scénario et le questionnement</vt:lpstr>
      <vt:lpstr>Le scénario et le questionnement</vt:lpstr>
      <vt:lpstr>Le scénario et le questionnement</vt:lpstr>
      <vt:lpstr>Le scénario et le questionnement</vt:lpstr>
      <vt:lpstr>Le scénario et le questionnement</vt:lpstr>
      <vt:lpstr>Méthodologie pour la phase de production</vt:lpstr>
      <vt:lpstr>Méthodologie pour la phase de production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d’une A.E.R. co-disciplinaire sur le thème de l’argumentation et de la modélisation</dc:title>
  <dc:creator>Guilhem</dc:creator>
  <cp:lastModifiedBy>Guilhem</cp:lastModifiedBy>
  <cp:revision>36</cp:revision>
  <dcterms:created xsi:type="dcterms:W3CDTF">2013-06-01T19:47:34Z</dcterms:created>
  <dcterms:modified xsi:type="dcterms:W3CDTF">2013-06-03T13:56:30Z</dcterms:modified>
</cp:coreProperties>
</file>