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embeddings/oleObject1.bin" ContentType="application/vnd.openxmlformats-officedocument.oleObject"/>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handoutMasterIdLst>
    <p:handoutMasterId r:id="rId42"/>
  </p:handoutMasterIdLst>
  <p:sldIdLst>
    <p:sldId id="256" r:id="rId2"/>
    <p:sldId id="259" r:id="rId3"/>
    <p:sldId id="258" r:id="rId4"/>
    <p:sldId id="260" r:id="rId5"/>
    <p:sldId id="304" r:id="rId6"/>
    <p:sldId id="306" r:id="rId7"/>
    <p:sldId id="287" r:id="rId8"/>
    <p:sldId id="261" r:id="rId9"/>
    <p:sldId id="309" r:id="rId10"/>
    <p:sldId id="288" r:id="rId11"/>
    <p:sldId id="264" r:id="rId12"/>
    <p:sldId id="263" r:id="rId13"/>
    <p:sldId id="265" r:id="rId14"/>
    <p:sldId id="266" r:id="rId15"/>
    <p:sldId id="305" r:id="rId16"/>
    <p:sldId id="307" r:id="rId17"/>
    <p:sldId id="308" r:id="rId18"/>
    <p:sldId id="270" r:id="rId19"/>
    <p:sldId id="272" r:id="rId20"/>
    <p:sldId id="274" r:id="rId21"/>
    <p:sldId id="273" r:id="rId22"/>
    <p:sldId id="289" r:id="rId23"/>
    <p:sldId id="290" r:id="rId24"/>
    <p:sldId id="277" r:id="rId25"/>
    <p:sldId id="278" r:id="rId26"/>
    <p:sldId id="279" r:id="rId27"/>
    <p:sldId id="280" r:id="rId28"/>
    <p:sldId id="291" r:id="rId29"/>
    <p:sldId id="292" r:id="rId30"/>
    <p:sldId id="293" r:id="rId31"/>
    <p:sldId id="294" r:id="rId32"/>
    <p:sldId id="295" r:id="rId33"/>
    <p:sldId id="296" r:id="rId34"/>
    <p:sldId id="297" r:id="rId35"/>
    <p:sldId id="298" r:id="rId36"/>
    <p:sldId id="281" r:id="rId37"/>
    <p:sldId id="285" r:id="rId38"/>
    <p:sldId id="283" r:id="rId39"/>
    <p:sldId id="284"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rigitte Grugeon" initials="B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387" autoAdjust="0"/>
  </p:normalViewPr>
  <p:slideViewPr>
    <p:cSldViewPr snapToGrid="0" snapToObjects="1">
      <p:cViewPr>
        <p:scale>
          <a:sx n="94" d="100"/>
          <a:sy n="94" d="100"/>
        </p:scale>
        <p:origin x="-400" y="3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notesMaster" Target="notesMasters/notesMaster1.xml"/><Relationship Id="rId42" Type="http://schemas.openxmlformats.org/officeDocument/2006/relationships/handoutMaster" Target="handoutMasters/handoutMaster1.xml"/><Relationship Id="rId43" Type="http://schemas.openxmlformats.org/officeDocument/2006/relationships/printerSettings" Target="printerSettings/printerSettings1.bin"/><Relationship Id="rId44" Type="http://schemas.openxmlformats.org/officeDocument/2006/relationships/commentAuthors" Target="commentAuthors.xml"/><Relationship Id="rId4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3935DF6-08F1-274E-BEFB-AA5010D5314E}" type="datetimeFigureOut">
              <a:rPr lang="fr-FR" smtClean="0"/>
              <a:t>26/05/14</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9159DD8-92AE-A346-BAA8-DE10118CF587}" type="slidenum">
              <a:rPr lang="fr-FR" smtClean="0"/>
              <a:t>‹#›</a:t>
            </a:fld>
            <a:endParaRPr lang="fr-FR"/>
          </a:p>
        </p:txBody>
      </p:sp>
    </p:spTree>
    <p:extLst>
      <p:ext uri="{BB962C8B-B14F-4D97-AF65-F5344CB8AC3E}">
        <p14:creationId xmlns:p14="http://schemas.microsoft.com/office/powerpoint/2010/main" val="8854909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2478EF-E025-244B-B27E-63DA0857F1B3}" type="datetimeFigureOut">
              <a:rPr lang="fr-FR" smtClean="0"/>
              <a:t>26/05/14</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2C9050-CF06-1945-BC55-86B74F3EBDF7}" type="slidenum">
              <a:rPr lang="fr-FR" smtClean="0"/>
              <a:t>‹#›</a:t>
            </a:fld>
            <a:endParaRPr lang="fr-FR"/>
          </a:p>
        </p:txBody>
      </p:sp>
    </p:spTree>
    <p:extLst>
      <p:ext uri="{BB962C8B-B14F-4D97-AF65-F5344CB8AC3E}">
        <p14:creationId xmlns:p14="http://schemas.microsoft.com/office/powerpoint/2010/main" val="410460136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dirty="0" smtClean="0"/>
              <a:t>Nouveaux Outils pour de nouvelles </a:t>
            </a:r>
            <a:r>
              <a:rPr lang="fr-FR" sz="1200" dirty="0" err="1" smtClean="0"/>
              <a:t>PRAtiques</a:t>
            </a:r>
            <a:r>
              <a:rPr lang="fr-FR" sz="1200" dirty="0" smtClean="0"/>
              <a:t> d'</a:t>
            </a:r>
            <a:r>
              <a:rPr lang="fr-FR" sz="1200" cap="small" dirty="0" smtClean="0"/>
              <a:t>éval</a:t>
            </a:r>
            <a:r>
              <a:rPr lang="fr-FR" sz="1200" dirty="0" smtClean="0"/>
              <a:t>uation et d'enseignement des mathématiques </a:t>
            </a:r>
            <a:endParaRPr lang="fr-FR" dirty="0"/>
          </a:p>
        </p:txBody>
      </p:sp>
      <p:sp>
        <p:nvSpPr>
          <p:cNvPr id="4" name="Espace réservé du numéro de diapositive 3"/>
          <p:cNvSpPr>
            <a:spLocks noGrp="1"/>
          </p:cNvSpPr>
          <p:nvPr>
            <p:ph type="sldNum" sz="quarter" idx="10"/>
          </p:nvPr>
        </p:nvSpPr>
        <p:spPr/>
        <p:txBody>
          <a:bodyPr/>
          <a:lstStyle/>
          <a:p>
            <a:fld id="{072C9050-CF06-1945-BC55-86B74F3EBDF7}" type="slidenum">
              <a:rPr lang="fr-FR" smtClean="0"/>
              <a:t>1</a:t>
            </a:fld>
            <a:endParaRPr lang="fr-FR"/>
          </a:p>
        </p:txBody>
      </p:sp>
    </p:spTree>
    <p:extLst>
      <p:ext uri="{BB962C8B-B14F-4D97-AF65-F5344CB8AC3E}">
        <p14:creationId xmlns:p14="http://schemas.microsoft.com/office/powerpoint/2010/main" val="10306693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L’analyse des ré</a:t>
            </a:r>
            <a:endParaRPr lang="fr-FR" dirty="0"/>
          </a:p>
        </p:txBody>
      </p:sp>
      <p:sp>
        <p:nvSpPr>
          <p:cNvPr id="4" name="Espace réservé du numéro de diapositive 3"/>
          <p:cNvSpPr>
            <a:spLocks noGrp="1"/>
          </p:cNvSpPr>
          <p:nvPr>
            <p:ph type="sldNum" sz="quarter" idx="10"/>
          </p:nvPr>
        </p:nvSpPr>
        <p:spPr/>
        <p:txBody>
          <a:bodyPr/>
          <a:lstStyle/>
          <a:p>
            <a:fld id="{625BB2D5-8933-1B47-99D3-150D870FA259}" type="slidenum">
              <a:rPr lang="fr-FR" smtClean="0"/>
              <a:t>15</a:t>
            </a:fld>
            <a:endParaRPr lang="fr-FR"/>
          </a:p>
        </p:txBody>
      </p:sp>
    </p:spTree>
    <p:extLst>
      <p:ext uri="{BB962C8B-B14F-4D97-AF65-F5344CB8AC3E}">
        <p14:creationId xmlns:p14="http://schemas.microsoft.com/office/powerpoint/2010/main" val="34366871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625BB2D5-8933-1B47-99D3-150D870FA259}" type="slidenum">
              <a:rPr lang="fr-FR" smtClean="0"/>
              <a:t>17</a:t>
            </a:fld>
            <a:endParaRPr lang="fr-FR"/>
          </a:p>
        </p:txBody>
      </p:sp>
    </p:spTree>
    <p:extLst>
      <p:ext uri="{BB962C8B-B14F-4D97-AF65-F5344CB8AC3E}">
        <p14:creationId xmlns:p14="http://schemas.microsoft.com/office/powerpoint/2010/main" val="5921385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Cette</a:t>
            </a:r>
            <a:r>
              <a:rPr lang="fr-FR" baseline="0" dirty="0" smtClean="0"/>
              <a:t> étude théorique nous sert de grille d’analyse pour décrire les connaissances et compétences des  élèves selon trois types d’activité indiquées plus haut. Ces p</a:t>
            </a:r>
            <a:r>
              <a:rPr lang="fr-FR" dirty="0" smtClean="0"/>
              <a:t>rofils d’élèves en algèbre élémentaire sont décrits en termes de cohérence globale</a:t>
            </a:r>
            <a:r>
              <a:rPr lang="fr-FR" baseline="0" dirty="0" smtClean="0"/>
              <a:t> sur l’ensemble du domaine et de leviers sur lesquels agir pour déstabiliser des connaissances erronées et les faire évoluer. En particulier nous pointons des types de tâches souvent  implicites dans les programmes et les manuels ainsi que des niveaux de validation ou raisonnement peu présents mais indispensables pour développer une activité algébrique efficace.</a:t>
            </a:r>
          </a:p>
          <a:p>
            <a:pPr marL="0" marR="0" indent="0" algn="l" defTabSz="457200" rtl="0" eaLnBrk="1" fontAlgn="auto" latinLnBrk="0" hangingPunct="1">
              <a:lnSpc>
                <a:spcPct val="100000"/>
              </a:lnSpc>
              <a:spcBef>
                <a:spcPts val="0"/>
              </a:spcBef>
              <a:spcAft>
                <a:spcPts val="0"/>
              </a:spcAft>
              <a:buClrTx/>
              <a:buSzTx/>
              <a:buFontTx/>
              <a:buNone/>
              <a:tabLst/>
              <a:defRPr/>
            </a:pPr>
            <a:r>
              <a:rPr lang="fr-FR" baseline="0" dirty="0" smtClean="0"/>
              <a:t>L’usage de l’informatique permet de construire automatiquement les profils d’élèves en algèbre ainsi que </a:t>
            </a:r>
            <a:r>
              <a:rPr lang="fr-FR" dirty="0" smtClean="0"/>
              <a:t>des groupes constitués d’élèves ayant des besoins d’apprentissage voisins.</a:t>
            </a:r>
          </a:p>
          <a:p>
            <a:pPr marL="0" marR="0" indent="0" algn="l" defTabSz="457200" rtl="0" eaLnBrk="1" fontAlgn="auto" latinLnBrk="0" hangingPunct="1">
              <a:lnSpc>
                <a:spcPct val="100000"/>
              </a:lnSpc>
              <a:spcBef>
                <a:spcPts val="0"/>
              </a:spcBef>
              <a:spcAft>
                <a:spcPts val="0"/>
              </a:spcAft>
              <a:buClrTx/>
              <a:buSzTx/>
              <a:buFontTx/>
              <a:buNone/>
              <a:tabLst/>
              <a:defRPr/>
            </a:pPr>
            <a:r>
              <a:rPr lang="fr-FR" dirty="0" smtClean="0"/>
              <a:t>Le système</a:t>
            </a:r>
            <a:r>
              <a:rPr lang="fr-FR" baseline="0" dirty="0" smtClean="0"/>
              <a:t> </a:t>
            </a:r>
            <a:r>
              <a:rPr lang="fr-FR" dirty="0" smtClean="0"/>
              <a:t>propose</a:t>
            </a:r>
            <a:r>
              <a:rPr lang="fr-FR" baseline="0" dirty="0" smtClean="0"/>
              <a:t> en partie</a:t>
            </a:r>
            <a:r>
              <a:rPr lang="fr-FR" dirty="0" smtClean="0"/>
              <a:t> de façon automatique des exercices adaptés aux besoins repérés d’apprentissage des élèves de chaque groupe</a:t>
            </a:r>
          </a:p>
          <a:p>
            <a:pPr marL="0" marR="0" indent="0" algn="l" defTabSz="457200" rtl="0" eaLnBrk="1" fontAlgn="auto" latinLnBrk="0" hangingPunct="1">
              <a:lnSpc>
                <a:spcPct val="100000"/>
              </a:lnSpc>
              <a:spcBef>
                <a:spcPts val="0"/>
              </a:spcBef>
              <a:spcAft>
                <a:spcPts val="0"/>
              </a:spcAft>
              <a:buClrTx/>
              <a:buSzTx/>
              <a:buFontTx/>
              <a:buNone/>
              <a:tabLst/>
              <a:defRPr/>
            </a:pPr>
            <a:endParaRPr lang="fr-FR" dirty="0" smtClean="0"/>
          </a:p>
          <a:p>
            <a:endParaRPr lang="fr-FR" baseline="0" dirty="0" smtClean="0"/>
          </a:p>
        </p:txBody>
      </p:sp>
      <p:sp>
        <p:nvSpPr>
          <p:cNvPr id="4" name="Espace réservé du numéro de diapositive 3"/>
          <p:cNvSpPr>
            <a:spLocks noGrp="1"/>
          </p:cNvSpPr>
          <p:nvPr>
            <p:ph type="sldNum" sz="quarter" idx="10"/>
          </p:nvPr>
        </p:nvSpPr>
        <p:spPr/>
        <p:txBody>
          <a:bodyPr/>
          <a:lstStyle/>
          <a:p>
            <a:fld id="{B5BFEFBE-4740-314A-B1FA-355E51CE95A4}" type="slidenum">
              <a:rPr lang="fr-FR" smtClean="0"/>
              <a:t>23</a:t>
            </a:fld>
            <a:endParaRPr lang="fr-FR"/>
          </a:p>
        </p:txBody>
      </p:sp>
    </p:spTree>
    <p:extLst>
      <p:ext uri="{BB962C8B-B14F-4D97-AF65-F5344CB8AC3E}">
        <p14:creationId xmlns:p14="http://schemas.microsoft.com/office/powerpoint/2010/main" val="3378205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753490BB-024E-5345-939A-D9A7FC14E8E8}" type="slidenum">
              <a:rPr lang="fr-FR" smtClean="0"/>
              <a:t>24</a:t>
            </a:fld>
            <a:endParaRPr lang="fr-FR"/>
          </a:p>
        </p:txBody>
      </p:sp>
    </p:spTree>
    <p:extLst>
      <p:ext uri="{BB962C8B-B14F-4D97-AF65-F5344CB8AC3E}">
        <p14:creationId xmlns:p14="http://schemas.microsoft.com/office/powerpoint/2010/main" val="38273373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Nous avons prévu une présentation globale du profil mais</a:t>
            </a:r>
            <a:r>
              <a:rPr lang="fr-FR" baseline="0" dirty="0" smtClean="0"/>
              <a:t> avec des accès à des niveaux de </a:t>
            </a:r>
            <a:r>
              <a:rPr lang="fr-FR" dirty="0" smtClean="0"/>
              <a:t>granularités plus</a:t>
            </a:r>
            <a:r>
              <a:rPr lang="fr-FR" baseline="0" dirty="0" smtClean="0"/>
              <a:t> fins </a:t>
            </a:r>
            <a:r>
              <a:rPr lang="fr-FR" dirty="0" smtClean="0"/>
              <a:t>dans</a:t>
            </a:r>
            <a:r>
              <a:rPr lang="fr-FR" baseline="0" dirty="0" smtClean="0"/>
              <a:t> la description, ce qui est permis par l’usage de l’informatique. En cliquant sur les caractéristiques, nous accédons aux solutions de chaque élève. Nous pouvons accéder aussi aux erreurs des élèves.</a:t>
            </a:r>
            <a:endParaRPr lang="fr-FR" dirty="0"/>
          </a:p>
        </p:txBody>
      </p:sp>
      <p:sp>
        <p:nvSpPr>
          <p:cNvPr id="4" name="Slide Number Placeholder 3"/>
          <p:cNvSpPr>
            <a:spLocks noGrp="1"/>
          </p:cNvSpPr>
          <p:nvPr>
            <p:ph type="sldNum" sz="quarter" idx="10"/>
          </p:nvPr>
        </p:nvSpPr>
        <p:spPr/>
        <p:txBody>
          <a:bodyPr/>
          <a:lstStyle/>
          <a:p>
            <a:fld id="{B5BFEFBE-4740-314A-B1FA-355E51CE95A4}" type="slidenum">
              <a:rPr lang="fr-FR" smtClean="0"/>
              <a:t>25</a:t>
            </a:fld>
            <a:endParaRPr lang="fr-FR"/>
          </a:p>
        </p:txBody>
      </p:sp>
    </p:spTree>
    <p:extLst>
      <p:ext uri="{BB962C8B-B14F-4D97-AF65-F5344CB8AC3E}">
        <p14:creationId xmlns:p14="http://schemas.microsoft.com/office/powerpoint/2010/main" val="10832250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fr-FR" dirty="0" smtClean="0">
                <a:latin typeface="Arial" charset="0"/>
                <a:sym typeface="Wingdings" charset="0"/>
              </a:rPr>
              <a:t>Caractériser selon les profils cognitifs des élèves, des types de tâches à travailler en priorité mis en évidence par les approches épistémologique, cognitive et anthropologique</a:t>
            </a:r>
          </a:p>
          <a:p>
            <a:pPr marL="0" marR="0" lvl="1" indent="0" algn="l" defTabSz="457200" rtl="0" eaLnBrk="1" fontAlgn="auto" latinLnBrk="0" hangingPunct="1">
              <a:lnSpc>
                <a:spcPct val="100000"/>
              </a:lnSpc>
              <a:spcBef>
                <a:spcPts val="0"/>
              </a:spcBef>
              <a:spcAft>
                <a:spcPts val="0"/>
              </a:spcAft>
              <a:buClrTx/>
              <a:buSzTx/>
              <a:buFontTx/>
              <a:buNone/>
              <a:tabLst/>
              <a:defRPr/>
            </a:pPr>
            <a:r>
              <a:rPr lang="fr-FR" dirty="0" smtClean="0">
                <a:latin typeface="Arial" charset="0"/>
                <a:sym typeface="Wingdings" charset="0"/>
              </a:rPr>
              <a:t>Ces types de tâches doivent permettre de travailler sur la notion d’égalité,</a:t>
            </a:r>
            <a:r>
              <a:rPr lang="fr-FR" baseline="0" dirty="0" smtClean="0">
                <a:latin typeface="Arial" charset="0"/>
                <a:sym typeface="Wingdings" charset="0"/>
              </a:rPr>
              <a:t> d’équivalence d’expressions, …..</a:t>
            </a:r>
            <a:endParaRPr lang="fr-FR" dirty="0" smtClean="0"/>
          </a:p>
          <a:p>
            <a:endParaRPr lang="fr-FR" dirty="0" smtClean="0"/>
          </a:p>
          <a:p>
            <a:pPr marL="0" marR="0" lvl="1" indent="0" algn="l" defTabSz="457200" rtl="0" eaLnBrk="1" fontAlgn="auto" latinLnBrk="0" hangingPunct="1">
              <a:lnSpc>
                <a:spcPct val="100000"/>
              </a:lnSpc>
              <a:spcBef>
                <a:spcPts val="0"/>
              </a:spcBef>
              <a:spcAft>
                <a:spcPts val="0"/>
              </a:spcAft>
              <a:buClrTx/>
              <a:buSzTx/>
              <a:buFontTx/>
              <a:buNone/>
              <a:tabLst/>
              <a:defRPr/>
            </a:pPr>
            <a:r>
              <a:rPr lang="fr-FR" dirty="0" smtClean="0">
                <a:latin typeface="Arial" charset="0"/>
                <a:sym typeface="Wingdings" charset="0"/>
              </a:rPr>
              <a:t>En fonction du niveau scolaire, du thème mathématique, du moment de l’enseignement, </a:t>
            </a:r>
          </a:p>
          <a:p>
            <a:pPr marL="0" marR="0" lvl="1" indent="0" algn="l" defTabSz="457200" rtl="0" eaLnBrk="1" fontAlgn="auto" latinLnBrk="0" hangingPunct="1">
              <a:lnSpc>
                <a:spcPct val="100000"/>
              </a:lnSpc>
              <a:spcBef>
                <a:spcPts val="0"/>
              </a:spcBef>
              <a:spcAft>
                <a:spcPts val="0"/>
              </a:spcAft>
              <a:buClrTx/>
              <a:buSzTx/>
              <a:buFontTx/>
              <a:buNone/>
              <a:tabLst/>
              <a:defRPr/>
            </a:pPr>
            <a:endParaRPr lang="fr-FR" dirty="0" smtClean="0">
              <a:latin typeface="Arial" charset="0"/>
              <a:sym typeface="Wingdings" charset="0"/>
            </a:endParaRPr>
          </a:p>
          <a:p>
            <a:pPr marL="0" marR="0" lvl="1" indent="0" algn="l" defTabSz="457200" rtl="0" eaLnBrk="1" fontAlgn="auto" latinLnBrk="0" hangingPunct="1">
              <a:lnSpc>
                <a:spcPct val="100000"/>
              </a:lnSpc>
              <a:spcBef>
                <a:spcPts val="0"/>
              </a:spcBef>
              <a:spcAft>
                <a:spcPts val="0"/>
              </a:spcAft>
              <a:buClrTx/>
              <a:buSzTx/>
              <a:buFontTx/>
              <a:buNone/>
              <a:tabLst/>
              <a:defRPr/>
            </a:pPr>
            <a:r>
              <a:rPr lang="fr-FR" dirty="0" smtClean="0">
                <a:latin typeface="Arial" charset="0"/>
                <a:sym typeface="Wingdings" charset="0"/>
              </a:rPr>
              <a:t>Il s’agit à l’enseignant de </a:t>
            </a:r>
            <a:r>
              <a:rPr lang="fr-FR" dirty="0" smtClean="0">
                <a:latin typeface="+mn-lt"/>
                <a:sym typeface="Wingdings" charset="0"/>
              </a:rPr>
              <a:t>f</a:t>
            </a:r>
            <a:r>
              <a:rPr lang="fr-FR" dirty="0" smtClean="0"/>
              <a:t>ixer un objectif d’enseignement commun  à la classe</a:t>
            </a:r>
          </a:p>
          <a:p>
            <a:pPr lvl="1"/>
            <a:r>
              <a:rPr lang="fr-FR" dirty="0" smtClean="0"/>
              <a:t>Proposer des exercices différenciés (</a:t>
            </a:r>
            <a:r>
              <a:rPr lang="fr-FR" dirty="0" smtClean="0">
                <a:latin typeface="Arial" charset="0"/>
                <a:sym typeface="Wingdings" charset="0"/>
              </a:rPr>
              <a:t>de stratégies) </a:t>
            </a:r>
            <a:r>
              <a:rPr lang="fr-FR" dirty="0" smtClean="0"/>
              <a:t> selon les groupes adaptés à leurs besoins d’apprentissage</a:t>
            </a:r>
          </a:p>
          <a:p>
            <a:pPr lvl="1"/>
            <a:r>
              <a:rPr lang="fr-FR" dirty="0" smtClean="0"/>
              <a:t>En jouant sur des variables didactiques</a:t>
            </a:r>
          </a:p>
          <a:p>
            <a:pPr lvl="2"/>
            <a:r>
              <a:rPr lang="fr-FR" dirty="0" smtClean="0"/>
              <a:t>Type de tâche</a:t>
            </a:r>
          </a:p>
          <a:p>
            <a:pPr lvl="2"/>
            <a:r>
              <a:rPr lang="fr-FR" dirty="0" smtClean="0"/>
              <a:t>Nature des expressions</a:t>
            </a:r>
          </a:p>
          <a:p>
            <a:pPr lvl="2"/>
            <a:r>
              <a:rPr lang="fr-FR" dirty="0" smtClean="0"/>
              <a:t>Jeu sur l’articulation des registres de représentation</a:t>
            </a:r>
          </a:p>
          <a:p>
            <a:pPr lvl="2"/>
            <a:r>
              <a:rPr lang="fr-FR" dirty="0" smtClean="0"/>
              <a:t>Aides adaptées aux besoins des élèves</a:t>
            </a:r>
          </a:p>
          <a:p>
            <a:pPr lvl="2"/>
            <a:r>
              <a:rPr lang="fr-FR" dirty="0" smtClean="0"/>
              <a:t>Découpage différent des énoncés</a:t>
            </a:r>
          </a:p>
          <a:p>
            <a:endParaRPr lang="fr-FR" dirty="0"/>
          </a:p>
        </p:txBody>
      </p:sp>
      <p:sp>
        <p:nvSpPr>
          <p:cNvPr id="4" name="Espace réservé du numéro de diapositive 3"/>
          <p:cNvSpPr>
            <a:spLocks noGrp="1"/>
          </p:cNvSpPr>
          <p:nvPr>
            <p:ph type="sldNum" sz="quarter" idx="10"/>
          </p:nvPr>
        </p:nvSpPr>
        <p:spPr/>
        <p:txBody>
          <a:bodyPr/>
          <a:lstStyle/>
          <a:p>
            <a:fld id="{B5BFEFBE-4740-314A-B1FA-355E51CE95A4}" type="slidenum">
              <a:rPr lang="fr-FR" smtClean="0"/>
              <a:t>26</a:t>
            </a:fld>
            <a:endParaRPr lang="fr-FR"/>
          </a:p>
        </p:txBody>
      </p:sp>
    </p:spTree>
    <p:extLst>
      <p:ext uri="{BB962C8B-B14F-4D97-AF65-F5344CB8AC3E}">
        <p14:creationId xmlns:p14="http://schemas.microsoft.com/office/powerpoint/2010/main" val="2069545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625BB2D5-8933-1B47-99D3-150D870FA259}" type="slidenum">
              <a:rPr lang="fr-FR" smtClean="0"/>
              <a:t>28</a:t>
            </a:fld>
            <a:endParaRPr lang="fr-FR"/>
          </a:p>
        </p:txBody>
      </p:sp>
    </p:spTree>
    <p:extLst>
      <p:ext uri="{BB962C8B-B14F-4D97-AF65-F5344CB8AC3E}">
        <p14:creationId xmlns:p14="http://schemas.microsoft.com/office/powerpoint/2010/main" val="17063917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fr-FR" dirty="0" smtClean="0"/>
              <a:t>Un des enjeux</a:t>
            </a:r>
            <a:r>
              <a:rPr lang="fr-FR" baseline="0" dirty="0" smtClean="0"/>
              <a:t> d’apprentissage de cette famille de tâches est de </a:t>
            </a:r>
            <a:r>
              <a:rPr lang="fr-FR" baseline="0" dirty="0" smtClean="0">
                <a:latin typeface="Arial" charset="0"/>
              </a:rPr>
              <a:t>permettre aux élèves de d</a:t>
            </a:r>
            <a:r>
              <a:rPr lang="fr-FR" dirty="0" smtClean="0">
                <a:latin typeface="Arial" charset="0"/>
              </a:rPr>
              <a:t>éstabiliser leurs conceptions erronées sur les lettres, les règles de transformation ou de traduction via des contre-exemples numériques ou en changeant de cadre.</a:t>
            </a:r>
          </a:p>
          <a:p>
            <a:pPr marL="0" marR="0" lvl="1" indent="0" algn="l" defTabSz="457200" rtl="0" eaLnBrk="1" fontAlgn="auto" latinLnBrk="0" hangingPunct="1">
              <a:lnSpc>
                <a:spcPct val="100000"/>
              </a:lnSpc>
              <a:spcBef>
                <a:spcPts val="0"/>
              </a:spcBef>
              <a:spcAft>
                <a:spcPts val="0"/>
              </a:spcAft>
              <a:buClrTx/>
              <a:buSzTx/>
              <a:buFontTx/>
              <a:buNone/>
              <a:tabLst/>
              <a:defRPr/>
            </a:pPr>
            <a:endParaRPr lang="fr-FR" dirty="0" smtClean="0">
              <a:latin typeface="Arial" charset="0"/>
            </a:endParaRPr>
          </a:p>
          <a:p>
            <a:pPr marL="0" marR="0" lvl="1" indent="0" algn="l" defTabSz="457200" rtl="0" eaLnBrk="1" fontAlgn="auto" latinLnBrk="0" hangingPunct="1">
              <a:lnSpc>
                <a:spcPct val="100000"/>
              </a:lnSpc>
              <a:spcBef>
                <a:spcPts val="0"/>
              </a:spcBef>
              <a:spcAft>
                <a:spcPts val="0"/>
              </a:spcAft>
              <a:buClrTx/>
              <a:buSzTx/>
              <a:buFontTx/>
              <a:buNone/>
              <a:tabLst/>
              <a:defRPr/>
            </a:pPr>
            <a:r>
              <a:rPr lang="fr-FR" dirty="0" smtClean="0">
                <a:latin typeface="Arial" charset="0"/>
              </a:rPr>
              <a:t>Les</a:t>
            </a:r>
            <a:r>
              <a:rPr lang="fr-FR" baseline="0" dirty="0" smtClean="0">
                <a:latin typeface="Arial" charset="0"/>
              </a:rPr>
              <a:t> expressions proposées selon les groupes dépendent de la structure des expressions à travailler et des niveaux technologiques inadaptés à faire évoluer.</a:t>
            </a:r>
          </a:p>
          <a:p>
            <a:pPr marL="0" marR="0" lvl="1" indent="0" algn="l" defTabSz="457200" rtl="0" eaLnBrk="1" fontAlgn="auto" latinLnBrk="0" hangingPunct="1">
              <a:lnSpc>
                <a:spcPct val="100000"/>
              </a:lnSpc>
              <a:spcBef>
                <a:spcPts val="0"/>
              </a:spcBef>
              <a:spcAft>
                <a:spcPts val="0"/>
              </a:spcAft>
              <a:buClrTx/>
              <a:buSzTx/>
              <a:buFontTx/>
              <a:buNone/>
              <a:tabLst/>
              <a:defRPr/>
            </a:pPr>
            <a:r>
              <a:rPr lang="fr-FR" baseline="0" dirty="0" smtClean="0">
                <a:latin typeface="Arial" charset="0"/>
              </a:rPr>
              <a:t>Pour le groupe C, Il s’agit de remettre en question des règles de transformation de type concaténation comme       4+3a = 7a ou fausse linéarité comme a</a:t>
            </a:r>
            <a:r>
              <a:rPr lang="fr-FR" sz="1200" baseline="30000" dirty="0" smtClean="0"/>
              <a:t>2</a:t>
            </a:r>
            <a:r>
              <a:rPr lang="fr-FR" sz="1200" baseline="0" dirty="0" smtClean="0"/>
              <a:t> </a:t>
            </a:r>
            <a:r>
              <a:rPr lang="fr-FR" baseline="0" dirty="0" smtClean="0">
                <a:latin typeface="Arial" charset="0"/>
              </a:rPr>
              <a:t>=2a et souvent une dialectique inexistante entre le numérique et l’algébrique.</a:t>
            </a:r>
          </a:p>
          <a:p>
            <a:pPr marL="0" marR="0" lvl="1" indent="0" algn="l" defTabSz="457200" rtl="0" eaLnBrk="1" fontAlgn="auto" latinLnBrk="0" hangingPunct="1">
              <a:lnSpc>
                <a:spcPct val="100000"/>
              </a:lnSpc>
              <a:spcBef>
                <a:spcPts val="0"/>
              </a:spcBef>
              <a:spcAft>
                <a:spcPts val="0"/>
              </a:spcAft>
              <a:buClrTx/>
              <a:buSzTx/>
              <a:buFontTx/>
              <a:buNone/>
              <a:tabLst/>
              <a:defRPr/>
            </a:pPr>
            <a:r>
              <a:rPr lang="fr-FR" baseline="0" dirty="0" smtClean="0">
                <a:latin typeface="Arial" charset="0"/>
              </a:rPr>
              <a:t>Pour le groupe B, les règles erronées portent sur les règles de </a:t>
            </a:r>
            <a:r>
              <a:rPr lang="fr-FR" baseline="0" dirty="0" err="1" smtClean="0">
                <a:latin typeface="Arial" charset="0"/>
              </a:rPr>
              <a:t>parenthésage</a:t>
            </a:r>
            <a:r>
              <a:rPr lang="fr-FR" baseline="0" dirty="0" smtClean="0">
                <a:latin typeface="Arial" charset="0"/>
              </a:rPr>
              <a:t> et les règles de distributivité.</a:t>
            </a:r>
            <a:br>
              <a:rPr lang="fr-FR" baseline="0" dirty="0" smtClean="0">
                <a:latin typeface="Arial" charset="0"/>
              </a:rPr>
            </a:br>
            <a:r>
              <a:rPr lang="fr-FR" baseline="0" dirty="0" smtClean="0">
                <a:latin typeface="Arial" charset="0"/>
              </a:rPr>
              <a:t>Parmi les identités proposées l’une est vraie pour travailler contre exemple et preuve algébrique.</a:t>
            </a:r>
          </a:p>
          <a:p>
            <a:pPr marL="0" marR="0" lvl="1" indent="0" algn="l" defTabSz="457200" rtl="0" eaLnBrk="1" fontAlgn="auto" latinLnBrk="0" hangingPunct="1">
              <a:lnSpc>
                <a:spcPct val="100000"/>
              </a:lnSpc>
              <a:spcBef>
                <a:spcPts val="0"/>
              </a:spcBef>
              <a:spcAft>
                <a:spcPts val="0"/>
              </a:spcAft>
              <a:buClrTx/>
              <a:buSzTx/>
              <a:buFontTx/>
              <a:buNone/>
              <a:tabLst/>
              <a:defRPr/>
            </a:pPr>
            <a:endParaRPr lang="fr-FR" baseline="0" dirty="0" smtClean="0">
              <a:latin typeface="Arial" charset="0"/>
            </a:endParaRPr>
          </a:p>
          <a:p>
            <a:pPr marL="0" marR="0" lvl="1" indent="0" algn="l" defTabSz="457200" rtl="0" eaLnBrk="1" fontAlgn="auto" latinLnBrk="0" hangingPunct="1">
              <a:lnSpc>
                <a:spcPct val="100000"/>
              </a:lnSpc>
              <a:spcBef>
                <a:spcPts val="0"/>
              </a:spcBef>
              <a:spcAft>
                <a:spcPts val="0"/>
              </a:spcAft>
              <a:buClrTx/>
              <a:buSzTx/>
              <a:buFontTx/>
              <a:buNone/>
              <a:tabLst/>
              <a:defRPr/>
            </a:pPr>
            <a:r>
              <a:rPr lang="fr-FR" baseline="0" dirty="0" smtClean="0">
                <a:latin typeface="Arial" charset="0"/>
              </a:rPr>
              <a:t>Pour le groupe A, on peut directement leur proposer la question 2.</a:t>
            </a:r>
            <a:endParaRPr lang="fr-FR" dirty="0" smtClean="0">
              <a:latin typeface="Arial" charset="0"/>
            </a:endParaRPr>
          </a:p>
          <a:p>
            <a:endParaRPr lang="fr-FR" dirty="0"/>
          </a:p>
        </p:txBody>
      </p:sp>
      <p:sp>
        <p:nvSpPr>
          <p:cNvPr id="4" name="Espace réservé du numéro de diapositive 3"/>
          <p:cNvSpPr>
            <a:spLocks noGrp="1"/>
          </p:cNvSpPr>
          <p:nvPr>
            <p:ph type="sldNum" sz="quarter" idx="10"/>
          </p:nvPr>
        </p:nvSpPr>
        <p:spPr/>
        <p:txBody>
          <a:bodyPr/>
          <a:lstStyle/>
          <a:p>
            <a:fld id="{B5BFEFBE-4740-314A-B1FA-355E51CE95A4}" type="slidenum">
              <a:rPr lang="fr-FR" smtClean="0"/>
              <a:t>33</a:t>
            </a:fld>
            <a:endParaRPr lang="fr-FR"/>
          </a:p>
        </p:txBody>
      </p:sp>
    </p:spTree>
    <p:extLst>
      <p:ext uri="{BB962C8B-B14F-4D97-AF65-F5344CB8AC3E}">
        <p14:creationId xmlns:p14="http://schemas.microsoft.com/office/powerpoint/2010/main" val="9997249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B5BFEFBE-4740-314A-B1FA-355E51CE95A4}" type="slidenum">
              <a:rPr lang="fr-FR" smtClean="0"/>
              <a:t>34</a:t>
            </a:fld>
            <a:endParaRPr lang="fr-FR"/>
          </a:p>
        </p:txBody>
      </p:sp>
    </p:spTree>
    <p:extLst>
      <p:ext uri="{BB962C8B-B14F-4D97-AF65-F5344CB8AC3E}">
        <p14:creationId xmlns:p14="http://schemas.microsoft.com/office/powerpoint/2010/main" val="2164377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784225" rtl="0" eaLnBrk="1" fontAlgn="auto" latinLnBrk="0" hangingPunct="1">
              <a:lnSpc>
                <a:spcPct val="100000"/>
              </a:lnSpc>
              <a:spcBef>
                <a:spcPts val="0"/>
              </a:spcBef>
              <a:spcAft>
                <a:spcPts val="0"/>
              </a:spcAft>
              <a:buClrTx/>
              <a:buSzTx/>
              <a:buFontTx/>
              <a:buNone/>
              <a:tabLst/>
              <a:defRPr/>
            </a:pPr>
            <a:r>
              <a:rPr lang="fr-FR" sz="1200" dirty="0" smtClean="0"/>
              <a:t>Cette recherche a permis une collaboration entre des chercheurs issus de la didactique des mathématiques, la psychologie et l</a:t>
            </a:r>
            <a:r>
              <a:rPr lang="ja-JP" altLang="fr-FR" sz="1200" dirty="0" smtClean="0">
                <a:latin typeface="Arial"/>
              </a:rPr>
              <a:t>’</a:t>
            </a:r>
            <a:r>
              <a:rPr lang="fr-FR" sz="1200" dirty="0" smtClean="0"/>
              <a:t>ergonomie cognitive, l</a:t>
            </a:r>
            <a:r>
              <a:rPr lang="ja-JP" altLang="fr-FR" sz="1200" dirty="0" smtClean="0">
                <a:latin typeface="Arial"/>
              </a:rPr>
              <a:t>’</a:t>
            </a:r>
            <a:r>
              <a:rPr lang="fr-FR" sz="1200" dirty="0" smtClean="0"/>
              <a:t>informatique au sein des EIAH qui existe de longue date.</a:t>
            </a:r>
          </a:p>
          <a:p>
            <a:pPr defTabSz="784225"/>
            <a:r>
              <a:rPr lang="fr-FR" sz="1200" dirty="0" smtClean="0"/>
              <a:t>Les trois domaines ont une tradition de collaboration scientifique qui s</a:t>
            </a:r>
            <a:r>
              <a:rPr lang="ja-JP" altLang="fr-FR" sz="1200" dirty="0" smtClean="0">
                <a:latin typeface="Arial"/>
              </a:rPr>
              <a:t>’</a:t>
            </a:r>
            <a:r>
              <a:rPr lang="fr-FR" sz="1200" dirty="0" smtClean="0"/>
              <a:t>est nouée dans diverses instances  (PRC IA, GDR Didactique, revue STE) et est restée active au niveau national comme international. </a:t>
            </a:r>
          </a:p>
          <a:p>
            <a:pPr defTabSz="784225"/>
            <a:r>
              <a:rPr lang="fr-FR" sz="1200" dirty="0" smtClean="0">
                <a:solidFill>
                  <a:srgbClr val="FF0000"/>
                </a:solidFill>
              </a:rPr>
              <a:t>Le LIUM puis le  LIP6 et</a:t>
            </a:r>
            <a:r>
              <a:rPr lang="fr-FR" sz="1200" i="1" dirty="0" smtClean="0">
                <a:solidFill>
                  <a:srgbClr val="FF0000"/>
                </a:solidFill>
              </a:rPr>
              <a:t> l'équipe DIDIREM</a:t>
            </a:r>
            <a:r>
              <a:rPr lang="fr-FR" sz="1200" dirty="0" smtClean="0">
                <a:solidFill>
                  <a:srgbClr val="FF0000"/>
                </a:solidFill>
              </a:rPr>
              <a:t> puis le</a:t>
            </a:r>
            <a:r>
              <a:rPr lang="fr-FR" sz="1200" baseline="0" dirty="0" smtClean="0">
                <a:solidFill>
                  <a:srgbClr val="FF0000"/>
                </a:solidFill>
              </a:rPr>
              <a:t> </a:t>
            </a:r>
            <a:r>
              <a:rPr lang="fr-FR" sz="1200" dirty="0" smtClean="0">
                <a:solidFill>
                  <a:srgbClr val="FF0000"/>
                </a:solidFill>
              </a:rPr>
              <a:t>LDAR de Paris Diderot ont depuis une vingtaine d'années mis en œuvre une synergie et acquis une expérience reconnue de travail interdisciplinaire. Plusieurs projets ont été réalisés qui ont conduit  à 4 Thèses, DEA et master2, des publications.</a:t>
            </a:r>
          </a:p>
          <a:p>
            <a:pPr defTabSz="784225"/>
            <a:r>
              <a:rPr lang="fr-FR" sz="1200" dirty="0" smtClean="0"/>
              <a:t>Ces expériences passées ont poussé ces équipes à élargir leur collaboration en direction des IUFM pour travailler dans le champ de la formation des enseignants, des IREM pour avoir un large champ d'expérimentation en contexte des modèles mis au point et de l’association </a:t>
            </a:r>
            <a:r>
              <a:rPr lang="fr-FR" sz="1200" dirty="0" err="1" smtClean="0"/>
              <a:t>Sésamath</a:t>
            </a:r>
            <a:r>
              <a:rPr lang="fr-FR" sz="1200" dirty="0" smtClean="0"/>
              <a:t> pour une dissémination</a:t>
            </a:r>
            <a:r>
              <a:rPr lang="fr-FR" sz="1200" baseline="0" dirty="0" smtClean="0"/>
              <a:t> des résultats de recherche</a:t>
            </a:r>
            <a:r>
              <a:rPr lang="fr-FR" sz="1200" dirty="0" smtClean="0"/>
              <a:t>.</a:t>
            </a:r>
          </a:p>
          <a:p>
            <a:pPr marL="0" indent="0" defTabSz="784225">
              <a:buFontTx/>
              <a:buNone/>
            </a:pPr>
            <a:endParaRPr lang="fr-FR" sz="1200" dirty="0" smtClean="0"/>
          </a:p>
          <a:p>
            <a:pPr defTabSz="784225"/>
            <a:r>
              <a:rPr lang="fr-FR" sz="1200" dirty="0" smtClean="0"/>
              <a:t>Les projets  Lingot, PépiMep ont mobilisé 10 partenaires :</a:t>
            </a:r>
          </a:p>
          <a:p>
            <a:pPr defTabSz="784225"/>
            <a:r>
              <a:rPr lang="fr-FR" sz="1200" dirty="0" smtClean="0"/>
              <a:t>- LIUM, Université du Maine (E. </a:t>
            </a:r>
            <a:r>
              <a:rPr lang="fr-FR" sz="1200" dirty="0" err="1" smtClean="0"/>
              <a:t>Delozanne</a:t>
            </a:r>
            <a:r>
              <a:rPr lang="fr-FR" sz="1200" dirty="0" smtClean="0"/>
              <a:t>, P. </a:t>
            </a:r>
            <a:r>
              <a:rPr lang="fr-FR" sz="1200" dirty="0" err="1" smtClean="0"/>
              <a:t>Jacoboni</a:t>
            </a:r>
            <a:r>
              <a:rPr lang="fr-FR" sz="1200" dirty="0" smtClean="0"/>
              <a:t>) puis l’UTES et le LIP6</a:t>
            </a:r>
            <a:r>
              <a:rPr lang="fr-FR" sz="1200" baseline="0" dirty="0" smtClean="0"/>
              <a:t> de P6 </a:t>
            </a:r>
            <a:r>
              <a:rPr lang="fr-FR" sz="1200" dirty="0" smtClean="0"/>
              <a:t>: recherche en EIAH sur la modélisation des connaissances des élèves et interaction humain / machine</a:t>
            </a:r>
          </a:p>
          <a:p>
            <a:pPr defTabSz="784225"/>
            <a:r>
              <a:rPr lang="fr-FR" sz="1200" dirty="0" smtClean="0"/>
              <a:t>- Equipe de didactique LDAR de l</a:t>
            </a:r>
            <a:r>
              <a:rPr lang="ja-JP" altLang="fr-FR" sz="1200" dirty="0" smtClean="0">
                <a:latin typeface="Arial"/>
              </a:rPr>
              <a:t>’</a:t>
            </a:r>
            <a:r>
              <a:rPr lang="fr-FR" sz="1200" dirty="0" smtClean="0"/>
              <a:t>université Paris 7 (M. </a:t>
            </a:r>
            <a:r>
              <a:rPr lang="fr-FR" sz="1200" dirty="0" err="1" smtClean="0"/>
              <a:t>Artigue</a:t>
            </a:r>
            <a:r>
              <a:rPr lang="fr-FR" sz="1200" dirty="0" smtClean="0"/>
              <a:t>, B. </a:t>
            </a:r>
            <a:r>
              <a:rPr lang="fr-FR" sz="1200" dirty="0" err="1" smtClean="0"/>
              <a:t>Grugeon-Allys</a:t>
            </a:r>
            <a:r>
              <a:rPr lang="fr-FR" sz="1200" dirty="0" smtClean="0"/>
              <a:t>, F. </a:t>
            </a:r>
            <a:r>
              <a:rPr lang="fr-FR" sz="1200" dirty="0" err="1" smtClean="0"/>
              <a:t>Chenevotot</a:t>
            </a:r>
            <a:r>
              <a:rPr lang="fr-FR" sz="1200" dirty="0" smtClean="0"/>
              <a:t>)</a:t>
            </a:r>
          </a:p>
          <a:p>
            <a:pPr defTabSz="784225"/>
            <a:r>
              <a:rPr lang="fr-FR" sz="1200" dirty="0" smtClean="0"/>
              <a:t>- Laboratoire Cognition et Activités Finalisées, laboratoire CNRS-</a:t>
            </a:r>
            <a:r>
              <a:rPr lang="fr-FR" sz="1200" dirty="0" err="1" smtClean="0"/>
              <a:t>Univ</a:t>
            </a:r>
            <a:r>
              <a:rPr lang="fr-FR" sz="1200" dirty="0" smtClean="0"/>
              <a:t> Paris 8 (J. Rogalski)</a:t>
            </a:r>
          </a:p>
          <a:p>
            <a:pPr marL="0" indent="0" defTabSz="784225">
              <a:buFontTx/>
              <a:buNone/>
            </a:pPr>
            <a:r>
              <a:rPr lang="fr-FR" sz="1200" dirty="0" smtClean="0"/>
              <a:t>-</a:t>
            </a:r>
            <a:r>
              <a:rPr lang="fr-FR" sz="1200" baseline="0" dirty="0" smtClean="0"/>
              <a:t> </a:t>
            </a:r>
            <a:r>
              <a:rPr lang="fr-FR" sz="1200" dirty="0" smtClean="0"/>
              <a:t>IUFM d’Amiens (B. Grugeon),  Equipe STICE de l </a:t>
            </a:r>
            <a:r>
              <a:rPr lang="ja-JP" altLang="fr-FR" sz="1200" dirty="0" smtClean="0">
                <a:latin typeface="Arial"/>
              </a:rPr>
              <a:t>’</a:t>
            </a:r>
            <a:r>
              <a:rPr lang="fr-FR" sz="1200" dirty="0" smtClean="0"/>
              <a:t>IUFM de Créteil (E. </a:t>
            </a:r>
            <a:r>
              <a:rPr lang="fr-FR" sz="1200" dirty="0" err="1" smtClean="0"/>
              <a:t>Delozanne</a:t>
            </a:r>
            <a:r>
              <a:rPr lang="fr-FR" sz="1200" dirty="0" smtClean="0"/>
              <a:t>, L. </a:t>
            </a:r>
            <a:r>
              <a:rPr lang="fr-FR" sz="1200" dirty="0" err="1" smtClean="0"/>
              <a:t>Coulange</a:t>
            </a:r>
            <a:r>
              <a:rPr lang="fr-FR" sz="1200" dirty="0" smtClean="0"/>
              <a:t>), Equipe SASO, Université J.V. d</a:t>
            </a:r>
            <a:r>
              <a:rPr lang="ja-JP" altLang="fr-FR" sz="1200" dirty="0" smtClean="0">
                <a:latin typeface="Arial"/>
              </a:rPr>
              <a:t>’</a:t>
            </a:r>
            <a:r>
              <a:rPr lang="fr-FR" sz="1200" dirty="0" smtClean="0"/>
              <a:t>Amiens </a:t>
            </a:r>
          </a:p>
          <a:p>
            <a:pPr marL="0" indent="0" defTabSz="784225">
              <a:buFontTx/>
              <a:buNone/>
            </a:pPr>
            <a:r>
              <a:rPr lang="fr-FR" sz="1200" dirty="0" smtClean="0"/>
              <a:t>- Les enseignants du</a:t>
            </a:r>
            <a:r>
              <a:rPr lang="fr-FR" sz="1200" baseline="0" dirty="0" smtClean="0"/>
              <a:t> groupe IREM « différenciation de l’enseignement de l’algèbre » de Paris Diderot </a:t>
            </a:r>
            <a:endParaRPr lang="fr-FR" sz="1200" dirty="0" smtClean="0"/>
          </a:p>
          <a:p>
            <a:pPr defTabSz="784225"/>
            <a:r>
              <a:rPr lang="fr-FR" sz="1200" dirty="0" smtClean="0">
                <a:latin typeface="Times New Roman" charset="0"/>
              </a:rPr>
              <a:t>- L’association </a:t>
            </a:r>
            <a:r>
              <a:rPr lang="fr-FR" sz="1200" dirty="0" err="1" smtClean="0">
                <a:latin typeface="Times New Roman" charset="0"/>
              </a:rPr>
              <a:t>Sesamath</a:t>
            </a:r>
            <a:r>
              <a:rPr lang="fr-FR" sz="1200" dirty="0" smtClean="0">
                <a:latin typeface="Times New Roman" charset="0"/>
              </a:rPr>
              <a:t> : 6 000 inscrits sur leur site</a:t>
            </a:r>
            <a:r>
              <a:rPr lang="fr-FR" sz="1200" baseline="0" dirty="0" smtClean="0">
                <a:latin typeface="Times New Roman" charset="0"/>
              </a:rPr>
              <a:t> et </a:t>
            </a:r>
            <a:r>
              <a:rPr lang="fr-FR" sz="1200" dirty="0" smtClean="0">
                <a:latin typeface="Times New Roman" charset="0"/>
              </a:rPr>
              <a:t>60 professeurs de math développeurs</a:t>
            </a:r>
          </a:p>
          <a:p>
            <a:endParaRPr lang="fr-FR" dirty="0"/>
          </a:p>
        </p:txBody>
      </p:sp>
      <p:sp>
        <p:nvSpPr>
          <p:cNvPr id="4" name="Espace réservé du numéro de diapositive 3"/>
          <p:cNvSpPr>
            <a:spLocks noGrp="1"/>
          </p:cNvSpPr>
          <p:nvPr>
            <p:ph type="sldNum" sz="quarter" idx="10"/>
          </p:nvPr>
        </p:nvSpPr>
        <p:spPr/>
        <p:txBody>
          <a:bodyPr/>
          <a:lstStyle/>
          <a:p>
            <a:fld id="{38B005FA-959B-6245-A991-C2900E42CE7B}" type="slidenum">
              <a:rPr lang="fr-FR" smtClean="0"/>
              <a:t>3</a:t>
            </a:fld>
            <a:endParaRPr lang="fr-FR"/>
          </a:p>
        </p:txBody>
      </p:sp>
    </p:spTree>
    <p:extLst>
      <p:ext uri="{BB962C8B-B14F-4D97-AF65-F5344CB8AC3E}">
        <p14:creationId xmlns:p14="http://schemas.microsoft.com/office/powerpoint/2010/main" val="1525568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lvl="1"/>
            <a:r>
              <a:rPr lang="fr-FR" dirty="0" smtClean="0"/>
              <a:t>Enjeu : faire évoluer les pratiques d’évaluation et de régulation</a:t>
            </a:r>
            <a:endParaRPr lang="fr-FR" dirty="0"/>
          </a:p>
        </p:txBody>
      </p:sp>
      <p:sp>
        <p:nvSpPr>
          <p:cNvPr id="4" name="Espace réservé du numéro de diapositive 3"/>
          <p:cNvSpPr>
            <a:spLocks noGrp="1"/>
          </p:cNvSpPr>
          <p:nvPr>
            <p:ph type="sldNum" sz="quarter" idx="10"/>
          </p:nvPr>
        </p:nvSpPr>
        <p:spPr/>
        <p:txBody>
          <a:bodyPr/>
          <a:lstStyle/>
          <a:p>
            <a:fld id="{072C9050-CF06-1945-BC55-86B74F3EBDF7}" type="slidenum">
              <a:rPr lang="fr-FR" smtClean="0"/>
              <a:t>4</a:t>
            </a:fld>
            <a:endParaRPr lang="fr-FR"/>
          </a:p>
        </p:txBody>
      </p:sp>
    </p:spTree>
    <p:extLst>
      <p:ext uri="{BB962C8B-B14F-4D97-AF65-F5344CB8AC3E}">
        <p14:creationId xmlns:p14="http://schemas.microsoft.com/office/powerpoint/2010/main" val="38512765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457200" marR="0" lvl="1" indent="0" algn="l" defTabSz="457200" rtl="0" eaLnBrk="1" fontAlgn="auto" latinLnBrk="0" hangingPunct="1">
              <a:lnSpc>
                <a:spcPct val="100000"/>
              </a:lnSpc>
              <a:spcBef>
                <a:spcPts val="0"/>
              </a:spcBef>
              <a:spcAft>
                <a:spcPts val="0"/>
              </a:spcAft>
              <a:buClrTx/>
              <a:buSzTx/>
              <a:buFontTx/>
              <a:buNone/>
              <a:tabLst/>
              <a:defRPr/>
            </a:pPr>
            <a:r>
              <a:rPr lang="fr-FR" dirty="0" smtClean="0"/>
              <a:t>Différentes approches pour déterminer la validité d’un dispositif d’évaluation externe</a:t>
            </a:r>
          </a:p>
          <a:p>
            <a:pPr marL="457200" marR="0" lvl="1" indent="0" algn="l" defTabSz="457200" rtl="0" eaLnBrk="1" fontAlgn="auto" latinLnBrk="0" hangingPunct="1">
              <a:lnSpc>
                <a:spcPct val="100000"/>
              </a:lnSpc>
              <a:spcBef>
                <a:spcPts val="0"/>
              </a:spcBef>
              <a:spcAft>
                <a:spcPts val="0"/>
              </a:spcAft>
              <a:buClrTx/>
              <a:buSzTx/>
              <a:buFontTx/>
              <a:buNone/>
              <a:tabLst/>
              <a:defRPr/>
            </a:pPr>
            <a:endParaRPr lang="fr-FR" dirty="0" smtClean="0"/>
          </a:p>
          <a:p>
            <a:pPr marL="457200" marR="0" lvl="1" indent="0" algn="l" defTabSz="457200" rtl="0" eaLnBrk="1" fontAlgn="auto" latinLnBrk="0" hangingPunct="1">
              <a:lnSpc>
                <a:spcPct val="100000"/>
              </a:lnSpc>
              <a:spcBef>
                <a:spcPts val="0"/>
              </a:spcBef>
              <a:spcAft>
                <a:spcPts val="0"/>
              </a:spcAft>
              <a:buClrTx/>
              <a:buSzTx/>
              <a:buFontTx/>
              <a:buNone/>
              <a:tabLst/>
              <a:defRPr/>
            </a:pPr>
            <a:r>
              <a:rPr lang="fr-FR" dirty="0" smtClean="0"/>
              <a:t>Analyse multidimensionnelle de la validité des évaluations </a:t>
            </a:r>
          </a:p>
          <a:p>
            <a:pPr lvl="1"/>
            <a:r>
              <a:rPr lang="fr-FR" dirty="0" smtClean="0"/>
              <a:t>Validité de contenu (tâches proposées, couverture du champ conceptuel, complexité des tâches), </a:t>
            </a:r>
          </a:p>
          <a:p>
            <a:pPr lvl="1"/>
            <a:r>
              <a:rPr lang="fr-FR" dirty="0" smtClean="0"/>
              <a:t>Validité psycho-didactique (activité de l'élève...) </a:t>
            </a:r>
          </a:p>
          <a:p>
            <a:pPr lvl="1"/>
            <a:r>
              <a:rPr lang="fr-FR" dirty="0" smtClean="0"/>
              <a:t>Qualité psychométrique des items</a:t>
            </a:r>
            <a:r>
              <a:rPr lang="fr-FR" dirty="0" smtClean="0">
                <a:effectLst/>
              </a:rPr>
              <a:t> </a:t>
            </a:r>
          </a:p>
          <a:p>
            <a:endParaRPr lang="fr-FR" dirty="0"/>
          </a:p>
        </p:txBody>
      </p:sp>
      <p:sp>
        <p:nvSpPr>
          <p:cNvPr id="4" name="Espace réservé du numéro de diapositive 3"/>
          <p:cNvSpPr>
            <a:spLocks noGrp="1"/>
          </p:cNvSpPr>
          <p:nvPr>
            <p:ph type="sldNum" sz="quarter" idx="10"/>
          </p:nvPr>
        </p:nvSpPr>
        <p:spPr/>
        <p:txBody>
          <a:bodyPr/>
          <a:lstStyle/>
          <a:p>
            <a:fld id="{072C9050-CF06-1945-BC55-86B74F3EBDF7}" type="slidenum">
              <a:rPr lang="fr-FR" smtClean="0"/>
              <a:t>5</a:t>
            </a:fld>
            <a:endParaRPr lang="fr-FR"/>
          </a:p>
        </p:txBody>
      </p:sp>
    </p:spTree>
    <p:extLst>
      <p:ext uri="{BB962C8B-B14F-4D97-AF65-F5344CB8AC3E}">
        <p14:creationId xmlns:p14="http://schemas.microsoft.com/office/powerpoint/2010/main" val="15726958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t>
            </a:r>
            <a:r>
              <a:rPr lang="fr-FR" baseline="0" dirty="0" smtClean="0"/>
              <a:t> Types d’évaluation, on se situe dans le cadre d’évaluation diagnostique ou formative.</a:t>
            </a:r>
            <a:endParaRPr lang="fr-FR" dirty="0"/>
          </a:p>
        </p:txBody>
      </p:sp>
      <p:sp>
        <p:nvSpPr>
          <p:cNvPr id="4" name="Espace réservé du numéro de diapositive 3"/>
          <p:cNvSpPr>
            <a:spLocks noGrp="1"/>
          </p:cNvSpPr>
          <p:nvPr>
            <p:ph type="sldNum" sz="quarter" idx="10"/>
          </p:nvPr>
        </p:nvSpPr>
        <p:spPr/>
        <p:txBody>
          <a:bodyPr/>
          <a:lstStyle/>
          <a:p>
            <a:fld id="{072C9050-CF06-1945-BC55-86B74F3EBDF7}" type="slidenum">
              <a:rPr lang="fr-FR" smtClean="0"/>
              <a:t>8</a:t>
            </a:fld>
            <a:endParaRPr lang="fr-FR"/>
          </a:p>
        </p:txBody>
      </p:sp>
    </p:spTree>
    <p:extLst>
      <p:ext uri="{BB962C8B-B14F-4D97-AF65-F5344CB8AC3E}">
        <p14:creationId xmlns:p14="http://schemas.microsoft.com/office/powerpoint/2010/main" val="28867035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Rentrer par l’évaluation va permettre aux enseignants</a:t>
            </a:r>
            <a:r>
              <a:rPr lang="fr-FR" baseline="0" dirty="0" smtClean="0"/>
              <a:t> de revisiter les programmes de mathématiques et les erreurs et démarches des élèves</a:t>
            </a:r>
            <a:endParaRPr lang="fr-FR" dirty="0"/>
          </a:p>
        </p:txBody>
      </p:sp>
      <p:sp>
        <p:nvSpPr>
          <p:cNvPr id="4" name="Espace réservé du numéro de diapositive 3"/>
          <p:cNvSpPr>
            <a:spLocks noGrp="1"/>
          </p:cNvSpPr>
          <p:nvPr>
            <p:ph type="sldNum" sz="quarter" idx="10"/>
          </p:nvPr>
        </p:nvSpPr>
        <p:spPr/>
        <p:txBody>
          <a:bodyPr/>
          <a:lstStyle/>
          <a:p>
            <a:fld id="{072C9050-CF06-1945-BC55-86B74F3EBDF7}" type="slidenum">
              <a:rPr lang="fr-FR" smtClean="0"/>
              <a:t>10</a:t>
            </a:fld>
            <a:endParaRPr lang="fr-FR"/>
          </a:p>
        </p:txBody>
      </p:sp>
    </p:spTree>
    <p:extLst>
      <p:ext uri="{BB962C8B-B14F-4D97-AF65-F5344CB8AC3E}">
        <p14:creationId xmlns:p14="http://schemas.microsoft.com/office/powerpoint/2010/main" val="415801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On ne se limite pas à évaluer le</a:t>
            </a:r>
            <a:r>
              <a:rPr lang="fr-FR" baseline="0" dirty="0" smtClean="0"/>
              <a:t> calcul algébrique mais la capacité des élèves à mobiliser l’outil algébrique dans la résolution de problème du domaine algébrique</a:t>
            </a:r>
          </a:p>
          <a:p>
            <a:endParaRPr lang="fr-FR" baseline="0" dirty="0" smtClean="0"/>
          </a:p>
          <a:p>
            <a:r>
              <a:rPr lang="fr-FR" dirty="0" smtClean="0"/>
              <a:t>Dans différents types de problèmes dans des contextes variés - généralisation, modélisation, mise en équation, preuve – </a:t>
            </a:r>
            <a:r>
              <a:rPr lang="fr-FR" b="1" dirty="0" smtClean="0"/>
              <a:t>nécessitant une</a:t>
            </a:r>
            <a:r>
              <a:rPr lang="fr-FR" b="1" baseline="0" dirty="0" smtClean="0"/>
              <a:t> résolution algébrique </a:t>
            </a:r>
            <a:endParaRPr lang="fr-FR" b="1" dirty="0"/>
          </a:p>
        </p:txBody>
      </p:sp>
      <p:sp>
        <p:nvSpPr>
          <p:cNvPr id="4" name="Espace réservé du numéro de diapositive 3"/>
          <p:cNvSpPr>
            <a:spLocks noGrp="1"/>
          </p:cNvSpPr>
          <p:nvPr>
            <p:ph type="sldNum" sz="quarter" idx="10"/>
          </p:nvPr>
        </p:nvSpPr>
        <p:spPr/>
        <p:txBody>
          <a:bodyPr/>
          <a:lstStyle/>
          <a:p>
            <a:fld id="{072C9050-CF06-1945-BC55-86B74F3EBDF7}" type="slidenum">
              <a:rPr lang="fr-FR" smtClean="0"/>
              <a:t>11</a:t>
            </a:fld>
            <a:endParaRPr lang="fr-FR"/>
          </a:p>
        </p:txBody>
      </p:sp>
    </p:spTree>
    <p:extLst>
      <p:ext uri="{BB962C8B-B14F-4D97-AF65-F5344CB8AC3E}">
        <p14:creationId xmlns:p14="http://schemas.microsoft.com/office/powerpoint/2010/main" val="1404907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5BFEFBE-4740-314A-B1FA-355E51CE95A4}" type="slidenum">
              <a:rPr lang="fr-FR" smtClean="0"/>
              <a:t>13</a:t>
            </a:fld>
            <a:endParaRPr lang="fr-FR"/>
          </a:p>
        </p:txBody>
      </p:sp>
    </p:spTree>
    <p:extLst>
      <p:ext uri="{BB962C8B-B14F-4D97-AF65-F5344CB8AC3E}">
        <p14:creationId xmlns:p14="http://schemas.microsoft.com/office/powerpoint/2010/main" val="28851172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8674"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a:latin typeface="Calibri" charset="0"/>
              </a:rPr>
              <a:t>L’exercice 3 (item 3.1) présenté ici est une tâche de production d’expression.</a:t>
            </a:r>
          </a:p>
          <a:p>
            <a:r>
              <a:rPr lang="fr-FR">
                <a:latin typeface="Calibri" charset="0"/>
              </a:rPr>
              <a:t>Il permet d’étudier si un élève sait exprimer l’aire d’un domaine plan par une expression algébrique. L’analyse des réponses donne accès aux règles de traduction et/ou de transformation utilisées par les élèves pour passer d’une représentation géométrique à une écriture algébrique.</a:t>
            </a:r>
          </a:p>
        </p:txBody>
      </p:sp>
      <p:sp>
        <p:nvSpPr>
          <p:cNvPr id="28675"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6BCC29F-5CD3-4843-A96B-6577230479FB}" type="slidenum">
              <a:rPr lang="fr-FR" sz="1200">
                <a:latin typeface="Calibri" charset="0"/>
              </a:rPr>
              <a:pPr eaLnBrk="1" hangingPunct="1"/>
              <a:t>14</a:t>
            </a:fld>
            <a:endParaRPr lang="fr-FR" sz="1200">
              <a:latin typeface="Calibri"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7" name="Rectangle 6"/>
          <p:cNvSpPr/>
          <p:nvPr/>
        </p:nvSpPr>
        <p:spPr>
          <a:xfrm>
            <a:off x="1328166" y="1295400"/>
            <a:ext cx="6487668" cy="3152887"/>
          </a:xfrm>
          <a:prstGeom prst="rect">
            <a:avLst/>
          </a:prstGeo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p>
            <a:pPr marL="0" indent="0" algn="l" defTabSz="914400" rtl="0" eaLnBrk="1" latinLnBrk="0" hangingPunct="1">
              <a:spcBef>
                <a:spcPts val="2000"/>
              </a:spcBef>
              <a:buClr>
                <a:schemeClr val="accent1">
                  <a:lumMod val="60000"/>
                  <a:lumOff val="40000"/>
                </a:schemeClr>
              </a:buClr>
              <a:buSzPct val="110000"/>
              <a:buFont typeface="Wingdings 2" pitchFamily="18" charset="2"/>
              <a:buNone/>
            </a:pPr>
            <a:endParaRPr sz="3200" kern="1200">
              <a:solidFill>
                <a:schemeClr val="tx1">
                  <a:lumMod val="65000"/>
                  <a:lumOff val="35000"/>
                </a:schemeClr>
              </a:solidFill>
              <a:latin typeface="+mn-lt"/>
              <a:ea typeface="+mn-ea"/>
              <a:cs typeface="+mn-cs"/>
            </a:endParaRPr>
          </a:p>
        </p:txBody>
      </p:sp>
      <p:sp>
        <p:nvSpPr>
          <p:cNvPr id="2" name="Title 1"/>
          <p:cNvSpPr>
            <a:spLocks noGrp="1"/>
          </p:cNvSpPr>
          <p:nvPr>
            <p:ph type="ctrTitle"/>
          </p:nvPr>
        </p:nvSpPr>
        <p:spPr>
          <a:xfrm>
            <a:off x="1322921" y="1523999"/>
            <a:ext cx="6498158" cy="1724867"/>
          </a:xfr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fr-FR" smtClean="0"/>
              <a:t>Cliquez et modifiez le titre</a:t>
            </a:r>
            <a:endParaRPr/>
          </a:p>
        </p:txBody>
      </p:sp>
      <p:sp>
        <p:nvSpPr>
          <p:cNvPr id="3" name="Subtitle 2"/>
          <p:cNvSpPr>
            <a:spLocks noGrp="1"/>
          </p:cNvSpPr>
          <p:nvPr>
            <p:ph type="subTitle" idx="1"/>
          </p:nvPr>
        </p:nvSpPr>
        <p:spPr>
          <a:xfrm>
            <a:off x="1322921" y="3299012"/>
            <a:ext cx="6498159" cy="916641"/>
          </a:xfrm>
        </p:spPr>
        <p:txBody>
          <a:bodyPr vert="horz" lIns="91440" tIns="45720" rIns="91440" bIns="45720"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dirty="0"/>
          </a:p>
        </p:txBody>
      </p:sp>
      <p:sp>
        <p:nvSpPr>
          <p:cNvPr id="4" name="Date Placeholder 3"/>
          <p:cNvSpPr>
            <a:spLocks noGrp="1"/>
          </p:cNvSpPr>
          <p:nvPr>
            <p:ph type="dt" sz="half" idx="10"/>
          </p:nvPr>
        </p:nvSpPr>
        <p:spPr/>
        <p:txBody>
          <a:bodyPr/>
          <a:lstStyle/>
          <a:p>
            <a:fld id="{147C71AF-0064-F445-8ECB-43728286FCC4}" type="datetime1">
              <a:rPr lang="fr-FR" smtClean="0"/>
              <a:t>26/05/14</a:t>
            </a:fld>
            <a:endParaRPr lang="en-US"/>
          </a:p>
        </p:txBody>
      </p:sp>
      <p:sp>
        <p:nvSpPr>
          <p:cNvPr id="5" name="Footer Placeholder 4"/>
          <p:cNvSpPr>
            <a:spLocks noGrp="1"/>
          </p:cNvSpPr>
          <p:nvPr>
            <p:ph type="ftr" sz="quarter" idx="11"/>
          </p:nvPr>
        </p:nvSpPr>
        <p:spPr/>
        <p:txBody>
          <a:bodyPr/>
          <a:lstStyle/>
          <a:p>
            <a:r>
              <a:rPr lang="en-US" smtClean="0"/>
              <a:t>CS IREM</a:t>
            </a:r>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4079545" cy="1162050"/>
          </a:xfrm>
        </p:spPr>
        <p:txBody>
          <a:bodyPr anchor="b"/>
          <a:lstStyle>
            <a:lvl1pPr algn="ctr">
              <a:defRPr sz="3600" b="0"/>
            </a:lvl1pPr>
          </a:lstStyle>
          <a:p>
            <a:r>
              <a:rPr lang="fr-FR" smtClean="0"/>
              <a:t>Cliquez et modifiez le titre</a:t>
            </a:r>
            <a:endParaRPr/>
          </a:p>
        </p:txBody>
      </p:sp>
      <p:sp>
        <p:nvSpPr>
          <p:cNvPr id="4" name="Text Placeholder 3"/>
          <p:cNvSpPr>
            <a:spLocks noGrp="1"/>
          </p:cNvSpPr>
          <p:nvPr>
            <p:ph type="body" sz="half" idx="2"/>
          </p:nvPr>
        </p:nvSpPr>
        <p:spPr>
          <a:xfrm>
            <a:off x="533398" y="1787856"/>
            <a:ext cx="4079545"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Date Placeholder 4"/>
          <p:cNvSpPr>
            <a:spLocks noGrp="1"/>
          </p:cNvSpPr>
          <p:nvPr>
            <p:ph type="dt" sz="half" idx="10"/>
          </p:nvPr>
        </p:nvSpPr>
        <p:spPr/>
        <p:txBody>
          <a:bodyPr/>
          <a:lstStyle/>
          <a:p>
            <a:fld id="{090C7171-B07D-7C4A-B482-D9368A355DD4}" type="datetime1">
              <a:rPr lang="fr-FR" smtClean="0"/>
              <a:t>26/05/14</a:t>
            </a:fld>
            <a:endParaRPr lang="en-US"/>
          </a:p>
        </p:txBody>
      </p:sp>
      <p:sp>
        <p:nvSpPr>
          <p:cNvPr id="6" name="Footer Placeholder 5"/>
          <p:cNvSpPr>
            <a:spLocks noGrp="1"/>
          </p:cNvSpPr>
          <p:nvPr>
            <p:ph type="ftr" sz="quarter" idx="11"/>
          </p:nvPr>
        </p:nvSpPr>
        <p:spPr/>
        <p:txBody>
          <a:bodyPr/>
          <a:lstStyle/>
          <a:p>
            <a:r>
              <a:rPr lang="en-US" smtClean="0"/>
              <a:t>CS IREM</a:t>
            </a:r>
            <a:endParaRPr lang="en-US"/>
          </a:p>
        </p:txBody>
      </p:sp>
      <p:sp>
        <p:nvSpPr>
          <p:cNvPr id="7" name="Slide Number Placeholder 6"/>
          <p:cNvSpPr>
            <a:spLocks noGrp="1"/>
          </p:cNvSpPr>
          <p:nvPr>
            <p:ph type="sldNum" sz="quarter" idx="12"/>
          </p:nvPr>
        </p:nvSpPr>
        <p:spPr/>
        <p:txBody>
          <a:bodyPr/>
          <a:lstStyle/>
          <a:p>
            <a:fld id="{7F5CE407-6216-4202-80E4-A30DC2F709B2}" type="slidenum">
              <a:rPr lang="en-US" smtClean="0"/>
              <a:t>‹#›</a:t>
            </a:fld>
            <a:endParaRPr lang="en-US"/>
          </a:p>
        </p:txBody>
      </p:sp>
      <p:sp>
        <p:nvSpPr>
          <p:cNvPr id="8" name="Picture Placeholder 2"/>
          <p:cNvSpPr>
            <a:spLocks noGrp="1"/>
          </p:cNvSpPr>
          <p:nvPr>
            <p:ph type="pic" idx="1"/>
          </p:nvPr>
        </p:nvSpPr>
        <p:spPr>
          <a:xfrm>
            <a:off x="5090617" y="359392"/>
            <a:ext cx="3657600" cy="5318077"/>
          </a:xfr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Faire glisser l'image vers l'espace réservé ou cliquer sur l'icône pour l'ajouter</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Cliquez et modifiez le titre</a:t>
            </a:r>
            <a:endParaRPr/>
          </a:p>
        </p:txBody>
      </p:sp>
      <p:sp>
        <p:nvSpPr>
          <p:cNvPr id="3" name="Vertical Text Placeholder 2"/>
          <p:cNvSpPr>
            <a:spLocks noGrp="1"/>
          </p:cNvSpPr>
          <p:nvPr>
            <p:ph type="body" orient="vert" idx="1"/>
          </p:nvPr>
        </p:nvSpPr>
        <p:spPr/>
        <p:txBody>
          <a:bodyPr vert="eaVert"/>
          <a:lstStyle>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dirty="0"/>
          </a:p>
        </p:txBody>
      </p:sp>
      <p:sp>
        <p:nvSpPr>
          <p:cNvPr id="4" name="Date Placeholder 3"/>
          <p:cNvSpPr>
            <a:spLocks noGrp="1"/>
          </p:cNvSpPr>
          <p:nvPr>
            <p:ph type="dt" sz="half" idx="10"/>
          </p:nvPr>
        </p:nvSpPr>
        <p:spPr/>
        <p:txBody>
          <a:bodyPr/>
          <a:lstStyle/>
          <a:p>
            <a:fld id="{42D7C94C-7501-9A45-A760-123CB2644C34}" type="datetime1">
              <a:rPr lang="fr-FR" smtClean="0"/>
              <a:t>26/05/14</a:t>
            </a:fld>
            <a:endParaRPr lang="en-US"/>
          </a:p>
        </p:txBody>
      </p:sp>
      <p:sp>
        <p:nvSpPr>
          <p:cNvPr id="5" name="Footer Placeholder 4"/>
          <p:cNvSpPr>
            <a:spLocks noGrp="1"/>
          </p:cNvSpPr>
          <p:nvPr>
            <p:ph type="ftr" sz="quarter" idx="11"/>
          </p:nvPr>
        </p:nvSpPr>
        <p:spPr/>
        <p:txBody>
          <a:bodyPr/>
          <a:lstStyle/>
          <a:p>
            <a:r>
              <a:rPr lang="en-US" smtClean="0"/>
              <a:t>CS IREM</a:t>
            </a:r>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9792" y="368301"/>
            <a:ext cx="1524000" cy="5575300"/>
          </a:xfrm>
        </p:spPr>
        <p:txBody>
          <a:bodyPr vert="eaVert"/>
          <a:lstStyle/>
          <a:p>
            <a:r>
              <a:rPr lang="fr-FR" smtClean="0"/>
              <a:t>Cliquez et modifiez le titre</a:t>
            </a:r>
            <a:endParaRPr/>
          </a:p>
        </p:txBody>
      </p:sp>
      <p:sp>
        <p:nvSpPr>
          <p:cNvPr id="3" name="Vertical Text Placeholder 2"/>
          <p:cNvSpPr>
            <a:spLocks noGrp="1"/>
          </p:cNvSpPr>
          <p:nvPr>
            <p:ph type="body" orient="vert" idx="1"/>
          </p:nvPr>
        </p:nvSpPr>
        <p:spPr>
          <a:xfrm>
            <a:off x="549274" y="368301"/>
            <a:ext cx="6689726" cy="5575300"/>
          </a:xfrm>
        </p:spPr>
        <p:txBody>
          <a:bodyPr vert="eaVert"/>
          <a:lstStyle>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dirty="0"/>
          </a:p>
        </p:txBody>
      </p:sp>
      <p:sp>
        <p:nvSpPr>
          <p:cNvPr id="4" name="Date Placeholder 3"/>
          <p:cNvSpPr>
            <a:spLocks noGrp="1"/>
          </p:cNvSpPr>
          <p:nvPr>
            <p:ph type="dt" sz="half" idx="10"/>
          </p:nvPr>
        </p:nvSpPr>
        <p:spPr/>
        <p:txBody>
          <a:bodyPr/>
          <a:lstStyle/>
          <a:p>
            <a:fld id="{256E1EF0-0566-AF4E-A444-F428EB3CD1E2}" type="datetime1">
              <a:rPr lang="fr-FR" smtClean="0"/>
              <a:t>26/05/14</a:t>
            </a:fld>
            <a:endParaRPr lang="en-US"/>
          </a:p>
        </p:txBody>
      </p:sp>
      <p:sp>
        <p:nvSpPr>
          <p:cNvPr id="5" name="Footer Placeholder 4"/>
          <p:cNvSpPr>
            <a:spLocks noGrp="1"/>
          </p:cNvSpPr>
          <p:nvPr>
            <p:ph type="ftr" sz="quarter" idx="11"/>
          </p:nvPr>
        </p:nvSpPr>
        <p:spPr/>
        <p:txBody>
          <a:bodyPr/>
          <a:lstStyle/>
          <a:p>
            <a:r>
              <a:rPr lang="en-US" smtClean="0"/>
              <a:t>CS IREM</a:t>
            </a:r>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762000"/>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152400" y="990600"/>
            <a:ext cx="4305300" cy="58674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10100" y="990600"/>
            <a:ext cx="4305300" cy="58674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fld id="{7B60C7DA-A0E6-FE4C-963E-5A315120B78C}" type="datetime1">
              <a:rPr lang="fr-FR" smtClean="0"/>
              <a:t>26/05/14</a:t>
            </a:fld>
            <a:endParaRPr lang="fr-FR"/>
          </a:p>
        </p:txBody>
      </p:sp>
      <p:sp>
        <p:nvSpPr>
          <p:cNvPr id="6" name="Rectangle 5"/>
          <p:cNvSpPr>
            <a:spLocks noGrp="1" noChangeArrowheads="1"/>
          </p:cNvSpPr>
          <p:nvPr>
            <p:ph type="ftr" sz="quarter" idx="11"/>
          </p:nvPr>
        </p:nvSpPr>
        <p:spPr>
          <a:ln/>
        </p:spPr>
        <p:txBody>
          <a:bodyPr/>
          <a:lstStyle>
            <a:lvl1pPr>
              <a:defRPr/>
            </a:lvl1pPr>
          </a:lstStyle>
          <a:p>
            <a:pPr>
              <a:defRPr/>
            </a:pPr>
            <a:r>
              <a:rPr lang="fr-FR" smtClean="0"/>
              <a:t>CS IREM</a:t>
            </a: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D9BA43F2-73D4-4EF7-A8BD-6869365F8D23}" type="slidenum">
              <a:rPr lang="fr-FR"/>
              <a:pPr>
                <a:defRPr/>
              </a:pPr>
              <a:t>‹#›</a:t>
            </a:fld>
            <a:endParaRPr lang="fr-FR"/>
          </a:p>
        </p:txBody>
      </p:sp>
    </p:spTree>
    <p:extLst>
      <p:ext uri="{BB962C8B-B14F-4D97-AF65-F5344CB8AC3E}">
        <p14:creationId xmlns:p14="http://schemas.microsoft.com/office/powerpoint/2010/main" val="1851167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Cliquez et modifiez le titre</a:t>
            </a:r>
            <a:endParaRPr/>
          </a:p>
        </p:txBody>
      </p:sp>
      <p:sp>
        <p:nvSpPr>
          <p:cNvPr id="3" name="Content Placeholder 2"/>
          <p:cNvSpPr>
            <a:spLocks noGrp="1"/>
          </p:cNvSpPr>
          <p:nvPr>
            <p:ph idx="1"/>
          </p:nvPr>
        </p:nvSpPr>
        <p:spPr/>
        <p:txBody>
          <a:bodyPr/>
          <a:lstStyle>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dirty="0"/>
          </a:p>
        </p:txBody>
      </p:sp>
      <p:sp>
        <p:nvSpPr>
          <p:cNvPr id="4" name="Date Placeholder 3"/>
          <p:cNvSpPr>
            <a:spLocks noGrp="1"/>
          </p:cNvSpPr>
          <p:nvPr>
            <p:ph type="dt" sz="half" idx="10"/>
          </p:nvPr>
        </p:nvSpPr>
        <p:spPr/>
        <p:txBody>
          <a:bodyPr/>
          <a:lstStyle/>
          <a:p>
            <a:fld id="{858EA046-0035-9547-86E4-9F3165986431}" type="datetime1">
              <a:rPr lang="fr-FR" smtClean="0"/>
              <a:t>26/05/14</a:t>
            </a:fld>
            <a:endParaRPr lang="en-US"/>
          </a:p>
        </p:txBody>
      </p:sp>
      <p:sp>
        <p:nvSpPr>
          <p:cNvPr id="5" name="Footer Placeholder 4"/>
          <p:cNvSpPr>
            <a:spLocks noGrp="1"/>
          </p:cNvSpPr>
          <p:nvPr>
            <p:ph type="ftr" sz="quarter" idx="11"/>
          </p:nvPr>
        </p:nvSpPr>
        <p:spPr/>
        <p:txBody>
          <a:bodyPr/>
          <a:lstStyle/>
          <a:p>
            <a:r>
              <a:rPr lang="en-US" smtClean="0"/>
              <a:t>CS IREM</a:t>
            </a:r>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iapositive de titre avec image">
    <p:spTree>
      <p:nvGrpSpPr>
        <p:cNvPr id="1" name=""/>
        <p:cNvGrpSpPr/>
        <p:nvPr/>
      </p:nvGrpSpPr>
      <p:grpSpPr>
        <a:xfrm>
          <a:off x="0" y="0"/>
          <a:ext cx="0" cy="0"/>
          <a:chOff x="0" y="0"/>
          <a:chExt cx="0" cy="0"/>
        </a:xfrm>
      </p:grpSpPr>
      <p:sp>
        <p:nvSpPr>
          <p:cNvPr id="2" name="Title 1"/>
          <p:cNvSpPr>
            <a:spLocks noGrp="1"/>
          </p:cNvSpPr>
          <p:nvPr>
            <p:ph type="ctrTitle"/>
          </p:nvPr>
        </p:nvSpPr>
        <p:spPr>
          <a:xfrm>
            <a:off x="363538" y="3352801"/>
            <a:ext cx="8416925" cy="1470025"/>
          </a:xfrm>
        </p:spPr>
        <p:txBody>
          <a:bodyPr/>
          <a:lstStyle/>
          <a:p>
            <a:r>
              <a:rPr lang="fr-FR" smtClean="0"/>
              <a:t>Cliquez et modifiez le titre</a:t>
            </a:r>
            <a:endParaRPr dirty="0"/>
          </a:p>
        </p:txBody>
      </p:sp>
      <p:sp>
        <p:nvSpPr>
          <p:cNvPr id="3" name="Subtitle 2"/>
          <p:cNvSpPr>
            <a:spLocks noGrp="1"/>
          </p:cNvSpPr>
          <p:nvPr>
            <p:ph type="subTitle" idx="1"/>
          </p:nvPr>
        </p:nvSpPr>
        <p:spPr>
          <a:xfrm>
            <a:off x="363538" y="4771029"/>
            <a:ext cx="8416925"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dirty="0"/>
          </a:p>
        </p:txBody>
      </p:sp>
      <p:sp>
        <p:nvSpPr>
          <p:cNvPr id="4" name="Date Placeholder 3"/>
          <p:cNvSpPr>
            <a:spLocks noGrp="1"/>
          </p:cNvSpPr>
          <p:nvPr>
            <p:ph type="dt" sz="half" idx="10"/>
          </p:nvPr>
        </p:nvSpPr>
        <p:spPr/>
        <p:txBody>
          <a:bodyPr/>
          <a:lstStyle/>
          <a:p>
            <a:fld id="{249F3D45-5881-7841-820F-C3FDE5A01403}" type="datetime1">
              <a:rPr lang="fr-FR" smtClean="0"/>
              <a:t>26/05/14</a:t>
            </a:fld>
            <a:endParaRPr lang="en-US"/>
          </a:p>
        </p:txBody>
      </p:sp>
      <p:sp>
        <p:nvSpPr>
          <p:cNvPr id="5" name="Footer Placeholder 4"/>
          <p:cNvSpPr>
            <a:spLocks noGrp="1"/>
          </p:cNvSpPr>
          <p:nvPr>
            <p:ph type="ftr" sz="quarter" idx="11"/>
          </p:nvPr>
        </p:nvSpPr>
        <p:spPr/>
        <p:txBody>
          <a:bodyPr/>
          <a:lstStyle/>
          <a:p>
            <a:r>
              <a:rPr lang="en-US" smtClean="0"/>
              <a:t>CS IREM</a:t>
            </a:r>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
        <p:nvSpPr>
          <p:cNvPr id="9" name="Picture Placeholder 2"/>
          <p:cNvSpPr>
            <a:spLocks noGrp="1"/>
          </p:cNvSpPr>
          <p:nvPr>
            <p:ph type="pic" idx="13"/>
          </p:nvPr>
        </p:nvSpPr>
        <p:spPr>
          <a:xfrm>
            <a:off x="370980" y="363538"/>
            <a:ext cx="8402040" cy="2836862"/>
          </a:xfrm>
          <a:ln w="3175">
            <a:solidFill>
              <a:schemeClr val="bg1"/>
            </a:solidFill>
          </a:ln>
          <a:effectLst>
            <a:outerShdw blurRad="63500" sx="100500" sy="100500" algn="ctr"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Faire glisser l'image vers l'espace réservé ou cliquer sur l'icône pour l'ajouter</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549275" y="2403144"/>
            <a:ext cx="8056563" cy="1362075"/>
          </a:xfrm>
        </p:spPr>
        <p:txBody>
          <a:bodyPr anchor="b" anchorCtr="0"/>
          <a:lstStyle>
            <a:lvl1pPr algn="ctr">
              <a:defRPr sz="4600" b="0" cap="none" baseline="0"/>
            </a:lvl1pPr>
          </a:lstStyle>
          <a:p>
            <a:r>
              <a:rPr lang="fr-FR" smtClean="0"/>
              <a:t>Cliquez et modifiez le titre</a:t>
            </a:r>
            <a:endParaRPr/>
          </a:p>
        </p:txBody>
      </p:sp>
      <p:sp>
        <p:nvSpPr>
          <p:cNvPr id="3" name="Text Placeholder 2"/>
          <p:cNvSpPr>
            <a:spLocks noGrp="1"/>
          </p:cNvSpPr>
          <p:nvPr>
            <p:ph type="body" idx="1"/>
          </p:nvPr>
        </p:nvSpPr>
        <p:spPr>
          <a:xfrm>
            <a:off x="549275" y="3736005"/>
            <a:ext cx="8056563" cy="1500187"/>
          </a:xfrm>
        </p:spPr>
        <p:txBody>
          <a:bodyPr anchor="t" anchorCtr="0">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Date Placeholder 3"/>
          <p:cNvSpPr>
            <a:spLocks noGrp="1"/>
          </p:cNvSpPr>
          <p:nvPr>
            <p:ph type="dt" sz="half" idx="10"/>
          </p:nvPr>
        </p:nvSpPr>
        <p:spPr/>
        <p:txBody>
          <a:bodyPr/>
          <a:lstStyle/>
          <a:p>
            <a:fld id="{DE12DAF6-4297-C14C-87A4-A90F8CC98A99}" type="datetime1">
              <a:rPr lang="fr-FR" smtClean="0"/>
              <a:t>26/05/14</a:t>
            </a:fld>
            <a:endParaRPr lang="en-US"/>
          </a:p>
        </p:txBody>
      </p:sp>
      <p:sp>
        <p:nvSpPr>
          <p:cNvPr id="5" name="Footer Placeholder 4"/>
          <p:cNvSpPr>
            <a:spLocks noGrp="1"/>
          </p:cNvSpPr>
          <p:nvPr>
            <p:ph type="ftr" sz="quarter" idx="11"/>
          </p:nvPr>
        </p:nvSpPr>
        <p:spPr/>
        <p:txBody>
          <a:bodyPr/>
          <a:lstStyle/>
          <a:p>
            <a:r>
              <a:rPr lang="en-US" smtClean="0"/>
              <a:t>CS IREM</a:t>
            </a:r>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lstStyle/>
          <a:p>
            <a:r>
              <a:rPr lang="fr-FR" smtClean="0"/>
              <a:t>Cliquez et modifiez le titre</a:t>
            </a:r>
            <a:endParaRPr/>
          </a:p>
        </p:txBody>
      </p:sp>
      <p:sp>
        <p:nvSpPr>
          <p:cNvPr id="3" name="Content Placeholder 2"/>
          <p:cNvSpPr>
            <a:spLocks noGrp="1"/>
          </p:cNvSpPr>
          <p:nvPr>
            <p:ph sz="half" idx="1"/>
          </p:nvPr>
        </p:nvSpPr>
        <p:spPr>
          <a:xfrm>
            <a:off x="549275"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dirty="0"/>
          </a:p>
        </p:txBody>
      </p:sp>
      <p:sp>
        <p:nvSpPr>
          <p:cNvPr id="4" name="Content Placeholder 3"/>
          <p:cNvSpPr>
            <a:spLocks noGrp="1"/>
          </p:cNvSpPr>
          <p:nvPr>
            <p:ph sz="half" idx="2"/>
          </p:nvPr>
        </p:nvSpPr>
        <p:spPr>
          <a:xfrm>
            <a:off x="4751071"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dirty="0"/>
          </a:p>
        </p:txBody>
      </p:sp>
      <p:sp>
        <p:nvSpPr>
          <p:cNvPr id="5" name="Date Placeholder 4"/>
          <p:cNvSpPr>
            <a:spLocks noGrp="1"/>
          </p:cNvSpPr>
          <p:nvPr>
            <p:ph type="dt" sz="half" idx="10"/>
          </p:nvPr>
        </p:nvSpPr>
        <p:spPr/>
        <p:txBody>
          <a:bodyPr/>
          <a:lstStyle/>
          <a:p>
            <a:fld id="{1623E245-87B1-0C49-A579-5DB5110AFCF6}" type="datetime1">
              <a:rPr lang="fr-FR" smtClean="0"/>
              <a:t>26/05/14</a:t>
            </a:fld>
            <a:endParaRPr lang="en-US"/>
          </a:p>
        </p:txBody>
      </p:sp>
      <p:sp>
        <p:nvSpPr>
          <p:cNvPr id="6" name="Footer Placeholder 5"/>
          <p:cNvSpPr>
            <a:spLocks noGrp="1"/>
          </p:cNvSpPr>
          <p:nvPr>
            <p:ph type="ftr" sz="quarter" idx="11"/>
          </p:nvPr>
        </p:nvSpPr>
        <p:spPr/>
        <p:txBody>
          <a:bodyPr/>
          <a:lstStyle/>
          <a:p>
            <a:r>
              <a:rPr lang="en-US" smtClean="0"/>
              <a:t>CS IREM</a:t>
            </a:r>
            <a:endParaRPr lang="en-US"/>
          </a:p>
        </p:txBody>
      </p:sp>
      <p:sp>
        <p:nvSpPr>
          <p:cNvPr id="7" name="Slide Number Placeholder 6"/>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549274" y="107576"/>
            <a:ext cx="8042276" cy="1336956"/>
          </a:xfrm>
        </p:spPr>
        <p:txBody>
          <a:bodyPr/>
          <a:lstStyle>
            <a:lvl1pPr>
              <a:defRPr/>
            </a:lvl1pPr>
          </a:lstStyle>
          <a:p>
            <a:r>
              <a:rPr lang="fr-FR" smtClean="0"/>
              <a:t>Cliquez et modifiez le titre</a:t>
            </a:r>
            <a:endParaRPr/>
          </a:p>
        </p:txBody>
      </p:sp>
      <p:sp>
        <p:nvSpPr>
          <p:cNvPr id="3" name="Text Placeholder 2"/>
          <p:cNvSpPr>
            <a:spLocks noGrp="1"/>
          </p:cNvSpPr>
          <p:nvPr>
            <p:ph type="body" idx="1"/>
          </p:nvPr>
        </p:nvSpPr>
        <p:spPr>
          <a:xfrm>
            <a:off x="549274"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Content Placeholder 3"/>
          <p:cNvSpPr>
            <a:spLocks noGrp="1"/>
          </p:cNvSpPr>
          <p:nvPr>
            <p:ph sz="half" idx="2"/>
          </p:nvPr>
        </p:nvSpPr>
        <p:spPr>
          <a:xfrm>
            <a:off x="549274"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dirty="0"/>
          </a:p>
        </p:txBody>
      </p:sp>
      <p:sp>
        <p:nvSpPr>
          <p:cNvPr id="5" name="Text Placeholder 4"/>
          <p:cNvSpPr>
            <a:spLocks noGrp="1"/>
          </p:cNvSpPr>
          <p:nvPr>
            <p:ph type="body" sz="quarter" idx="3"/>
          </p:nvPr>
        </p:nvSpPr>
        <p:spPr>
          <a:xfrm>
            <a:off x="4751070"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Content Placeholder 5"/>
          <p:cNvSpPr>
            <a:spLocks noGrp="1"/>
          </p:cNvSpPr>
          <p:nvPr>
            <p:ph sz="quarter" idx="4"/>
          </p:nvPr>
        </p:nvSpPr>
        <p:spPr>
          <a:xfrm>
            <a:off x="4751070"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dirty="0"/>
          </a:p>
        </p:txBody>
      </p:sp>
      <p:sp>
        <p:nvSpPr>
          <p:cNvPr id="7" name="Date Placeholder 6"/>
          <p:cNvSpPr>
            <a:spLocks noGrp="1"/>
          </p:cNvSpPr>
          <p:nvPr>
            <p:ph type="dt" sz="half" idx="10"/>
          </p:nvPr>
        </p:nvSpPr>
        <p:spPr/>
        <p:txBody>
          <a:bodyPr/>
          <a:lstStyle/>
          <a:p>
            <a:fld id="{A01C638E-6A44-9347-9B5C-93FBF4DFFA98}" type="datetime1">
              <a:rPr lang="fr-FR" smtClean="0"/>
              <a:t>26/05/14</a:t>
            </a:fld>
            <a:endParaRPr lang="en-US"/>
          </a:p>
        </p:txBody>
      </p:sp>
      <p:sp>
        <p:nvSpPr>
          <p:cNvPr id="8" name="Footer Placeholder 7"/>
          <p:cNvSpPr>
            <a:spLocks noGrp="1"/>
          </p:cNvSpPr>
          <p:nvPr>
            <p:ph type="ftr" sz="quarter" idx="11"/>
          </p:nvPr>
        </p:nvSpPr>
        <p:spPr/>
        <p:txBody>
          <a:bodyPr/>
          <a:lstStyle/>
          <a:p>
            <a:r>
              <a:rPr lang="en-US" smtClean="0"/>
              <a:t>CS IREM</a:t>
            </a:r>
            <a:endParaRPr lang="en-US"/>
          </a:p>
        </p:txBody>
      </p:sp>
      <p:sp>
        <p:nvSpPr>
          <p:cNvPr id="9" name="Slide Number Placeholder 8"/>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Cliquez et modifiez le titre</a:t>
            </a:r>
            <a:endParaRPr/>
          </a:p>
        </p:txBody>
      </p:sp>
      <p:sp>
        <p:nvSpPr>
          <p:cNvPr id="3" name="Date Placeholder 2"/>
          <p:cNvSpPr>
            <a:spLocks noGrp="1"/>
          </p:cNvSpPr>
          <p:nvPr>
            <p:ph type="dt" sz="half" idx="10"/>
          </p:nvPr>
        </p:nvSpPr>
        <p:spPr/>
        <p:txBody>
          <a:bodyPr/>
          <a:lstStyle/>
          <a:p>
            <a:fld id="{03065748-A89F-2C46-865A-6F51497CFE38}" type="datetime1">
              <a:rPr lang="fr-FR" smtClean="0"/>
              <a:t>26/05/14</a:t>
            </a:fld>
            <a:endParaRPr lang="en-US"/>
          </a:p>
        </p:txBody>
      </p:sp>
      <p:sp>
        <p:nvSpPr>
          <p:cNvPr id="4" name="Footer Placeholder 3"/>
          <p:cNvSpPr>
            <a:spLocks noGrp="1"/>
          </p:cNvSpPr>
          <p:nvPr>
            <p:ph type="ftr" sz="quarter" idx="11"/>
          </p:nvPr>
        </p:nvSpPr>
        <p:spPr/>
        <p:txBody>
          <a:bodyPr/>
          <a:lstStyle/>
          <a:p>
            <a:r>
              <a:rPr lang="en-US" smtClean="0"/>
              <a:t>CS IREM</a:t>
            </a:r>
            <a:endParaRPr lang="en-US"/>
          </a:p>
        </p:txBody>
      </p:sp>
      <p:sp>
        <p:nvSpPr>
          <p:cNvPr id="5" name="Slide Number Placeholder 4"/>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22FB16-DA31-0A4D-A84D-88B1F72B5DBE}" type="datetime1">
              <a:rPr lang="fr-FR" smtClean="0"/>
              <a:t>26/05/14</a:t>
            </a:fld>
            <a:endParaRPr lang="en-US"/>
          </a:p>
        </p:txBody>
      </p:sp>
      <p:sp>
        <p:nvSpPr>
          <p:cNvPr id="3" name="Footer Placeholder 2"/>
          <p:cNvSpPr>
            <a:spLocks noGrp="1"/>
          </p:cNvSpPr>
          <p:nvPr>
            <p:ph type="ftr" sz="quarter" idx="11"/>
          </p:nvPr>
        </p:nvSpPr>
        <p:spPr/>
        <p:txBody>
          <a:bodyPr/>
          <a:lstStyle/>
          <a:p>
            <a:r>
              <a:rPr lang="en-US" smtClean="0"/>
              <a:t>CS IREM</a:t>
            </a:r>
            <a:endParaRPr lang="en-US"/>
          </a:p>
        </p:txBody>
      </p:sp>
      <p:sp>
        <p:nvSpPr>
          <p:cNvPr id="4" name="Slide Number Placeholder 3"/>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533399" y="611872"/>
            <a:ext cx="3840480" cy="1162050"/>
          </a:xfrm>
        </p:spPr>
        <p:txBody>
          <a:bodyPr anchor="b"/>
          <a:lstStyle>
            <a:lvl1pPr algn="ctr">
              <a:defRPr sz="3600" b="0"/>
            </a:lvl1pPr>
          </a:lstStyle>
          <a:p>
            <a:r>
              <a:rPr lang="fr-FR" smtClean="0"/>
              <a:t>Cliquez et modifiez le titre</a:t>
            </a:r>
            <a:endParaRPr/>
          </a:p>
        </p:txBody>
      </p:sp>
      <p:sp>
        <p:nvSpPr>
          <p:cNvPr id="3" name="Content Placeholder 2"/>
          <p:cNvSpPr>
            <a:spLocks noGrp="1"/>
          </p:cNvSpPr>
          <p:nvPr>
            <p:ph idx="1"/>
          </p:nvPr>
        </p:nvSpPr>
        <p:spPr>
          <a:xfrm>
            <a:off x="4742824" y="368300"/>
            <a:ext cx="3840480" cy="5575300"/>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dirty="0"/>
          </a:p>
        </p:txBody>
      </p:sp>
      <p:sp>
        <p:nvSpPr>
          <p:cNvPr id="4" name="Text Placeholder 3"/>
          <p:cNvSpPr>
            <a:spLocks noGrp="1"/>
          </p:cNvSpPr>
          <p:nvPr>
            <p:ph type="body" sz="half" idx="2"/>
          </p:nvPr>
        </p:nvSpPr>
        <p:spPr>
          <a:xfrm>
            <a:off x="533399" y="1787856"/>
            <a:ext cx="3840480"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Date Placeholder 4"/>
          <p:cNvSpPr>
            <a:spLocks noGrp="1"/>
          </p:cNvSpPr>
          <p:nvPr>
            <p:ph type="dt" sz="half" idx="10"/>
          </p:nvPr>
        </p:nvSpPr>
        <p:spPr/>
        <p:txBody>
          <a:bodyPr/>
          <a:lstStyle/>
          <a:p>
            <a:fld id="{58A7602D-0AC9-4B49-A87C-92AD87C89CDA}" type="datetime1">
              <a:rPr lang="fr-FR" smtClean="0"/>
              <a:t>26/05/14</a:t>
            </a:fld>
            <a:endParaRPr lang="en-US"/>
          </a:p>
        </p:txBody>
      </p:sp>
      <p:sp>
        <p:nvSpPr>
          <p:cNvPr id="6" name="Footer Placeholder 5"/>
          <p:cNvSpPr>
            <a:spLocks noGrp="1"/>
          </p:cNvSpPr>
          <p:nvPr>
            <p:ph type="ftr" sz="quarter" idx="11"/>
          </p:nvPr>
        </p:nvSpPr>
        <p:spPr/>
        <p:txBody>
          <a:bodyPr/>
          <a:lstStyle/>
          <a:p>
            <a:r>
              <a:rPr lang="en-US" smtClean="0"/>
              <a:t>CS IREM</a:t>
            </a:r>
            <a:endParaRPr lang="en-US"/>
          </a:p>
        </p:txBody>
      </p:sp>
      <p:sp>
        <p:nvSpPr>
          <p:cNvPr id="7" name="Slide Number Placeholder 6"/>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9275" y="107576"/>
            <a:ext cx="8042276" cy="1336956"/>
          </a:xfrm>
          <a:prstGeom prst="rect">
            <a:avLst/>
          </a:prstGeom>
        </p:spPr>
        <p:txBody>
          <a:bodyPr vert="horz" lIns="91440" tIns="45720" rIns="91440" bIns="45720" rtlCol="0" anchor="b" anchorCtr="0">
            <a:noAutofit/>
          </a:bodyPr>
          <a:lstStyle/>
          <a:p>
            <a:r>
              <a:rPr lang="fr-FR" smtClean="0"/>
              <a:t>Cliquez et modifiez le titre</a:t>
            </a:r>
            <a:endParaRPr/>
          </a:p>
        </p:txBody>
      </p:sp>
      <p:sp>
        <p:nvSpPr>
          <p:cNvPr id="3" name="Text Placeholder 2"/>
          <p:cNvSpPr>
            <a:spLocks noGrp="1"/>
          </p:cNvSpPr>
          <p:nvPr>
            <p:ph type="body" idx="1"/>
          </p:nvPr>
        </p:nvSpPr>
        <p:spPr>
          <a:xfrm>
            <a:off x="549275" y="1600201"/>
            <a:ext cx="8042276" cy="43434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dirty="0"/>
          </a:p>
        </p:txBody>
      </p:sp>
      <p:sp>
        <p:nvSpPr>
          <p:cNvPr id="4" name="Date Placeholder 3"/>
          <p:cNvSpPr>
            <a:spLocks noGrp="1"/>
          </p:cNvSpPr>
          <p:nvPr>
            <p:ph type="dt" sz="half" idx="2"/>
          </p:nvPr>
        </p:nvSpPr>
        <p:spPr>
          <a:xfrm>
            <a:off x="5629835" y="6275668"/>
            <a:ext cx="2133600" cy="365125"/>
          </a:xfrm>
          <a:prstGeom prst="rect">
            <a:avLst/>
          </a:prstGeom>
        </p:spPr>
        <p:txBody>
          <a:bodyPr vert="horz" lIns="91440" tIns="45720" rIns="91440" bIns="45720" rtlCol="0" anchor="ctr"/>
          <a:lstStyle>
            <a:lvl1pPr algn="r">
              <a:defRPr sz="1200">
                <a:solidFill>
                  <a:schemeClr val="bg1"/>
                </a:solidFill>
              </a:defRPr>
            </a:lvl1pPr>
          </a:lstStyle>
          <a:p>
            <a:fld id="{898BB549-1DA4-2842-9904-60577F1E9729}" type="datetime1">
              <a:rPr lang="fr-FR" smtClean="0"/>
              <a:t>26/05/14</a:t>
            </a:fld>
            <a:endParaRPr lang="en-US"/>
          </a:p>
        </p:txBody>
      </p:sp>
      <p:sp>
        <p:nvSpPr>
          <p:cNvPr id="5" name="Footer Placeholder 4"/>
          <p:cNvSpPr>
            <a:spLocks noGrp="1"/>
          </p:cNvSpPr>
          <p:nvPr>
            <p:ph type="ftr" sz="quarter" idx="3"/>
          </p:nvPr>
        </p:nvSpPr>
        <p:spPr>
          <a:xfrm>
            <a:off x="264458" y="6275668"/>
            <a:ext cx="4840941" cy="365125"/>
          </a:xfrm>
          <a:prstGeom prst="rect">
            <a:avLst/>
          </a:prstGeom>
        </p:spPr>
        <p:txBody>
          <a:bodyPr vert="horz" lIns="91440" tIns="45720" rIns="91440" bIns="45720" rtlCol="0" anchor="ctr"/>
          <a:lstStyle>
            <a:lvl1pPr algn="l">
              <a:defRPr sz="1200">
                <a:solidFill>
                  <a:schemeClr val="bg1"/>
                </a:solidFill>
              </a:defRPr>
            </a:lvl1pPr>
          </a:lstStyle>
          <a:p>
            <a:r>
              <a:rPr lang="en-US" smtClean="0"/>
              <a:t>CS IREM</a:t>
            </a:r>
            <a:endParaRPr lang="en-US"/>
          </a:p>
        </p:txBody>
      </p:sp>
      <p:sp>
        <p:nvSpPr>
          <p:cNvPr id="6" name="Slide Number Placeholder 5"/>
          <p:cNvSpPr>
            <a:spLocks noGrp="1"/>
          </p:cNvSpPr>
          <p:nvPr>
            <p:ph type="sldNum" sz="quarter" idx="4"/>
          </p:nvPr>
        </p:nvSpPr>
        <p:spPr>
          <a:xfrm>
            <a:off x="7897906" y="6275668"/>
            <a:ext cx="990600" cy="365125"/>
          </a:xfrm>
          <a:prstGeom prst="rect">
            <a:avLst/>
          </a:prstGeom>
        </p:spPr>
        <p:txBody>
          <a:bodyPr vert="horz" lIns="91440" tIns="45720" rIns="91440" bIns="45720" rtlCol="0" anchor="ctr"/>
          <a:lstStyle>
            <a:lvl1pPr algn="r">
              <a:defRPr sz="3600">
                <a:solidFill>
                  <a:schemeClr val="bg1"/>
                </a:solidFill>
              </a:defRPr>
            </a:lvl1pPr>
          </a:lstStyle>
          <a:p>
            <a:fld id="{7F5CE407-6216-4202-80E4-A30DC2F709B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p:txStyles>
    <p:titleStyle>
      <a:lvl1pPr algn="ctr" defTabSz="914400" rtl="0" eaLnBrk="1" latinLnBrk="0" hangingPunct="1">
        <a:spcBef>
          <a:spcPct val="0"/>
        </a:spcBef>
        <a:buNone/>
        <a:defRPr sz="4600" kern="1200">
          <a:solidFill>
            <a:schemeClr val="accent1"/>
          </a:solidFill>
          <a:latin typeface="+mj-lt"/>
          <a:ea typeface="+mj-ea"/>
          <a:cs typeface="+mj-cs"/>
        </a:defRPr>
      </a:lvl1pPr>
    </p:titleStyle>
    <p:body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1" Type="http://schemas.openxmlformats.org/officeDocument/2006/relationships/slideLayout" Target="../slideLayouts/slideLayout8.xml"/><Relationship Id="rId2" Type="http://schemas.openxmlformats.org/officeDocument/2006/relationships/image" Target="../media/image3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png"/><Relationship Id="rId3" Type="http://schemas.openxmlformats.org/officeDocument/2006/relationships/image" Target="../media/image3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4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5.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emf"/><Relationship Id="rId3" Type="http://schemas.openxmlformats.org/officeDocument/2006/relationships/image" Target="../media/image47.emf"/></Relationships>
</file>

<file path=ppt/slides/_rels/slide3.xml.rels><?xml version="1.0" encoding="UTF-8" standalone="yes"?>
<Relationships xmlns="http://schemas.openxmlformats.org/package/2006/relationships"><Relationship Id="rId20" Type="http://schemas.openxmlformats.org/officeDocument/2006/relationships/image" Target="../media/image19.png"/><Relationship Id="rId21" Type="http://schemas.openxmlformats.org/officeDocument/2006/relationships/image" Target="../media/image20.png"/><Relationship Id="rId22" Type="http://schemas.openxmlformats.org/officeDocument/2006/relationships/image" Target="../media/image21.jpeg"/><Relationship Id="rId23" Type="http://schemas.openxmlformats.org/officeDocument/2006/relationships/oleObject" Target="../embeddings/oleObject1.bin"/><Relationship Id="rId24" Type="http://schemas.openxmlformats.org/officeDocument/2006/relationships/image" Target="../media/image2.png"/><Relationship Id="rId25" Type="http://schemas.openxmlformats.org/officeDocument/2006/relationships/image" Target="../media/image22.jpeg"/><Relationship Id="rId26" Type="http://schemas.openxmlformats.org/officeDocument/2006/relationships/image" Target="../media/image23.png"/><Relationship Id="rId27" Type="http://schemas.openxmlformats.org/officeDocument/2006/relationships/image" Target="../media/image24.png"/><Relationship Id="rId28" Type="http://schemas.openxmlformats.org/officeDocument/2006/relationships/hyperlink" Target="http://www.lar.univ-paris-diderot.fr/" TargetMode="External"/><Relationship Id="rId29" Type="http://schemas.openxmlformats.org/officeDocument/2006/relationships/image" Target="../media/image25.jpeg"/><Relationship Id="rId1" Type="http://schemas.openxmlformats.org/officeDocument/2006/relationships/vmlDrawing" Target="../drawings/vmlDrawing1.vml"/><Relationship Id="rId2" Type="http://schemas.openxmlformats.org/officeDocument/2006/relationships/slideLayout" Target="../slideLayouts/slideLayout13.xml"/><Relationship Id="rId3" Type="http://schemas.openxmlformats.org/officeDocument/2006/relationships/notesSlide" Target="../notesSlides/notesSlide2.xml"/><Relationship Id="rId4" Type="http://schemas.openxmlformats.org/officeDocument/2006/relationships/image" Target="../media/image3.jpeg"/><Relationship Id="rId5" Type="http://schemas.openxmlformats.org/officeDocument/2006/relationships/image" Target="../media/image4.jpeg"/><Relationship Id="rId30" Type="http://schemas.openxmlformats.org/officeDocument/2006/relationships/hyperlink" Target="http://www.irem.univ-paris-diderot.fr/" TargetMode="External"/><Relationship Id="rId31" Type="http://schemas.openxmlformats.org/officeDocument/2006/relationships/image" Target="../media/image26.png"/><Relationship Id="rId32" Type="http://schemas.openxmlformats.org/officeDocument/2006/relationships/image" Target="../media/image27.png"/><Relationship Id="rId9" Type="http://schemas.openxmlformats.org/officeDocument/2006/relationships/image" Target="../media/image8.jpeg"/><Relationship Id="rId6" Type="http://schemas.openxmlformats.org/officeDocument/2006/relationships/image" Target="../media/image5.jpeg"/><Relationship Id="rId7" Type="http://schemas.openxmlformats.org/officeDocument/2006/relationships/image" Target="../media/image6.jpeg"/><Relationship Id="rId8" Type="http://schemas.openxmlformats.org/officeDocument/2006/relationships/image" Target="../media/image7.jpeg"/><Relationship Id="rId33" Type="http://schemas.openxmlformats.org/officeDocument/2006/relationships/image" Target="../media/image28.png"/><Relationship Id="rId34" Type="http://schemas.openxmlformats.org/officeDocument/2006/relationships/image" Target="../media/image29.emf"/><Relationship Id="rId35" Type="http://schemas.openxmlformats.org/officeDocument/2006/relationships/image" Target="../media/image30.emf"/><Relationship Id="rId10" Type="http://schemas.openxmlformats.org/officeDocument/2006/relationships/image" Target="../media/image9.jpeg"/><Relationship Id="rId11" Type="http://schemas.openxmlformats.org/officeDocument/2006/relationships/image" Target="../media/image10.jpeg"/><Relationship Id="rId12" Type="http://schemas.openxmlformats.org/officeDocument/2006/relationships/image" Target="../media/image11.jpeg"/><Relationship Id="rId13" Type="http://schemas.openxmlformats.org/officeDocument/2006/relationships/image" Target="../media/image12.jpeg"/><Relationship Id="rId14" Type="http://schemas.openxmlformats.org/officeDocument/2006/relationships/image" Target="../media/image13.jpeg"/><Relationship Id="rId15" Type="http://schemas.openxmlformats.org/officeDocument/2006/relationships/image" Target="../media/image14.jpeg"/><Relationship Id="rId16" Type="http://schemas.openxmlformats.org/officeDocument/2006/relationships/image" Target="../media/image15.png"/><Relationship Id="rId17" Type="http://schemas.openxmlformats.org/officeDocument/2006/relationships/image" Target="../media/image16.jpeg"/><Relationship Id="rId18" Type="http://schemas.openxmlformats.org/officeDocument/2006/relationships/image" Target="../media/image17.jpeg"/><Relationship Id="rId19" Type="http://schemas.openxmlformats.org/officeDocument/2006/relationships/image" Target="../media/image18.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emf"/><Relationship Id="rId3" Type="http://schemas.openxmlformats.org/officeDocument/2006/relationships/image" Target="../media/image50.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5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sz="3200" dirty="0" smtClean="0"/>
              <a:t>Evaluation diagnostique et régulation</a:t>
            </a:r>
            <a:br>
              <a:rPr lang="fr-FR" sz="3200" dirty="0" smtClean="0"/>
            </a:br>
            <a:r>
              <a:rPr lang="fr-FR" sz="3200" dirty="0" smtClean="0"/>
              <a:t>Projet ANR </a:t>
            </a:r>
            <a:r>
              <a:rPr lang="fr-FR" sz="3200" dirty="0" err="1" smtClean="0"/>
              <a:t>NéoPræval</a:t>
            </a:r>
            <a:r>
              <a:rPr lang="fr-FR" sz="3200" dirty="0" smtClean="0"/>
              <a:t> </a:t>
            </a:r>
            <a:endParaRPr lang="fr-FR" sz="3200" dirty="0"/>
          </a:p>
        </p:txBody>
      </p:sp>
      <p:sp>
        <p:nvSpPr>
          <p:cNvPr id="3" name="Sous-titre 2"/>
          <p:cNvSpPr>
            <a:spLocks noGrp="1"/>
          </p:cNvSpPr>
          <p:nvPr>
            <p:ph type="subTitle" idx="1"/>
          </p:nvPr>
        </p:nvSpPr>
        <p:spPr/>
        <p:txBody>
          <a:bodyPr>
            <a:normAutofit lnSpcReduction="10000"/>
          </a:bodyPr>
          <a:lstStyle/>
          <a:p>
            <a:r>
              <a:rPr lang="fr-FR" dirty="0" smtClean="0"/>
              <a:t>Brigitte Grugeon-Allys</a:t>
            </a:r>
          </a:p>
          <a:p>
            <a:r>
              <a:rPr lang="fr-FR" dirty="0" smtClean="0"/>
              <a:t>Université Paris Est Créteil – UPEC</a:t>
            </a:r>
          </a:p>
          <a:p>
            <a:r>
              <a:rPr lang="fr-FR" dirty="0" smtClean="0"/>
              <a:t>LDAR, université Paris Diderot – Paris 7</a:t>
            </a:r>
            <a:endParaRPr lang="fr-FR" dirty="0"/>
          </a:p>
        </p:txBody>
      </p:sp>
      <p:sp>
        <p:nvSpPr>
          <p:cNvPr id="4" name="Espace réservé de la date 3"/>
          <p:cNvSpPr>
            <a:spLocks noGrp="1"/>
          </p:cNvSpPr>
          <p:nvPr>
            <p:ph type="dt" sz="half" idx="10"/>
          </p:nvPr>
        </p:nvSpPr>
        <p:spPr/>
        <p:txBody>
          <a:bodyPr/>
          <a:lstStyle/>
          <a:p>
            <a:fld id="{6DB140B7-6B82-E84F-9568-E57859985726}" type="datetime1">
              <a:rPr lang="fr-FR" smtClean="0"/>
              <a:t>26/05/14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1</a:t>
            </a:fld>
            <a:endParaRPr lang="en-US" sz="1200" dirty="0"/>
          </a:p>
        </p:txBody>
      </p:sp>
    </p:spTree>
    <p:extLst>
      <p:ext uri="{BB962C8B-B14F-4D97-AF65-F5344CB8AC3E}">
        <p14:creationId xmlns:p14="http://schemas.microsoft.com/office/powerpoint/2010/main" val="238155737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dirty="0" smtClean="0"/>
              <a:t>Fonction de l’évaluation</a:t>
            </a:r>
            <a:br>
              <a:rPr lang="fr-FR" sz="3600" dirty="0" smtClean="0"/>
            </a:br>
            <a:r>
              <a:rPr lang="fr-FR" sz="3600" dirty="0" smtClean="0"/>
              <a:t>diagnostique « Pépite »</a:t>
            </a:r>
            <a:endParaRPr lang="fr-FR" sz="3600" dirty="0"/>
          </a:p>
        </p:txBody>
      </p:sp>
      <p:sp>
        <p:nvSpPr>
          <p:cNvPr id="3" name="Espace réservé du contenu 2"/>
          <p:cNvSpPr>
            <a:spLocks noGrp="1"/>
          </p:cNvSpPr>
          <p:nvPr>
            <p:ph idx="1"/>
          </p:nvPr>
        </p:nvSpPr>
        <p:spPr/>
        <p:txBody>
          <a:bodyPr>
            <a:normAutofit fontScale="77500" lnSpcReduction="20000"/>
          </a:bodyPr>
          <a:lstStyle/>
          <a:p>
            <a:r>
              <a:rPr lang="fr-FR" dirty="0" smtClean="0"/>
              <a:t>Enjeux : Exploiter les résultats de l’évaluation pour agir en fonction </a:t>
            </a:r>
          </a:p>
          <a:p>
            <a:pPr lvl="1"/>
            <a:r>
              <a:rPr lang="fr-FR" dirty="0" smtClean="0"/>
              <a:t>des programmes (2008 en collège)</a:t>
            </a:r>
          </a:p>
          <a:p>
            <a:pPr lvl="1"/>
            <a:r>
              <a:rPr lang="fr-FR" dirty="0" smtClean="0"/>
              <a:t>des </a:t>
            </a:r>
            <a:r>
              <a:rPr lang="fr-FR" b="1" dirty="0" smtClean="0"/>
              <a:t>cohérences de fonctionnement en algèbre</a:t>
            </a:r>
            <a:r>
              <a:rPr lang="fr-FR" dirty="0" smtClean="0"/>
              <a:t> </a:t>
            </a:r>
            <a:r>
              <a:rPr lang="fr-FR" dirty="0"/>
              <a:t>des élèves et </a:t>
            </a:r>
            <a:r>
              <a:rPr lang="fr-FR" dirty="0" smtClean="0"/>
              <a:t>des </a:t>
            </a:r>
            <a:r>
              <a:rPr lang="fr-FR" dirty="0"/>
              <a:t>besoins </a:t>
            </a:r>
            <a:r>
              <a:rPr lang="fr-FR" dirty="0" smtClean="0"/>
              <a:t>d’apprentissage repérés par ces résultats,</a:t>
            </a:r>
          </a:p>
          <a:p>
            <a:pPr lvl="1"/>
            <a:r>
              <a:rPr lang="fr-FR" dirty="0" smtClean="0"/>
              <a:t>Du contexte de leur classe, en particulier de leur progression</a:t>
            </a:r>
          </a:p>
          <a:p>
            <a:pPr>
              <a:spcBef>
                <a:spcPts val="1400"/>
              </a:spcBef>
            </a:pPr>
            <a:r>
              <a:rPr lang="fr-FR" dirty="0" smtClean="0"/>
              <a:t>Faciliter la prise en compte des solutions des élèves lors de phases de mise en commun (</a:t>
            </a:r>
            <a:r>
              <a:rPr lang="fr-FR" dirty="0" smtClean="0">
                <a:sym typeface="Wingdings"/>
              </a:rPr>
              <a:t> EF ?)</a:t>
            </a:r>
            <a:endParaRPr lang="fr-FR" dirty="0"/>
          </a:p>
          <a:p>
            <a:pPr>
              <a:spcBef>
                <a:spcPts val="1400"/>
              </a:spcBef>
            </a:pPr>
            <a:r>
              <a:rPr lang="fr-FR" dirty="0" smtClean="0"/>
              <a:t>A partir </a:t>
            </a:r>
            <a:r>
              <a:rPr lang="fr-FR" dirty="0"/>
              <a:t>des </a:t>
            </a:r>
            <a:r>
              <a:rPr lang="fr-FR" dirty="0" smtClean="0"/>
              <a:t>progressions et sur des objectifs communs à la classe, engager les enseignants à repérer des exercices adaptés </a:t>
            </a:r>
            <a:r>
              <a:rPr lang="fr-FR" dirty="0"/>
              <a:t>aux besoins </a:t>
            </a:r>
            <a:r>
              <a:rPr lang="fr-FR" dirty="0" smtClean="0"/>
              <a:t>d’apprentissage des élèves pour favoriser l’évolution de leurs connaissances et raisonnements en algèbre élémentaire</a:t>
            </a:r>
          </a:p>
          <a:p>
            <a:pPr>
              <a:spcBef>
                <a:spcPts val="1400"/>
              </a:spcBef>
            </a:pPr>
            <a:r>
              <a:rPr lang="fr-FR" dirty="0" smtClean="0"/>
              <a:t>Appui sur la </a:t>
            </a:r>
            <a:r>
              <a:rPr lang="fr-FR" dirty="0"/>
              <a:t>c</a:t>
            </a:r>
            <a:r>
              <a:rPr lang="fr-FR" dirty="0" smtClean="0"/>
              <a:t>onstruction d’une référence à partir d’une étude </a:t>
            </a:r>
            <a:r>
              <a:rPr lang="fr-FR" dirty="0"/>
              <a:t>épistémologique du domaine algébrique</a:t>
            </a:r>
          </a:p>
          <a:p>
            <a:endParaRPr lang="fr-FR" dirty="0"/>
          </a:p>
        </p:txBody>
      </p:sp>
    </p:spTree>
    <p:extLst>
      <p:ext uri="{BB962C8B-B14F-4D97-AF65-F5344CB8AC3E}">
        <p14:creationId xmlns:p14="http://schemas.microsoft.com/office/powerpoint/2010/main" val="247055387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dirty="0" smtClean="0"/>
              <a:t>Aspects de l’activité algébrique à évaluer</a:t>
            </a:r>
            <a:endParaRPr lang="fr-FR" sz="3600" dirty="0"/>
          </a:p>
        </p:txBody>
      </p:sp>
      <p:sp>
        <p:nvSpPr>
          <p:cNvPr id="3" name="Espace réservé du contenu 2"/>
          <p:cNvSpPr>
            <a:spLocks noGrp="1"/>
          </p:cNvSpPr>
          <p:nvPr>
            <p:ph idx="1"/>
          </p:nvPr>
        </p:nvSpPr>
        <p:spPr/>
        <p:txBody>
          <a:bodyPr>
            <a:normAutofit fontScale="85000" lnSpcReduction="10000"/>
          </a:bodyPr>
          <a:lstStyle/>
          <a:p>
            <a:r>
              <a:rPr lang="fr-FR" dirty="0" smtClean="0"/>
              <a:t>Dans différents types de problèmes, dans des contextes variés - généralisation, modélisation, mise en équation, preuve - </a:t>
            </a:r>
          </a:p>
          <a:p>
            <a:pPr lvl="1"/>
            <a:r>
              <a:rPr lang="fr-FR" dirty="0" smtClean="0"/>
              <a:t>Produire des expressions, des formules, des équations </a:t>
            </a:r>
          </a:p>
          <a:p>
            <a:pPr lvl="2"/>
            <a:r>
              <a:rPr lang="fr-FR" dirty="0" smtClean="0"/>
              <a:t>Importance de la traduction entre différents registres de représentations sémiotiques</a:t>
            </a:r>
          </a:p>
          <a:p>
            <a:pPr lvl="1"/>
            <a:r>
              <a:rPr lang="fr-FR" dirty="0" smtClean="0"/>
              <a:t>Les interpréter pour en faire des usages variés</a:t>
            </a:r>
          </a:p>
          <a:p>
            <a:pPr lvl="1"/>
            <a:r>
              <a:rPr lang="fr-FR" dirty="0" smtClean="0"/>
              <a:t>Puis </a:t>
            </a:r>
            <a:r>
              <a:rPr lang="fr-FR" dirty="0"/>
              <a:t>m</a:t>
            </a:r>
            <a:r>
              <a:rPr lang="fr-FR" dirty="0" smtClean="0"/>
              <a:t>obiliser les outils adaptés du </a:t>
            </a:r>
            <a:r>
              <a:rPr lang="fr-FR" dirty="0"/>
              <a:t>calcul algébrique pour </a:t>
            </a:r>
            <a:r>
              <a:rPr lang="fr-FR" dirty="0" smtClean="0"/>
              <a:t>la résolution des problèmes</a:t>
            </a:r>
          </a:p>
          <a:p>
            <a:r>
              <a:rPr lang="fr-FR" dirty="0" smtClean="0"/>
              <a:t>Faire du calcul algébrique « intelligent et contrôlé » en mobilisant les propriétés des expressions, des équations, ..</a:t>
            </a:r>
          </a:p>
          <a:p>
            <a:pPr lvl="2"/>
            <a:r>
              <a:rPr lang="fr-FR" dirty="0" smtClean="0"/>
              <a:t>Équivalence des expressions, aspects procédural et structural d’une expressions, dialectique numérique algébrique</a:t>
            </a:r>
          </a:p>
          <a:p>
            <a:pPr lvl="1"/>
            <a:endParaRPr lang="fr-FR" dirty="0"/>
          </a:p>
        </p:txBody>
      </p:sp>
      <p:sp>
        <p:nvSpPr>
          <p:cNvPr id="4" name="Espace réservé de la date 3"/>
          <p:cNvSpPr>
            <a:spLocks noGrp="1"/>
          </p:cNvSpPr>
          <p:nvPr>
            <p:ph type="dt" sz="half" idx="10"/>
          </p:nvPr>
        </p:nvSpPr>
        <p:spPr/>
        <p:txBody>
          <a:bodyPr/>
          <a:lstStyle/>
          <a:p>
            <a:fld id="{5B525EC3-E314-AD4A-ACDB-82EC6CB4EF8C}" type="datetime1">
              <a:rPr lang="fr-FR" smtClean="0"/>
              <a:t>26/05/14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11</a:t>
            </a:fld>
            <a:endParaRPr lang="en-US" sz="1200" dirty="0"/>
          </a:p>
        </p:txBody>
      </p:sp>
    </p:spTree>
    <p:extLst>
      <p:ext uri="{BB962C8B-B14F-4D97-AF65-F5344CB8AC3E}">
        <p14:creationId xmlns:p14="http://schemas.microsoft.com/office/powerpoint/2010/main" val="283569574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200" dirty="0" smtClean="0"/>
              <a:t>Caractéristiques d’une évaluation diagnostique</a:t>
            </a:r>
            <a:endParaRPr lang="fr-FR" sz="3200" dirty="0"/>
          </a:p>
        </p:txBody>
      </p:sp>
      <p:sp>
        <p:nvSpPr>
          <p:cNvPr id="3" name="Espace réservé du contenu 2"/>
          <p:cNvSpPr>
            <a:spLocks noGrp="1"/>
          </p:cNvSpPr>
          <p:nvPr>
            <p:ph idx="1"/>
          </p:nvPr>
        </p:nvSpPr>
        <p:spPr/>
        <p:txBody>
          <a:bodyPr>
            <a:normAutofit fontScale="92500" lnSpcReduction="20000"/>
          </a:bodyPr>
          <a:lstStyle/>
          <a:p>
            <a:pPr marL="0" indent="0">
              <a:buNone/>
            </a:pPr>
            <a:r>
              <a:rPr lang="fr-FR" dirty="0" smtClean="0"/>
              <a:t>Pour un </a:t>
            </a:r>
            <a:r>
              <a:rPr lang="fr-FR" dirty="0"/>
              <a:t>domaine </a:t>
            </a:r>
            <a:r>
              <a:rPr lang="fr-FR" dirty="0" smtClean="0"/>
              <a:t>mathématique, pour un niveau scolaire donné, </a:t>
            </a:r>
          </a:p>
          <a:p>
            <a:r>
              <a:rPr lang="fr-FR" dirty="0" smtClean="0"/>
              <a:t>Test : Echantillon de </a:t>
            </a:r>
            <a:r>
              <a:rPr lang="fr-FR" dirty="0"/>
              <a:t>t</a:t>
            </a:r>
            <a:r>
              <a:rPr lang="fr-FR" dirty="0" smtClean="0"/>
              <a:t>âches d’évaluation recouvrant les types de tâches caractéristiques du domaine </a:t>
            </a:r>
          </a:p>
          <a:p>
            <a:pPr lvl="1"/>
            <a:r>
              <a:rPr lang="fr-FR" dirty="0" smtClean="0"/>
              <a:t>Différents niveaux de mise en fonctionnement des connaissances </a:t>
            </a:r>
          </a:p>
          <a:p>
            <a:pPr lvl="1"/>
            <a:r>
              <a:rPr lang="fr-FR" dirty="0" smtClean="0"/>
              <a:t>Différentes formes de tâche</a:t>
            </a:r>
          </a:p>
          <a:p>
            <a:r>
              <a:rPr lang="fr-FR" dirty="0" smtClean="0"/>
              <a:t>Analyse </a:t>
            </a:r>
            <a:r>
              <a:rPr lang="fr-FR" dirty="0"/>
              <a:t>globale multidimensionnelle de l’activité des élèves dans </a:t>
            </a:r>
            <a:r>
              <a:rPr lang="fr-FR" dirty="0" smtClean="0"/>
              <a:t>le </a:t>
            </a:r>
            <a:r>
              <a:rPr lang="fr-FR" dirty="0"/>
              <a:t>domaine</a:t>
            </a:r>
          </a:p>
          <a:p>
            <a:pPr lvl="1"/>
            <a:r>
              <a:rPr lang="fr-FR" dirty="0" smtClean="0"/>
              <a:t>Critères d’analyse des réponses fondés sur les aspects de compétence algébrique attendus </a:t>
            </a:r>
          </a:p>
          <a:p>
            <a:pPr lvl="2"/>
            <a:r>
              <a:rPr lang="fr-FR" dirty="0" smtClean="0"/>
              <a:t>Validité de la réponse, connaissances algébriques, raisonnements et représentations sémiotiques mis en jeu</a:t>
            </a:r>
          </a:p>
          <a:p>
            <a:pPr lvl="2"/>
            <a:endParaRPr lang="fr-FR" dirty="0" smtClean="0"/>
          </a:p>
          <a:p>
            <a:pPr lvl="2"/>
            <a:endParaRPr lang="fr-FR" dirty="0" smtClean="0"/>
          </a:p>
          <a:p>
            <a:pPr lvl="1"/>
            <a:endParaRPr lang="fr-FR" dirty="0"/>
          </a:p>
        </p:txBody>
      </p:sp>
      <p:sp>
        <p:nvSpPr>
          <p:cNvPr id="4" name="Espace réservé de la date 3"/>
          <p:cNvSpPr>
            <a:spLocks noGrp="1"/>
          </p:cNvSpPr>
          <p:nvPr>
            <p:ph type="dt" sz="half" idx="10"/>
          </p:nvPr>
        </p:nvSpPr>
        <p:spPr/>
        <p:txBody>
          <a:bodyPr/>
          <a:lstStyle/>
          <a:p>
            <a:fld id="{6151DEE2-132C-7041-950D-39F30B2A1E97}" type="datetime1">
              <a:rPr lang="fr-FR" smtClean="0"/>
              <a:t>26/05/14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mtClean="0"/>
              <a:t>12</a:t>
            </a:fld>
            <a:endParaRPr lang="en-US"/>
          </a:p>
        </p:txBody>
      </p:sp>
    </p:spTree>
    <p:extLst>
      <p:ext uri="{BB962C8B-B14F-4D97-AF65-F5344CB8AC3E}">
        <p14:creationId xmlns:p14="http://schemas.microsoft.com/office/powerpoint/2010/main" val="297789003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44524" y="-334247"/>
            <a:ext cx="8042276" cy="1336956"/>
          </a:xfrm>
        </p:spPr>
        <p:txBody>
          <a:bodyPr/>
          <a:lstStyle/>
          <a:p>
            <a:r>
              <a:rPr lang="fr-FR" sz="4000" dirty="0" smtClean="0"/>
              <a:t>Test diagnostique</a:t>
            </a:r>
            <a:endParaRPr lang="fr-FR" sz="4000" dirty="0"/>
          </a:p>
        </p:txBody>
      </p:sp>
      <p:sp>
        <p:nvSpPr>
          <p:cNvPr id="3" name="Espace réservé du contenu 2"/>
          <p:cNvSpPr>
            <a:spLocks noGrp="1"/>
          </p:cNvSpPr>
          <p:nvPr>
            <p:ph idx="1"/>
          </p:nvPr>
        </p:nvSpPr>
        <p:spPr>
          <a:xfrm>
            <a:off x="549275" y="1232547"/>
            <a:ext cx="8042276" cy="4343400"/>
          </a:xfrm>
        </p:spPr>
        <p:txBody>
          <a:bodyPr/>
          <a:lstStyle/>
          <a:p>
            <a:r>
              <a:rPr lang="fr-FR" dirty="0" smtClean="0"/>
              <a:t>10 exercices parmi différents types de tâche</a:t>
            </a:r>
          </a:p>
          <a:p>
            <a:endParaRPr lang="fr-FR" dirty="0"/>
          </a:p>
        </p:txBody>
      </p:sp>
      <p:pic>
        <p:nvPicPr>
          <p:cNvPr id="4" name="Image 3"/>
          <p:cNvPicPr>
            <a:picLocks noChangeAspect="1"/>
          </p:cNvPicPr>
          <p:nvPr/>
        </p:nvPicPr>
        <p:blipFill>
          <a:blip r:embed="rId3"/>
          <a:stretch>
            <a:fillRect/>
          </a:stretch>
        </p:blipFill>
        <p:spPr>
          <a:xfrm>
            <a:off x="457200" y="1877566"/>
            <a:ext cx="8229600" cy="2133600"/>
          </a:xfrm>
          <a:prstGeom prst="rect">
            <a:avLst/>
          </a:prstGeom>
        </p:spPr>
      </p:pic>
      <p:sp>
        <p:nvSpPr>
          <p:cNvPr id="5" name="ZoneTexte 4"/>
          <p:cNvSpPr txBox="1"/>
          <p:nvPr/>
        </p:nvSpPr>
        <p:spPr>
          <a:xfrm>
            <a:off x="457200" y="4086510"/>
            <a:ext cx="7839232" cy="1938992"/>
          </a:xfrm>
          <a:prstGeom prst="rect">
            <a:avLst/>
          </a:prstGeom>
          <a:noFill/>
        </p:spPr>
        <p:txBody>
          <a:bodyPr wrap="square" rtlCol="0">
            <a:spAutoFit/>
          </a:bodyPr>
          <a:lstStyle/>
          <a:p>
            <a:pPr marL="342900" indent="-342900">
              <a:buFont typeface="Arial"/>
              <a:buChar char="•"/>
            </a:pPr>
            <a:r>
              <a:rPr lang="fr-FR" sz="2400" dirty="0" smtClean="0"/>
              <a:t>QCM ou exercices à question ouverte</a:t>
            </a:r>
          </a:p>
          <a:p>
            <a:pPr marL="342900" indent="-342900">
              <a:buFont typeface="Arial"/>
              <a:buChar char="•"/>
            </a:pPr>
            <a:r>
              <a:rPr lang="fr-FR" sz="2400" dirty="0" smtClean="0"/>
              <a:t>Analyse préalable des exercices pour déterminer les réponses envisageables, les erreurs envisageables, les codes repérant la nature du raisonnement algébrique mobilisé</a:t>
            </a:r>
            <a:endParaRPr lang="fr-FR" sz="2400" dirty="0"/>
          </a:p>
        </p:txBody>
      </p:sp>
      <p:sp>
        <p:nvSpPr>
          <p:cNvPr id="6" name="Espace réservé du pied de page 5"/>
          <p:cNvSpPr>
            <a:spLocks noGrp="1"/>
          </p:cNvSpPr>
          <p:nvPr>
            <p:ph type="ftr" sz="quarter" idx="11"/>
          </p:nvPr>
        </p:nvSpPr>
        <p:spPr/>
        <p:txBody>
          <a:bodyPr/>
          <a:lstStyle/>
          <a:p>
            <a:r>
              <a:rPr lang="en-US" smtClean="0"/>
              <a:t>CS IREM</a:t>
            </a:r>
            <a:endParaRPr lang="en-US"/>
          </a:p>
        </p:txBody>
      </p:sp>
      <p:sp>
        <p:nvSpPr>
          <p:cNvPr id="7" name="Espace réservé du numéro de diapositive 6"/>
          <p:cNvSpPr>
            <a:spLocks noGrp="1"/>
          </p:cNvSpPr>
          <p:nvPr>
            <p:ph type="sldNum" sz="quarter" idx="12"/>
          </p:nvPr>
        </p:nvSpPr>
        <p:spPr/>
        <p:txBody>
          <a:bodyPr/>
          <a:lstStyle/>
          <a:p>
            <a:fld id="{7F5CE407-6216-4202-80E4-A30DC2F709B2}" type="slidenum">
              <a:rPr lang="en-US" sz="1200" smtClean="0"/>
              <a:t>13</a:t>
            </a:fld>
            <a:endParaRPr lang="en-US" sz="1200" dirty="0"/>
          </a:p>
        </p:txBody>
      </p:sp>
      <p:sp>
        <p:nvSpPr>
          <p:cNvPr id="9" name="Espace réservé de la date 8"/>
          <p:cNvSpPr>
            <a:spLocks noGrp="1"/>
          </p:cNvSpPr>
          <p:nvPr>
            <p:ph type="dt" sz="half" idx="10"/>
          </p:nvPr>
        </p:nvSpPr>
        <p:spPr/>
        <p:txBody>
          <a:bodyPr/>
          <a:lstStyle/>
          <a:p>
            <a:fld id="{106BB920-3C48-A54A-AC74-D95DADE256D8}" type="datetime1">
              <a:rPr lang="fr-FR" smtClean="0"/>
              <a:t>26/05/14</a:t>
            </a:fld>
            <a:endParaRPr lang="en-US"/>
          </a:p>
        </p:txBody>
      </p:sp>
    </p:spTree>
    <p:extLst>
      <p:ext uri="{BB962C8B-B14F-4D97-AF65-F5344CB8AC3E}">
        <p14:creationId xmlns:p14="http://schemas.microsoft.com/office/powerpoint/2010/main" val="411844554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p:cNvSpPr>
          <p:nvPr>
            <p:ph type="title"/>
          </p:nvPr>
        </p:nvSpPr>
        <p:spPr bwMode="auto">
          <a:xfrm>
            <a:off x="549275" y="-260078"/>
            <a:ext cx="8042276" cy="1336956"/>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defRPr/>
            </a:pPr>
            <a:r>
              <a:rPr lang="fr-FR" sz="3000" dirty="0" smtClean="0">
                <a:latin typeface="Arial" charset="0"/>
                <a:cs typeface="+mj-cs"/>
              </a:rPr>
              <a:t>Tâche </a:t>
            </a:r>
            <a:r>
              <a:rPr lang="fr-FR" sz="3000" dirty="0">
                <a:latin typeface="Arial" charset="0"/>
                <a:cs typeface="+mj-cs"/>
              </a:rPr>
              <a:t>de production d’expression</a:t>
            </a:r>
          </a:p>
        </p:txBody>
      </p:sp>
      <p:sp>
        <p:nvSpPr>
          <p:cNvPr id="12291" name="Text Box 3"/>
          <p:cNvSpPr txBox="1">
            <a:spLocks noChangeArrowheads="1"/>
          </p:cNvSpPr>
          <p:nvPr/>
        </p:nvSpPr>
        <p:spPr bwMode="auto">
          <a:xfrm>
            <a:off x="650875" y="1524000"/>
            <a:ext cx="8035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defTabSz="914400" eaLnBrk="1" hangingPunct="1">
              <a:spcBef>
                <a:spcPct val="50000"/>
              </a:spcBef>
              <a:defRPr/>
            </a:pPr>
            <a:endParaRPr lang="fr-FR" smtClean="0">
              <a:cs typeface="+mn-cs"/>
            </a:endParaRPr>
          </a:p>
        </p:txBody>
      </p:sp>
      <p:sp>
        <p:nvSpPr>
          <p:cNvPr id="12292" name="Text Box 4"/>
          <p:cNvSpPr txBox="1">
            <a:spLocks noChangeArrowheads="1"/>
          </p:cNvSpPr>
          <p:nvPr/>
        </p:nvSpPr>
        <p:spPr bwMode="auto">
          <a:xfrm>
            <a:off x="455356" y="1239903"/>
            <a:ext cx="8229600"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400" eaLnBrk="1" hangingPunct="1">
              <a:spcBef>
                <a:spcPct val="50000"/>
              </a:spcBef>
            </a:pPr>
            <a:r>
              <a:rPr lang="fr-FR" sz="1800" dirty="0"/>
              <a:t>Permet d’étudier si un élève sait exprimer l’aire d’un domaine plan par une expression algébrique</a:t>
            </a:r>
          </a:p>
          <a:p>
            <a:pPr defTabSz="914400" eaLnBrk="1" hangingPunct="1">
              <a:spcBef>
                <a:spcPct val="50000"/>
              </a:spcBef>
            </a:pPr>
            <a:r>
              <a:rPr lang="fr-FR" sz="1800" dirty="0"/>
              <a:t>L’analyse des réponses correctes ou erronées donne accès aux règles de traduction et/ou de transformation utilisées par les élèves pour passer d’une représentation géométrique à une écriture algébrique</a:t>
            </a:r>
          </a:p>
        </p:txBody>
      </p:sp>
      <p:pic>
        <p:nvPicPr>
          <p:cNvPr id="27652" name="Image 137"/>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20515" t="18108" r="21666" b="33075"/>
          <a:stretch>
            <a:fillRect/>
          </a:stretch>
        </p:blipFill>
        <p:spPr>
          <a:xfrm>
            <a:off x="1847850" y="2922868"/>
            <a:ext cx="5364163" cy="3352800"/>
          </a:xfrm>
          <a:noFill/>
        </p:spPr>
      </p:pic>
      <p:sp>
        <p:nvSpPr>
          <p:cNvPr id="2" name="Espace réservé du pied de page 1"/>
          <p:cNvSpPr>
            <a:spLocks noGrp="1"/>
          </p:cNvSpPr>
          <p:nvPr>
            <p:ph type="ftr" sz="quarter" idx="11"/>
          </p:nvPr>
        </p:nvSpPr>
        <p:spPr/>
        <p:txBody>
          <a:bodyPr/>
          <a:lstStyle/>
          <a:p>
            <a:r>
              <a:rPr lang="en-US" smtClean="0"/>
              <a:t>CS IREM</a:t>
            </a:r>
            <a:endParaRPr lang="en-US"/>
          </a:p>
        </p:txBody>
      </p:sp>
      <p:sp>
        <p:nvSpPr>
          <p:cNvPr id="3" name="Espace réservé du numéro de diapositive 2"/>
          <p:cNvSpPr>
            <a:spLocks noGrp="1"/>
          </p:cNvSpPr>
          <p:nvPr>
            <p:ph type="sldNum" sz="quarter" idx="12"/>
          </p:nvPr>
        </p:nvSpPr>
        <p:spPr/>
        <p:txBody>
          <a:bodyPr/>
          <a:lstStyle/>
          <a:p>
            <a:fld id="{7F5CE407-6216-4202-80E4-A30DC2F709B2}" type="slidenum">
              <a:rPr lang="en-US" sz="1200" smtClean="0"/>
              <a:t>14</a:t>
            </a:fld>
            <a:endParaRPr lang="en-US" sz="1200" dirty="0"/>
          </a:p>
        </p:txBody>
      </p:sp>
      <p:sp>
        <p:nvSpPr>
          <p:cNvPr id="5" name="Espace réservé de la date 4"/>
          <p:cNvSpPr>
            <a:spLocks noGrp="1"/>
          </p:cNvSpPr>
          <p:nvPr>
            <p:ph type="dt" sz="half" idx="10"/>
          </p:nvPr>
        </p:nvSpPr>
        <p:spPr/>
        <p:txBody>
          <a:bodyPr/>
          <a:lstStyle/>
          <a:p>
            <a:fld id="{C4D5D01D-4B93-114A-9459-852EB138C6FB}" type="datetime1">
              <a:rPr lang="fr-FR" smtClean="0"/>
              <a:t>26/05/14</a:t>
            </a:fld>
            <a:endParaRPr lang="en-US"/>
          </a:p>
        </p:txBody>
      </p:sp>
    </p:spTree>
    <p:extLst>
      <p:ext uri="{BB962C8B-B14F-4D97-AF65-F5344CB8AC3E}">
        <p14:creationId xmlns:p14="http://schemas.microsoft.com/office/powerpoint/2010/main" val="417252155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47126"/>
            <a:ext cx="8431306" cy="1143000"/>
          </a:xfrm>
        </p:spPr>
        <p:txBody>
          <a:bodyPr>
            <a:noAutofit/>
          </a:bodyPr>
          <a:lstStyle/>
          <a:p>
            <a:r>
              <a:rPr lang="fr-FR" sz="3600" dirty="0" smtClean="0"/>
              <a:t>Codage des réponses pour la tâche 3</a:t>
            </a:r>
            <a:endParaRPr lang="fr-FR" sz="3600" dirty="0"/>
          </a:p>
        </p:txBody>
      </p:sp>
      <p:sp>
        <p:nvSpPr>
          <p:cNvPr id="4" name="Espace réservé du pied de page 3"/>
          <p:cNvSpPr>
            <a:spLocks noGrp="1"/>
          </p:cNvSpPr>
          <p:nvPr>
            <p:ph type="ftr" sz="quarter" idx="11"/>
          </p:nvPr>
        </p:nvSpPr>
        <p:spPr/>
        <p:txBody>
          <a:bodyPr/>
          <a:lstStyle/>
          <a:p>
            <a:r>
              <a:rPr lang="fr-FR" smtClean="0"/>
              <a:t>Séminaire épistémologie</a:t>
            </a:r>
            <a:endParaRPr lang="fr-F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017" y="1015018"/>
            <a:ext cx="7754588" cy="5260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Espace réservé du numéro de diapositive 2"/>
          <p:cNvSpPr>
            <a:spLocks noGrp="1"/>
          </p:cNvSpPr>
          <p:nvPr>
            <p:ph type="sldNum" sz="quarter" idx="12"/>
          </p:nvPr>
        </p:nvSpPr>
        <p:spPr/>
        <p:txBody>
          <a:bodyPr/>
          <a:lstStyle/>
          <a:p>
            <a:fld id="{7F5CE407-6216-4202-80E4-A30DC2F709B2}" type="slidenum">
              <a:rPr lang="en-US" sz="1200" smtClean="0"/>
              <a:t>15</a:t>
            </a:fld>
            <a:endParaRPr lang="en-US" sz="1200" dirty="0"/>
          </a:p>
        </p:txBody>
      </p:sp>
      <p:sp>
        <p:nvSpPr>
          <p:cNvPr id="7" name="Espace réservé de la date 6"/>
          <p:cNvSpPr>
            <a:spLocks noGrp="1"/>
          </p:cNvSpPr>
          <p:nvPr>
            <p:ph type="dt" sz="half" idx="10"/>
          </p:nvPr>
        </p:nvSpPr>
        <p:spPr/>
        <p:txBody>
          <a:bodyPr/>
          <a:lstStyle/>
          <a:p>
            <a:fld id="{9B1464EC-AC1E-7644-8A8B-5F4ABBA795F4}" type="datetime1">
              <a:rPr lang="fr-FR" smtClean="0"/>
              <a:t>26/05/14</a:t>
            </a:fld>
            <a:endParaRPr lang="en-US"/>
          </a:p>
        </p:txBody>
      </p:sp>
    </p:spTree>
    <p:extLst>
      <p:ext uri="{BB962C8B-B14F-4D97-AF65-F5344CB8AC3E}">
        <p14:creationId xmlns:p14="http://schemas.microsoft.com/office/powerpoint/2010/main" val="194785957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FDC8F460-0FFC-1F4D-940E-C996B97F89C2}" type="datetime1">
              <a:rPr lang="fr-FR" smtClean="0"/>
              <a:t>26/05/14</a:t>
            </a:fld>
            <a:endParaRPr lang="en-US"/>
          </a:p>
        </p:txBody>
      </p:sp>
      <p:sp>
        <p:nvSpPr>
          <p:cNvPr id="3" name="Espace réservé du pied de page 2"/>
          <p:cNvSpPr>
            <a:spLocks noGrp="1"/>
          </p:cNvSpPr>
          <p:nvPr>
            <p:ph type="ftr" sz="quarter" idx="11"/>
          </p:nvPr>
        </p:nvSpPr>
        <p:spPr/>
        <p:txBody>
          <a:bodyPr/>
          <a:lstStyle/>
          <a:p>
            <a:r>
              <a:rPr lang="en-US" smtClean="0"/>
              <a:t>CS IREM</a:t>
            </a:r>
            <a:endParaRPr lang="en-US"/>
          </a:p>
        </p:txBody>
      </p:sp>
      <p:sp>
        <p:nvSpPr>
          <p:cNvPr id="4" name="Espace réservé du numéro de diapositive 3"/>
          <p:cNvSpPr>
            <a:spLocks noGrp="1"/>
          </p:cNvSpPr>
          <p:nvPr>
            <p:ph type="sldNum" sz="quarter" idx="12"/>
          </p:nvPr>
        </p:nvSpPr>
        <p:spPr/>
        <p:txBody>
          <a:bodyPr/>
          <a:lstStyle/>
          <a:p>
            <a:fld id="{7F5CE407-6216-4202-80E4-A30DC2F709B2}" type="slidenum">
              <a:rPr lang="en-US" sz="1200" smtClean="0"/>
              <a:t>16</a:t>
            </a:fld>
            <a:endParaRPr lang="en-US" sz="1200"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0420"/>
            <a:ext cx="4880909" cy="2393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0909" y="321049"/>
            <a:ext cx="4377256" cy="27037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835948"/>
            <a:ext cx="4880909" cy="3425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0909" y="3294929"/>
            <a:ext cx="4263091" cy="2521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5440296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651715"/>
          </a:xfrm>
        </p:spPr>
        <p:txBody>
          <a:bodyPr>
            <a:noAutofit/>
          </a:bodyPr>
          <a:lstStyle/>
          <a:p>
            <a:r>
              <a:rPr lang="fr-FR" sz="3600" dirty="0" smtClean="0"/>
              <a:t>Codage </a:t>
            </a:r>
            <a:r>
              <a:rPr lang="fr-FR" sz="3600" dirty="0"/>
              <a:t>des réponses </a:t>
            </a:r>
          </a:p>
        </p:txBody>
      </p:sp>
      <p:sp>
        <p:nvSpPr>
          <p:cNvPr id="3" name="Espace réservé du contenu 2"/>
          <p:cNvSpPr>
            <a:spLocks noGrp="1"/>
          </p:cNvSpPr>
          <p:nvPr>
            <p:ph idx="1"/>
          </p:nvPr>
        </p:nvSpPr>
        <p:spPr>
          <a:xfrm>
            <a:off x="457200" y="2481729"/>
            <a:ext cx="8229600" cy="4525963"/>
          </a:xfrm>
        </p:spPr>
        <p:txBody>
          <a:bodyPr>
            <a:normAutofit/>
          </a:bodyPr>
          <a:lstStyle/>
          <a:p>
            <a:r>
              <a:rPr lang="fr-FR" dirty="0" smtClean="0"/>
              <a:t>Evaluer si la solution proposée correspond au type de traitement algébrique attendu et si elle est correcte (codage T)</a:t>
            </a:r>
          </a:p>
          <a:p>
            <a:pPr>
              <a:spcBef>
                <a:spcPts val="800"/>
              </a:spcBef>
            </a:pPr>
            <a:r>
              <a:rPr lang="fr-FR" dirty="0" smtClean="0"/>
              <a:t>Etiqueter en termes de cohérence</a:t>
            </a:r>
          </a:p>
          <a:p>
            <a:pPr lvl="1"/>
            <a:r>
              <a:rPr lang="fr-FR" dirty="0" smtClean="0"/>
              <a:t>Les types d’utilisation des lettres (codage L)</a:t>
            </a:r>
          </a:p>
          <a:p>
            <a:pPr lvl="1"/>
            <a:r>
              <a:rPr lang="fr-FR" dirty="0" smtClean="0"/>
              <a:t>Les types de manipulation des expressions algébriques (codage M)</a:t>
            </a:r>
          </a:p>
          <a:p>
            <a:pPr lvl="1"/>
            <a:r>
              <a:rPr lang="fr-FR" dirty="0" smtClean="0"/>
              <a:t>Les types de conversion pour traduire des expressions d’un registre à un autre (codage C)</a:t>
            </a:r>
          </a:p>
          <a:p>
            <a:pPr lvl="1"/>
            <a:r>
              <a:rPr lang="fr-FR" dirty="0" smtClean="0"/>
              <a:t>Les types de rationalité mathématique (codage J)</a:t>
            </a:r>
          </a:p>
          <a:p>
            <a:pPr lvl="1"/>
            <a:endParaRPr lang="fr-FR" dirty="0"/>
          </a:p>
        </p:txBody>
      </p:sp>
      <p:sp>
        <p:nvSpPr>
          <p:cNvPr id="4" name="Espace réservé du pied de page 3"/>
          <p:cNvSpPr>
            <a:spLocks noGrp="1"/>
          </p:cNvSpPr>
          <p:nvPr>
            <p:ph type="ftr" sz="quarter" idx="11"/>
          </p:nvPr>
        </p:nvSpPr>
        <p:spPr/>
        <p:txBody>
          <a:bodyPr/>
          <a:lstStyle/>
          <a:p>
            <a:r>
              <a:rPr lang="fr-FR" smtClean="0"/>
              <a:t>CS IREM</a:t>
            </a:r>
            <a:endParaRPr lang="fr-FR" dirty="0"/>
          </a:p>
        </p:txBody>
      </p:sp>
      <p:sp>
        <p:nvSpPr>
          <p:cNvPr id="13" name="Ellipse 12"/>
          <p:cNvSpPr/>
          <p:nvPr/>
        </p:nvSpPr>
        <p:spPr>
          <a:xfrm>
            <a:off x="5653865" y="972267"/>
            <a:ext cx="2867903" cy="1243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grpSp>
        <p:nvGrpSpPr>
          <p:cNvPr id="14" name="Grouper 13"/>
          <p:cNvGrpSpPr/>
          <p:nvPr/>
        </p:nvGrpSpPr>
        <p:grpSpPr>
          <a:xfrm>
            <a:off x="822189" y="1225931"/>
            <a:ext cx="7450343" cy="1120372"/>
            <a:chOff x="747298" y="5482339"/>
            <a:chExt cx="7450343" cy="1120372"/>
          </a:xfrm>
        </p:grpSpPr>
        <p:sp>
          <p:nvSpPr>
            <p:cNvPr id="15" name="Ellipse 14"/>
            <p:cNvSpPr/>
            <p:nvPr/>
          </p:nvSpPr>
          <p:spPr>
            <a:xfrm>
              <a:off x="890694" y="5482339"/>
              <a:ext cx="3062915" cy="112037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6" name="ZoneTexte 15"/>
            <p:cNvSpPr txBox="1"/>
            <p:nvPr/>
          </p:nvSpPr>
          <p:spPr>
            <a:xfrm>
              <a:off x="747298" y="5730324"/>
              <a:ext cx="3331838" cy="492443"/>
            </a:xfrm>
            <a:prstGeom prst="rect">
              <a:avLst/>
            </a:prstGeom>
            <a:noFill/>
          </p:spPr>
          <p:txBody>
            <a:bodyPr wrap="square" rtlCol="0">
              <a:spAutoFit/>
            </a:bodyPr>
            <a:lstStyle/>
            <a:p>
              <a:pPr marL="0" lvl="1" algn="ctr">
                <a:lnSpc>
                  <a:spcPct val="110000"/>
                </a:lnSpc>
                <a:spcBef>
                  <a:spcPts val="1200"/>
                </a:spcBef>
              </a:pPr>
              <a:r>
                <a:rPr lang="fr-FR" sz="2400" dirty="0" smtClean="0"/>
                <a:t>Test, analyse </a:t>
              </a:r>
              <a:r>
                <a:rPr lang="fr-FR" sz="2400" i="1" dirty="0" smtClean="0"/>
                <a:t>a priori</a:t>
              </a:r>
              <a:endParaRPr lang="fr-FR" sz="2400" dirty="0"/>
            </a:p>
          </p:txBody>
        </p:sp>
        <p:sp>
          <p:nvSpPr>
            <p:cNvPr id="17" name="ZoneTexte 16"/>
            <p:cNvSpPr txBox="1"/>
            <p:nvPr/>
          </p:nvSpPr>
          <p:spPr>
            <a:xfrm>
              <a:off x="5707009" y="5543800"/>
              <a:ext cx="2490632" cy="898707"/>
            </a:xfrm>
            <a:prstGeom prst="rect">
              <a:avLst/>
            </a:prstGeom>
            <a:noFill/>
          </p:spPr>
          <p:txBody>
            <a:bodyPr wrap="square" rtlCol="0">
              <a:spAutoFit/>
            </a:bodyPr>
            <a:lstStyle/>
            <a:p>
              <a:pPr marL="0" lvl="1" algn="ctr">
                <a:lnSpc>
                  <a:spcPct val="110000"/>
                </a:lnSpc>
              </a:pPr>
              <a:r>
                <a:rPr lang="fr-FR" sz="2400" dirty="0" smtClean="0"/>
                <a:t>Profil cognitif en algèbre</a:t>
              </a:r>
              <a:endParaRPr lang="fr-FR" sz="2400" dirty="0"/>
            </a:p>
          </p:txBody>
        </p:sp>
        <p:sp>
          <p:nvSpPr>
            <p:cNvPr id="18" name="Flèche vers la droite 17"/>
            <p:cNvSpPr/>
            <p:nvPr/>
          </p:nvSpPr>
          <p:spPr>
            <a:xfrm>
              <a:off x="4403965" y="5839403"/>
              <a:ext cx="808218" cy="43626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grpSp>
      <p:sp>
        <p:nvSpPr>
          <p:cNvPr id="7" name="Espace réservé du numéro de diapositive 6"/>
          <p:cNvSpPr>
            <a:spLocks noGrp="1"/>
          </p:cNvSpPr>
          <p:nvPr>
            <p:ph type="sldNum" sz="quarter" idx="12"/>
          </p:nvPr>
        </p:nvSpPr>
        <p:spPr/>
        <p:txBody>
          <a:bodyPr/>
          <a:lstStyle/>
          <a:p>
            <a:fld id="{7F5CE407-6216-4202-80E4-A30DC2F709B2}" type="slidenum">
              <a:rPr lang="en-US" sz="1200" smtClean="0"/>
              <a:t>17</a:t>
            </a:fld>
            <a:endParaRPr lang="en-US" sz="1200" dirty="0"/>
          </a:p>
        </p:txBody>
      </p:sp>
      <p:sp>
        <p:nvSpPr>
          <p:cNvPr id="9" name="Espace réservé de la date 8"/>
          <p:cNvSpPr>
            <a:spLocks noGrp="1"/>
          </p:cNvSpPr>
          <p:nvPr>
            <p:ph type="dt" sz="half" idx="10"/>
          </p:nvPr>
        </p:nvSpPr>
        <p:spPr/>
        <p:txBody>
          <a:bodyPr/>
          <a:lstStyle/>
          <a:p>
            <a:fld id="{AE16FF90-3DD6-AB46-90AC-005C573CA682}" type="datetime1">
              <a:rPr lang="fr-FR" smtClean="0"/>
              <a:t>26/05/14</a:t>
            </a:fld>
            <a:endParaRPr lang="en-US"/>
          </a:p>
        </p:txBody>
      </p:sp>
    </p:spTree>
    <p:extLst>
      <p:ext uri="{BB962C8B-B14F-4D97-AF65-F5344CB8AC3E}">
        <p14:creationId xmlns:p14="http://schemas.microsoft.com/office/powerpoint/2010/main" val="255645985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571500"/>
            <a:ext cx="8229600" cy="1143000"/>
          </a:xfrm>
        </p:spPr>
        <p:txBody>
          <a:bodyPr/>
          <a:lstStyle/>
          <a:p>
            <a:r>
              <a:rPr lang="fr-FR" sz="3600" dirty="0" smtClean="0"/>
              <a:t>Tâche de reconnaissance</a:t>
            </a:r>
            <a:endParaRPr lang="fr-FR" sz="3600" dirty="0"/>
          </a:p>
        </p:txBody>
      </p:sp>
      <p:pic>
        <p:nvPicPr>
          <p:cNvPr id="3" name="Image 2"/>
          <p:cNvPicPr/>
          <p:nvPr/>
        </p:nvPicPr>
        <p:blipFill>
          <a:blip r:embed="rId2" cstate="print"/>
          <a:srcRect l="20292" t="17747" r="21848" b="40273"/>
          <a:stretch>
            <a:fillRect/>
          </a:stretch>
        </p:blipFill>
        <p:spPr bwMode="auto">
          <a:xfrm>
            <a:off x="264458" y="1904995"/>
            <a:ext cx="5801239" cy="3548893"/>
          </a:xfrm>
          <a:prstGeom prst="rect">
            <a:avLst/>
          </a:prstGeom>
          <a:noFill/>
          <a:ln w="9525">
            <a:noFill/>
            <a:miter lim="800000"/>
            <a:headEnd/>
            <a:tailEnd/>
          </a:ln>
        </p:spPr>
      </p:pic>
      <p:sp>
        <p:nvSpPr>
          <p:cNvPr id="4" name="ZoneTexte 3"/>
          <p:cNvSpPr txBox="1"/>
          <p:nvPr/>
        </p:nvSpPr>
        <p:spPr>
          <a:xfrm>
            <a:off x="457200" y="528632"/>
            <a:ext cx="8686800" cy="1200328"/>
          </a:xfrm>
          <a:prstGeom prst="rect">
            <a:avLst/>
          </a:prstGeom>
          <a:noFill/>
        </p:spPr>
        <p:txBody>
          <a:bodyPr wrap="square" rtlCol="0">
            <a:spAutoFit/>
          </a:bodyPr>
          <a:lstStyle/>
          <a:p>
            <a:r>
              <a:rPr lang="fr-FR" sz="2400" dirty="0" smtClean="0"/>
              <a:t>Permet de repérer la signification attribuée à des expressions (équivalence) et le niveau de raisonnement engagé par les élèves </a:t>
            </a:r>
            <a:r>
              <a:rPr lang="fr-FR" sz="2400" dirty="0" smtClean="0">
                <a:sym typeface="Wingdings"/>
              </a:rPr>
              <a:t> typologie d’erreurs </a:t>
            </a:r>
            <a:endParaRPr lang="fr-FR" sz="2400" dirty="0"/>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18</a:t>
            </a:fld>
            <a:endParaRPr lang="en-US" sz="1200" dirty="0"/>
          </a:p>
        </p:txBody>
      </p:sp>
      <p:sp>
        <p:nvSpPr>
          <p:cNvPr id="8" name="Espace réservé de la date 7"/>
          <p:cNvSpPr>
            <a:spLocks noGrp="1"/>
          </p:cNvSpPr>
          <p:nvPr>
            <p:ph type="dt" sz="half" idx="10"/>
          </p:nvPr>
        </p:nvSpPr>
        <p:spPr/>
        <p:txBody>
          <a:bodyPr/>
          <a:lstStyle/>
          <a:p>
            <a:fld id="{89CE0FE5-432E-1C49-8C8D-85146CAC9B69}" type="datetime1">
              <a:rPr lang="fr-FR" smtClean="0"/>
              <a:t>26/05/14</a:t>
            </a:fld>
            <a:endParaRPr lang="en-US"/>
          </a:p>
        </p:txBody>
      </p:sp>
      <p:pic>
        <p:nvPicPr>
          <p:cNvPr id="9" name="Image 8"/>
          <p:cNvPicPr/>
          <p:nvPr/>
        </p:nvPicPr>
        <p:blipFill>
          <a:blip r:embed="rId3" cstate="print"/>
          <a:srcRect l="20272" t="18259" r="22167" b="40614"/>
          <a:stretch>
            <a:fillRect/>
          </a:stretch>
        </p:blipFill>
        <p:spPr bwMode="auto">
          <a:xfrm>
            <a:off x="4343116" y="2614577"/>
            <a:ext cx="4800884" cy="3661091"/>
          </a:xfrm>
          <a:prstGeom prst="rect">
            <a:avLst/>
          </a:prstGeom>
          <a:noFill/>
          <a:ln w="9525">
            <a:noFill/>
            <a:miter lim="800000"/>
            <a:headEnd/>
            <a:tailEnd/>
          </a:ln>
        </p:spPr>
      </p:pic>
    </p:spTree>
    <p:extLst>
      <p:ext uri="{BB962C8B-B14F-4D97-AF65-F5344CB8AC3E}">
        <p14:creationId xmlns:p14="http://schemas.microsoft.com/office/powerpoint/2010/main" val="356057292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9275" y="-193232"/>
            <a:ext cx="8042276" cy="1336956"/>
          </a:xfrm>
        </p:spPr>
        <p:txBody>
          <a:bodyPr/>
          <a:lstStyle/>
          <a:p>
            <a:r>
              <a:rPr lang="fr-FR" sz="3600" dirty="0" smtClean="0"/>
              <a:t>Tâche de calcul</a:t>
            </a:r>
            <a:endParaRPr lang="fr-FR" sz="3600" dirty="0"/>
          </a:p>
        </p:txBody>
      </p:sp>
      <p:pic>
        <p:nvPicPr>
          <p:cNvPr id="3" name="Image 2"/>
          <p:cNvPicPr/>
          <p:nvPr/>
        </p:nvPicPr>
        <p:blipFill>
          <a:blip r:embed="rId2" cstate="print"/>
          <a:srcRect l="19959" t="17879" r="21829" b="35343"/>
          <a:stretch>
            <a:fillRect/>
          </a:stretch>
        </p:blipFill>
        <p:spPr bwMode="auto">
          <a:xfrm>
            <a:off x="680588" y="3194301"/>
            <a:ext cx="7442479" cy="3081367"/>
          </a:xfrm>
          <a:prstGeom prst="rect">
            <a:avLst/>
          </a:prstGeom>
          <a:noFill/>
          <a:ln w="9525">
            <a:noFill/>
            <a:miter lim="800000"/>
            <a:headEnd/>
            <a:tailEnd/>
          </a:ln>
        </p:spPr>
      </p:pic>
      <p:sp>
        <p:nvSpPr>
          <p:cNvPr id="6" name="ZoneTexte 5"/>
          <p:cNvSpPr txBox="1"/>
          <p:nvPr/>
        </p:nvSpPr>
        <p:spPr>
          <a:xfrm>
            <a:off x="457200" y="1402697"/>
            <a:ext cx="7932173" cy="1569660"/>
          </a:xfrm>
          <a:prstGeom prst="rect">
            <a:avLst/>
          </a:prstGeom>
          <a:noFill/>
        </p:spPr>
        <p:txBody>
          <a:bodyPr wrap="square" rtlCol="0">
            <a:spAutoFit/>
          </a:bodyPr>
          <a:lstStyle/>
          <a:p>
            <a:r>
              <a:rPr lang="fr-FR" sz="2400" dirty="0" smtClean="0"/>
              <a:t>Permet </a:t>
            </a:r>
            <a:r>
              <a:rPr lang="fr-FR" sz="2400" dirty="0"/>
              <a:t>de repérer si un élève reconnaît la structure d’une expression et utilise les identités mises en jeu en fonction du but visé. Dans le cas négatif, l’analyse didactique caractérise les règles erronées utilisées.</a:t>
            </a:r>
            <a:r>
              <a:rPr lang="en-GB" sz="2400" dirty="0"/>
              <a:t> </a:t>
            </a:r>
            <a:endParaRPr lang="fr-FR" sz="2400" dirty="0"/>
          </a:p>
        </p:txBody>
      </p:sp>
      <p:sp>
        <p:nvSpPr>
          <p:cNvPr id="4" name="Espace réservé du pied de page 3"/>
          <p:cNvSpPr>
            <a:spLocks noGrp="1"/>
          </p:cNvSpPr>
          <p:nvPr>
            <p:ph type="ftr" sz="quarter" idx="11"/>
          </p:nvPr>
        </p:nvSpPr>
        <p:spPr/>
        <p:txBody>
          <a:bodyPr/>
          <a:lstStyle/>
          <a:p>
            <a:r>
              <a:rPr lang="en-US" smtClean="0"/>
              <a:t>CS IREM</a:t>
            </a:r>
            <a:endParaRPr lang="en-US"/>
          </a:p>
        </p:txBody>
      </p:sp>
      <p:sp>
        <p:nvSpPr>
          <p:cNvPr id="5" name="Espace réservé du numéro de diapositive 4"/>
          <p:cNvSpPr>
            <a:spLocks noGrp="1"/>
          </p:cNvSpPr>
          <p:nvPr>
            <p:ph type="sldNum" sz="quarter" idx="12"/>
          </p:nvPr>
        </p:nvSpPr>
        <p:spPr/>
        <p:txBody>
          <a:bodyPr/>
          <a:lstStyle/>
          <a:p>
            <a:fld id="{7F5CE407-6216-4202-80E4-A30DC2F709B2}" type="slidenum">
              <a:rPr lang="en-US" sz="1200" smtClean="0"/>
              <a:t>19</a:t>
            </a:fld>
            <a:endParaRPr lang="en-US" sz="1200" dirty="0"/>
          </a:p>
        </p:txBody>
      </p:sp>
      <p:sp>
        <p:nvSpPr>
          <p:cNvPr id="8" name="Espace réservé de la date 7"/>
          <p:cNvSpPr>
            <a:spLocks noGrp="1"/>
          </p:cNvSpPr>
          <p:nvPr>
            <p:ph type="dt" sz="half" idx="10"/>
          </p:nvPr>
        </p:nvSpPr>
        <p:spPr/>
        <p:txBody>
          <a:bodyPr/>
          <a:lstStyle/>
          <a:p>
            <a:fld id="{2B8AA206-5A38-6345-8505-79269690D31B}" type="datetime1">
              <a:rPr lang="fr-FR" smtClean="0"/>
              <a:t>26/05/14</a:t>
            </a:fld>
            <a:endParaRPr lang="en-US"/>
          </a:p>
        </p:txBody>
      </p:sp>
    </p:spTree>
    <p:extLst>
      <p:ext uri="{BB962C8B-B14F-4D97-AF65-F5344CB8AC3E}">
        <p14:creationId xmlns:p14="http://schemas.microsoft.com/office/powerpoint/2010/main" val="104904000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dirty="0" smtClean="0"/>
              <a:t>Contexte</a:t>
            </a:r>
            <a:endParaRPr lang="fr-FR" sz="3600" dirty="0"/>
          </a:p>
        </p:txBody>
      </p:sp>
      <p:sp>
        <p:nvSpPr>
          <p:cNvPr id="3" name="Espace réservé du contenu 2"/>
          <p:cNvSpPr>
            <a:spLocks noGrp="1"/>
          </p:cNvSpPr>
          <p:nvPr>
            <p:ph idx="1"/>
          </p:nvPr>
        </p:nvSpPr>
        <p:spPr/>
        <p:txBody>
          <a:bodyPr>
            <a:normAutofit fontScale="92500" lnSpcReduction="20000"/>
          </a:bodyPr>
          <a:lstStyle/>
          <a:p>
            <a:r>
              <a:rPr lang="fr-FR" dirty="0"/>
              <a:t>Appui sur </a:t>
            </a:r>
            <a:r>
              <a:rPr lang="fr-FR" dirty="0" smtClean="0"/>
              <a:t>les résultats de recherche des projets Pépite, Lingot, PépiMep développés depuis 1995</a:t>
            </a:r>
          </a:p>
          <a:p>
            <a:pPr lvl="1"/>
            <a:r>
              <a:rPr lang="fr-FR" dirty="0" smtClean="0"/>
              <a:t>Modèle multidimensionnel de la compétence algébrique</a:t>
            </a:r>
          </a:p>
          <a:p>
            <a:pPr lvl="1"/>
            <a:r>
              <a:rPr lang="fr-FR" dirty="0" smtClean="0"/>
              <a:t>Evaluation </a:t>
            </a:r>
            <a:r>
              <a:rPr lang="fr-FR" dirty="0"/>
              <a:t>diagnostique automatique </a:t>
            </a:r>
            <a:r>
              <a:rPr lang="fr-FR" dirty="0" smtClean="0"/>
              <a:t>Pépite</a:t>
            </a:r>
          </a:p>
          <a:p>
            <a:r>
              <a:rPr lang="fr-FR" dirty="0" smtClean="0"/>
              <a:t>Collaboration ancienne de recherche entre plusieurs laboratoires : LDAR et LIP6 (UPMC - Paris 6), des IUFM et des enseignants</a:t>
            </a:r>
          </a:p>
          <a:p>
            <a:r>
              <a:rPr lang="fr-FR" dirty="0" smtClean="0"/>
              <a:t>3 laboratoires impliqués dans le projet ANR </a:t>
            </a:r>
            <a:r>
              <a:rPr lang="fr-FR" dirty="0" err="1" smtClean="0"/>
              <a:t>NéoPraéval</a:t>
            </a:r>
            <a:r>
              <a:rPr lang="fr-FR" dirty="0" smtClean="0"/>
              <a:t> en réponses à l’appel d’offres ANR « Apprentissages »</a:t>
            </a:r>
          </a:p>
          <a:p>
            <a:pPr lvl="1"/>
            <a:r>
              <a:rPr lang="fr-FR" dirty="0" smtClean="0"/>
              <a:t>LDAR, Université Paris Diderot-Paris 7 (porteur)</a:t>
            </a:r>
          </a:p>
          <a:p>
            <a:pPr lvl="1"/>
            <a:r>
              <a:rPr lang="fr-FR" dirty="0" smtClean="0"/>
              <a:t>LIP6, </a:t>
            </a:r>
            <a:r>
              <a:rPr lang="fr-FR" dirty="0"/>
              <a:t>UPMC - Paris </a:t>
            </a:r>
            <a:r>
              <a:rPr lang="fr-FR" dirty="0" smtClean="0"/>
              <a:t>6</a:t>
            </a:r>
          </a:p>
          <a:p>
            <a:pPr lvl="1"/>
            <a:r>
              <a:rPr lang="fr-FR" dirty="0" smtClean="0"/>
              <a:t>EDA, Université Paris Descartes –Paris 5</a:t>
            </a:r>
          </a:p>
        </p:txBody>
      </p:sp>
      <p:sp>
        <p:nvSpPr>
          <p:cNvPr id="4" name="Espace réservé de la date 3"/>
          <p:cNvSpPr>
            <a:spLocks noGrp="1"/>
          </p:cNvSpPr>
          <p:nvPr>
            <p:ph type="dt" sz="half" idx="10"/>
          </p:nvPr>
        </p:nvSpPr>
        <p:spPr/>
        <p:txBody>
          <a:bodyPr/>
          <a:lstStyle/>
          <a:p>
            <a:fld id="{377FAA39-EFA3-8C4B-9DD8-8CB1C6307F7E}" type="datetime1">
              <a:rPr lang="fr-FR" smtClean="0"/>
              <a:t>26/05/14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2</a:t>
            </a:fld>
            <a:endParaRPr lang="en-US" sz="1200" dirty="0"/>
          </a:p>
        </p:txBody>
      </p:sp>
    </p:spTree>
    <p:extLst>
      <p:ext uri="{BB962C8B-B14F-4D97-AF65-F5344CB8AC3E}">
        <p14:creationId xmlns:p14="http://schemas.microsoft.com/office/powerpoint/2010/main" val="314699491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r>
              <a:rPr lang="en-US" smtClean="0"/>
              <a:t>CS IREM</a:t>
            </a:r>
            <a:endParaRPr lang="en-US"/>
          </a:p>
        </p:txBody>
      </p:sp>
      <p:pic>
        <p:nvPicPr>
          <p:cNvPr id="5" name=" 0"/>
          <p:cNvPicPr/>
          <p:nvPr/>
        </p:nvPicPr>
        <p:blipFill>
          <a:blip r:embed="rId2" cstate="print"/>
          <a:srcRect l="19981" t="18110" r="21790" b="37008"/>
          <a:stretch>
            <a:fillRect/>
          </a:stretch>
        </p:blipFill>
        <p:spPr>
          <a:xfrm>
            <a:off x="496833" y="317528"/>
            <a:ext cx="7891085" cy="4896474"/>
          </a:xfrm>
          <a:prstGeom prst="rect">
            <a:avLst/>
          </a:prstGeom>
        </p:spPr>
      </p:pic>
      <p:sp>
        <p:nvSpPr>
          <p:cNvPr id="6" name="Espace réservé du numéro de diapositive 5"/>
          <p:cNvSpPr>
            <a:spLocks noGrp="1"/>
          </p:cNvSpPr>
          <p:nvPr>
            <p:ph type="sldNum" sz="quarter" idx="12"/>
          </p:nvPr>
        </p:nvSpPr>
        <p:spPr/>
        <p:txBody>
          <a:bodyPr/>
          <a:lstStyle/>
          <a:p>
            <a:fld id="{7F5CE407-6216-4202-80E4-A30DC2F709B2}" type="slidenum">
              <a:rPr lang="en-US" sz="1200" smtClean="0"/>
              <a:t>20</a:t>
            </a:fld>
            <a:endParaRPr lang="en-US" sz="1200" dirty="0"/>
          </a:p>
        </p:txBody>
      </p:sp>
      <p:sp>
        <p:nvSpPr>
          <p:cNvPr id="8" name="Espace réservé de la date 7"/>
          <p:cNvSpPr>
            <a:spLocks noGrp="1"/>
          </p:cNvSpPr>
          <p:nvPr>
            <p:ph type="dt" sz="half" idx="10"/>
          </p:nvPr>
        </p:nvSpPr>
        <p:spPr/>
        <p:txBody>
          <a:bodyPr/>
          <a:lstStyle/>
          <a:p>
            <a:fld id="{BEEB3811-5B95-5040-8B14-2ACCE37E17B0}" type="datetime1">
              <a:rPr lang="fr-FR" smtClean="0"/>
              <a:t>26/05/14</a:t>
            </a:fld>
            <a:endParaRPr lang="en-US"/>
          </a:p>
        </p:txBody>
      </p:sp>
    </p:spTree>
    <p:extLst>
      <p:ext uri="{BB962C8B-B14F-4D97-AF65-F5344CB8AC3E}">
        <p14:creationId xmlns:p14="http://schemas.microsoft.com/office/powerpoint/2010/main" val="420271554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9275" y="-143097"/>
            <a:ext cx="8042276" cy="1336956"/>
          </a:xfrm>
        </p:spPr>
        <p:txBody>
          <a:bodyPr>
            <a:normAutofit/>
          </a:bodyPr>
          <a:lstStyle/>
          <a:p>
            <a:r>
              <a:rPr lang="fr-FR" sz="3600" dirty="0" smtClean="0"/>
              <a:t>Tâche de généralisation et de preuve </a:t>
            </a:r>
            <a:endParaRPr lang="fr-FR" sz="3600" dirty="0"/>
          </a:p>
        </p:txBody>
      </p:sp>
      <p:pic>
        <p:nvPicPr>
          <p:cNvPr id="3" name="Image 2"/>
          <p:cNvPicPr/>
          <p:nvPr/>
        </p:nvPicPr>
        <p:blipFill>
          <a:blip r:embed="rId2" cstate="print"/>
          <a:srcRect l="20223" t="17675" r="21699" b="35123"/>
          <a:stretch>
            <a:fillRect/>
          </a:stretch>
        </p:blipFill>
        <p:spPr bwMode="auto">
          <a:xfrm>
            <a:off x="1667697" y="2721626"/>
            <a:ext cx="6019614" cy="3479141"/>
          </a:xfrm>
          <a:prstGeom prst="rect">
            <a:avLst/>
          </a:prstGeom>
          <a:noFill/>
          <a:ln w="9525">
            <a:noFill/>
            <a:miter lim="800000"/>
            <a:headEnd/>
            <a:tailEnd/>
          </a:ln>
        </p:spPr>
      </p:pic>
      <p:sp>
        <p:nvSpPr>
          <p:cNvPr id="4" name="ZoneTexte 3"/>
          <p:cNvSpPr txBox="1"/>
          <p:nvPr/>
        </p:nvSpPr>
        <p:spPr>
          <a:xfrm>
            <a:off x="457200" y="1417638"/>
            <a:ext cx="8411060" cy="1200328"/>
          </a:xfrm>
          <a:prstGeom prst="rect">
            <a:avLst/>
          </a:prstGeom>
          <a:noFill/>
        </p:spPr>
        <p:txBody>
          <a:bodyPr wrap="square" rtlCol="0">
            <a:spAutoFit/>
          </a:bodyPr>
          <a:lstStyle/>
          <a:p>
            <a:r>
              <a:rPr lang="fr-FR" sz="2400" dirty="0" smtClean="0"/>
              <a:t>Permet de </a:t>
            </a:r>
            <a:r>
              <a:rPr lang="fr-FR" sz="2400" dirty="0"/>
              <a:t>tester la capacité des élèves à mobiliser l’outil algébrique pour produire </a:t>
            </a:r>
            <a:r>
              <a:rPr lang="fr-FR" sz="2400" dirty="0" smtClean="0"/>
              <a:t>des expressions algébriques puis </a:t>
            </a:r>
            <a:r>
              <a:rPr lang="fr-FR" sz="2400" dirty="0"/>
              <a:t>prouver </a:t>
            </a:r>
            <a:r>
              <a:rPr lang="fr-FR" sz="2400" dirty="0" smtClean="0"/>
              <a:t>une propriété.</a:t>
            </a:r>
            <a:endParaRPr lang="fr-FR" sz="2400" dirty="0"/>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21</a:t>
            </a:fld>
            <a:endParaRPr lang="en-US" sz="1200" dirty="0"/>
          </a:p>
        </p:txBody>
      </p:sp>
      <p:sp>
        <p:nvSpPr>
          <p:cNvPr id="8" name="Espace réservé de la date 7"/>
          <p:cNvSpPr>
            <a:spLocks noGrp="1"/>
          </p:cNvSpPr>
          <p:nvPr>
            <p:ph type="dt" sz="half" idx="10"/>
          </p:nvPr>
        </p:nvSpPr>
        <p:spPr/>
        <p:txBody>
          <a:bodyPr/>
          <a:lstStyle/>
          <a:p>
            <a:fld id="{596525A3-CC2D-4041-ABD2-398D40A1EF99}" type="datetime1">
              <a:rPr lang="fr-FR" smtClean="0"/>
              <a:t>26/05/14</a:t>
            </a:fld>
            <a:endParaRPr lang="en-US"/>
          </a:p>
        </p:txBody>
      </p:sp>
    </p:spTree>
    <p:extLst>
      <p:ext uri="{BB962C8B-B14F-4D97-AF65-F5344CB8AC3E}">
        <p14:creationId xmlns:p14="http://schemas.microsoft.com/office/powerpoint/2010/main" val="29947150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dirty="0" smtClean="0"/>
              <a:t>Du diagnostic à la régulation</a:t>
            </a:r>
            <a:endParaRPr lang="fr-FR" sz="3600" dirty="0"/>
          </a:p>
        </p:txBody>
      </p:sp>
      <p:sp>
        <p:nvSpPr>
          <p:cNvPr id="3" name="Espace réservé du texte 2"/>
          <p:cNvSpPr>
            <a:spLocks noGrp="1"/>
          </p:cNvSpPr>
          <p:nvPr>
            <p:ph type="body" idx="1"/>
          </p:nvPr>
        </p:nvSpPr>
        <p:spPr/>
        <p:txBody>
          <a:bodyPr/>
          <a:lstStyle/>
          <a:p>
            <a:endParaRPr lang="fr-FR"/>
          </a:p>
        </p:txBody>
      </p:sp>
      <p:sp>
        <p:nvSpPr>
          <p:cNvPr id="4" name="Espace réservé de la date 3"/>
          <p:cNvSpPr>
            <a:spLocks noGrp="1"/>
          </p:cNvSpPr>
          <p:nvPr>
            <p:ph type="dt" sz="half" idx="10"/>
          </p:nvPr>
        </p:nvSpPr>
        <p:spPr/>
        <p:txBody>
          <a:bodyPr/>
          <a:lstStyle/>
          <a:p>
            <a:fld id="{DE12DAF6-4297-C14C-87A4-A90F8CC98A99}" type="datetime1">
              <a:rPr lang="fr-FR" smtClean="0"/>
              <a:t>26/05/14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mtClean="0"/>
              <a:t>22</a:t>
            </a:fld>
            <a:endParaRPr lang="en-US"/>
          </a:p>
        </p:txBody>
      </p:sp>
    </p:spTree>
    <p:extLst>
      <p:ext uri="{BB962C8B-B14F-4D97-AF65-F5344CB8AC3E}">
        <p14:creationId xmlns:p14="http://schemas.microsoft.com/office/powerpoint/2010/main" val="328580881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dirty="0" smtClean="0"/>
              <a:t>Du diagnostic à la régulation</a:t>
            </a:r>
            <a:endParaRPr lang="fr-FR" sz="3600" dirty="0"/>
          </a:p>
        </p:txBody>
      </p:sp>
      <p:sp>
        <p:nvSpPr>
          <p:cNvPr id="3" name="Espace réservé du contenu 2"/>
          <p:cNvSpPr>
            <a:spLocks noGrp="1"/>
          </p:cNvSpPr>
          <p:nvPr>
            <p:ph idx="1"/>
          </p:nvPr>
        </p:nvSpPr>
        <p:spPr>
          <a:xfrm>
            <a:off x="457199" y="1600200"/>
            <a:ext cx="8519849" cy="5099075"/>
          </a:xfrm>
        </p:spPr>
        <p:txBody>
          <a:bodyPr>
            <a:normAutofit fontScale="92500" lnSpcReduction="20000"/>
          </a:bodyPr>
          <a:lstStyle/>
          <a:p>
            <a:r>
              <a:rPr lang="fr-FR" dirty="0" smtClean="0"/>
              <a:t>Décrire les </a:t>
            </a:r>
            <a:r>
              <a:rPr lang="fr-FR" dirty="0"/>
              <a:t>connaissances et </a:t>
            </a:r>
            <a:r>
              <a:rPr lang="fr-FR" dirty="0" smtClean="0"/>
              <a:t>compétences </a:t>
            </a:r>
            <a:r>
              <a:rPr lang="fr-FR" dirty="0"/>
              <a:t>des élèves selon ces </a:t>
            </a:r>
            <a:r>
              <a:rPr lang="fr-FR" dirty="0" smtClean="0"/>
              <a:t>3 types d’activités : cohérences</a:t>
            </a:r>
            <a:r>
              <a:rPr lang="fr-FR" dirty="0"/>
              <a:t> </a:t>
            </a:r>
            <a:r>
              <a:rPr lang="fr-FR" dirty="0" smtClean="0"/>
              <a:t>et leviers </a:t>
            </a:r>
          </a:p>
          <a:p>
            <a:pPr lvl="1"/>
            <a:r>
              <a:rPr lang="fr-FR" dirty="0" smtClean="0"/>
              <a:t>Repérage de catégories plus fines qu’acquis/ en cours d’acquisition, non acquis</a:t>
            </a:r>
            <a:endParaRPr lang="fr-FR" dirty="0"/>
          </a:p>
          <a:p>
            <a:r>
              <a:rPr lang="fr-FR" dirty="0" smtClean="0"/>
              <a:t>Constituer de façon </a:t>
            </a:r>
            <a:r>
              <a:rPr lang="fr-FR" dirty="0"/>
              <a:t>« automatique » </a:t>
            </a:r>
            <a:r>
              <a:rPr lang="fr-FR" dirty="0" smtClean="0"/>
              <a:t>le bilan en algèbre des élèves à partir d’une analyse transversale des </a:t>
            </a:r>
            <a:r>
              <a:rPr lang="fr-FR" dirty="0"/>
              <a:t>codes des réponses </a:t>
            </a:r>
            <a:endParaRPr lang="fr-FR" dirty="0" smtClean="0"/>
          </a:p>
          <a:p>
            <a:r>
              <a:rPr lang="fr-FR" dirty="0" smtClean="0"/>
              <a:t>Constituer</a:t>
            </a:r>
            <a:r>
              <a:rPr lang="fr-FR" dirty="0"/>
              <a:t> </a:t>
            </a:r>
            <a:r>
              <a:rPr lang="fr-FR" dirty="0" smtClean="0"/>
              <a:t>automatiquement</a:t>
            </a:r>
            <a:r>
              <a:rPr lang="fr-FR" dirty="0"/>
              <a:t> </a:t>
            </a:r>
            <a:r>
              <a:rPr lang="fr-FR" dirty="0" smtClean="0"/>
              <a:t>des groupes constitués </a:t>
            </a:r>
            <a:r>
              <a:rPr lang="fr-FR" dirty="0"/>
              <a:t>d’élèves ayant des besoins d’apprentissage </a:t>
            </a:r>
            <a:r>
              <a:rPr lang="fr-FR" dirty="0" smtClean="0"/>
              <a:t>voisins (algorithme)</a:t>
            </a:r>
            <a:endParaRPr lang="fr-FR" dirty="0"/>
          </a:p>
          <a:p>
            <a:r>
              <a:rPr lang="fr-FR" dirty="0" smtClean="0"/>
              <a:t>Dans le cadre des progressions, pour un </a:t>
            </a:r>
            <a:r>
              <a:rPr lang="fr-FR" dirty="0"/>
              <a:t>objectif d’enseignement fixé par le </a:t>
            </a:r>
            <a:r>
              <a:rPr lang="fr-FR" dirty="0" smtClean="0"/>
              <a:t>professeur, proposer des types d’exercices adaptés aux besoins repérés d’apprentissage des élèves</a:t>
            </a:r>
          </a:p>
        </p:txBody>
      </p:sp>
      <p:sp>
        <p:nvSpPr>
          <p:cNvPr id="4" name="Espace réservé de la date 3"/>
          <p:cNvSpPr>
            <a:spLocks noGrp="1"/>
          </p:cNvSpPr>
          <p:nvPr>
            <p:ph type="dt" sz="half" idx="10"/>
          </p:nvPr>
        </p:nvSpPr>
        <p:spPr/>
        <p:txBody>
          <a:bodyPr/>
          <a:lstStyle/>
          <a:p>
            <a:fld id="{F323BD26-C729-8642-AB14-D9843C12B99B}" type="datetime1">
              <a:rPr lang="fr-FR" smtClean="0"/>
              <a:t>26/05/14</a:t>
            </a:fld>
            <a:endParaRPr lang="en-US"/>
          </a:p>
        </p:txBody>
      </p:sp>
      <p:sp>
        <p:nvSpPr>
          <p:cNvPr id="5" name="Espace réservé du pied de page 4"/>
          <p:cNvSpPr>
            <a:spLocks noGrp="1"/>
          </p:cNvSpPr>
          <p:nvPr>
            <p:ph type="ftr" sz="quarter" idx="11"/>
          </p:nvPr>
        </p:nvSpPr>
        <p:spPr/>
        <p:txBody>
          <a:bodyPr/>
          <a:lstStyle/>
          <a:p>
            <a:r>
              <a:rPr lang="en-US" smtClean="0"/>
              <a:t>Séminaire épistémologie</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23</a:t>
            </a:fld>
            <a:endParaRPr lang="en-US" sz="1200" dirty="0"/>
          </a:p>
        </p:txBody>
      </p:sp>
    </p:spTree>
    <p:extLst>
      <p:ext uri="{BB962C8B-B14F-4D97-AF65-F5344CB8AC3E}">
        <p14:creationId xmlns:p14="http://schemas.microsoft.com/office/powerpoint/2010/main" val="66851187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9275" y="107576"/>
            <a:ext cx="8042276" cy="701916"/>
          </a:xfrm>
        </p:spPr>
        <p:txBody>
          <a:bodyPr>
            <a:normAutofit fontScale="90000"/>
          </a:bodyPr>
          <a:lstStyle/>
          <a:p>
            <a:r>
              <a:rPr lang="fr-FR" dirty="0" smtClean="0"/>
              <a:t>Répartition des élèves</a:t>
            </a:r>
            <a:endParaRPr lang="fr-FR" dirty="0"/>
          </a:p>
        </p:txBody>
      </p:sp>
      <p:pic>
        <p:nvPicPr>
          <p:cNvPr id="2050" name="Picture 2" descr="C:\Users\PC Maison\Documents\Fanfan-040412\XXX PICRI Présentation Transition 3-2\Répartition des élève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6127" y="1066802"/>
            <a:ext cx="6505661" cy="5229078"/>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e la date 2"/>
          <p:cNvSpPr>
            <a:spLocks noGrp="1"/>
          </p:cNvSpPr>
          <p:nvPr>
            <p:ph type="dt" sz="half" idx="10"/>
          </p:nvPr>
        </p:nvSpPr>
        <p:spPr/>
        <p:txBody>
          <a:bodyPr/>
          <a:lstStyle/>
          <a:p>
            <a:fld id="{BE7E26B2-6747-1940-B3FC-F71E91F7205A}" type="datetime1">
              <a:rPr lang="fr-FR" smtClean="0"/>
              <a:t>26/05/14</a:t>
            </a:fld>
            <a:endParaRPr lang="en-US"/>
          </a:p>
        </p:txBody>
      </p:sp>
      <p:sp>
        <p:nvSpPr>
          <p:cNvPr id="4" name="Espace réservé du pied de page 3"/>
          <p:cNvSpPr>
            <a:spLocks noGrp="1"/>
          </p:cNvSpPr>
          <p:nvPr>
            <p:ph type="ftr" sz="quarter" idx="11"/>
          </p:nvPr>
        </p:nvSpPr>
        <p:spPr/>
        <p:txBody>
          <a:bodyPr/>
          <a:lstStyle/>
          <a:p>
            <a:r>
              <a:rPr lang="en-US" smtClean="0"/>
              <a:t>Séminaire épistémologie</a:t>
            </a:r>
            <a:endParaRPr lang="en-US"/>
          </a:p>
        </p:txBody>
      </p:sp>
      <p:sp>
        <p:nvSpPr>
          <p:cNvPr id="5" name="Espace réservé du numéro de diapositive 4"/>
          <p:cNvSpPr>
            <a:spLocks noGrp="1"/>
          </p:cNvSpPr>
          <p:nvPr>
            <p:ph type="sldNum" sz="quarter" idx="12"/>
          </p:nvPr>
        </p:nvSpPr>
        <p:spPr/>
        <p:txBody>
          <a:bodyPr/>
          <a:lstStyle/>
          <a:p>
            <a:fld id="{7F5CE407-6216-4202-80E4-A30DC2F709B2}" type="slidenum">
              <a:rPr lang="en-US" sz="1200" smtClean="0"/>
              <a:t>24</a:t>
            </a:fld>
            <a:endParaRPr lang="en-US" sz="1200" dirty="0"/>
          </a:p>
        </p:txBody>
      </p:sp>
    </p:spTree>
    <p:extLst>
      <p:ext uri="{BB962C8B-B14F-4D97-AF65-F5344CB8AC3E}">
        <p14:creationId xmlns:p14="http://schemas.microsoft.com/office/powerpoint/2010/main" val="113884953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9275" y="107576"/>
            <a:ext cx="8042276" cy="799613"/>
          </a:xfrm>
        </p:spPr>
        <p:txBody>
          <a:bodyPr/>
          <a:lstStyle/>
          <a:p>
            <a:r>
              <a:rPr lang="fr-FR" dirty="0" smtClean="0"/>
              <a:t>Bilan personnel élève en A-</a:t>
            </a:r>
            <a:endParaRPr lang="fr-FR" dirty="0"/>
          </a:p>
        </p:txBody>
      </p:sp>
      <p:pic>
        <p:nvPicPr>
          <p:cNvPr id="4098" name="Picture 2" descr="C:\Users\PC Maison\Documents\Fanfan-040412\XXX PICRI Présentation Transition 3-2\Bilan personnel CHARRIERE Caroline 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5850" y="907189"/>
            <a:ext cx="5958259" cy="5950811"/>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e la date 2"/>
          <p:cNvSpPr>
            <a:spLocks noGrp="1"/>
          </p:cNvSpPr>
          <p:nvPr>
            <p:ph type="dt" sz="half" idx="10"/>
          </p:nvPr>
        </p:nvSpPr>
        <p:spPr/>
        <p:txBody>
          <a:bodyPr/>
          <a:lstStyle/>
          <a:p>
            <a:fld id="{A30143A5-00E5-E14E-93A7-CD50DABEEBAC}" type="datetime1">
              <a:rPr lang="fr-FR" smtClean="0"/>
              <a:t>26/05/14</a:t>
            </a:fld>
            <a:endParaRPr lang="en-US"/>
          </a:p>
        </p:txBody>
      </p:sp>
      <p:sp>
        <p:nvSpPr>
          <p:cNvPr id="4" name="Espace réservé du pied de page 3"/>
          <p:cNvSpPr>
            <a:spLocks noGrp="1"/>
          </p:cNvSpPr>
          <p:nvPr>
            <p:ph type="ftr" sz="quarter" idx="11"/>
          </p:nvPr>
        </p:nvSpPr>
        <p:spPr/>
        <p:txBody>
          <a:bodyPr/>
          <a:lstStyle/>
          <a:p>
            <a:r>
              <a:rPr lang="en-US" smtClean="0"/>
              <a:t>Séminaire épistémologie</a:t>
            </a:r>
            <a:endParaRPr lang="en-US"/>
          </a:p>
        </p:txBody>
      </p:sp>
      <p:sp>
        <p:nvSpPr>
          <p:cNvPr id="5" name="Espace réservé du numéro de diapositive 4"/>
          <p:cNvSpPr>
            <a:spLocks noGrp="1"/>
          </p:cNvSpPr>
          <p:nvPr>
            <p:ph type="sldNum" sz="quarter" idx="12"/>
          </p:nvPr>
        </p:nvSpPr>
        <p:spPr/>
        <p:txBody>
          <a:bodyPr/>
          <a:lstStyle/>
          <a:p>
            <a:fld id="{7F5CE407-6216-4202-80E4-A30DC2F709B2}" type="slidenum">
              <a:rPr lang="en-US" sz="1200" smtClean="0"/>
              <a:t>25</a:t>
            </a:fld>
            <a:endParaRPr lang="en-US" sz="1200" dirty="0"/>
          </a:p>
        </p:txBody>
      </p:sp>
    </p:spTree>
    <p:extLst>
      <p:ext uri="{BB962C8B-B14F-4D97-AF65-F5344CB8AC3E}">
        <p14:creationId xmlns:p14="http://schemas.microsoft.com/office/powerpoint/2010/main" val="394134531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dirty="0" smtClean="0"/>
              <a:t>Des exercices adaptés aux besoins repérés des élèves</a:t>
            </a:r>
            <a:endParaRPr lang="fr-FR" sz="3600" dirty="0"/>
          </a:p>
        </p:txBody>
      </p:sp>
      <p:sp>
        <p:nvSpPr>
          <p:cNvPr id="3" name="Espace réservé du contenu 2"/>
          <p:cNvSpPr>
            <a:spLocks noGrp="1"/>
          </p:cNvSpPr>
          <p:nvPr>
            <p:ph idx="1"/>
          </p:nvPr>
        </p:nvSpPr>
        <p:spPr>
          <a:xfrm>
            <a:off x="457200" y="1600200"/>
            <a:ext cx="8686800" cy="4525963"/>
          </a:xfrm>
        </p:spPr>
        <p:txBody>
          <a:bodyPr>
            <a:normAutofit fontScale="92500" lnSpcReduction="10000"/>
          </a:bodyPr>
          <a:lstStyle/>
          <a:p>
            <a:r>
              <a:rPr lang="fr-FR" dirty="0" smtClean="0"/>
              <a:t>Sélectionner des priorités à travailler en fonction des besoins :</a:t>
            </a:r>
          </a:p>
          <a:p>
            <a:pPr lvl="1"/>
            <a:r>
              <a:rPr lang="fr-FR" dirty="0" smtClean="0"/>
              <a:t>Sens </a:t>
            </a:r>
            <a:r>
              <a:rPr lang="fr-FR" dirty="0"/>
              <a:t>des expressions en lien avec la résolution de problèmes (preuve, modélisation, ..</a:t>
            </a:r>
            <a:r>
              <a:rPr lang="fr-FR" dirty="0" smtClean="0"/>
              <a:t>), équivalence d’expressions, structure des expressions, différentes représentations, </a:t>
            </a:r>
          </a:p>
          <a:p>
            <a:pPr marL="355600" indent="-342900"/>
            <a:r>
              <a:rPr lang="fr-FR" dirty="0" smtClean="0"/>
              <a:t>Pour un objectif d’enseignement donné </a:t>
            </a:r>
          </a:p>
          <a:p>
            <a:pPr marL="692150" lvl="1" indent="-342900"/>
            <a:r>
              <a:rPr lang="fr-FR" dirty="0" smtClean="0"/>
              <a:t>Proposer des exercices prenant en compte les besoins d’apprentissage</a:t>
            </a:r>
          </a:p>
          <a:p>
            <a:pPr lvl="1"/>
            <a:r>
              <a:rPr lang="fr-FR" dirty="0" smtClean="0"/>
              <a:t>En jouant sur des variables didactiques</a:t>
            </a:r>
            <a:endParaRPr lang="fr-FR" dirty="0"/>
          </a:p>
          <a:p>
            <a:pPr lvl="2"/>
            <a:r>
              <a:rPr lang="fr-FR" dirty="0" smtClean="0"/>
              <a:t>Type de tâche</a:t>
            </a:r>
          </a:p>
          <a:p>
            <a:pPr lvl="2"/>
            <a:r>
              <a:rPr lang="fr-FR" dirty="0" smtClean="0"/>
              <a:t>Nature </a:t>
            </a:r>
            <a:r>
              <a:rPr lang="fr-FR" dirty="0"/>
              <a:t>des expressions</a:t>
            </a:r>
          </a:p>
          <a:p>
            <a:pPr lvl="2"/>
            <a:r>
              <a:rPr lang="fr-FR" dirty="0"/>
              <a:t>Jeu sur l’articulation des registres de représentation</a:t>
            </a:r>
          </a:p>
          <a:p>
            <a:pPr lvl="2"/>
            <a:r>
              <a:rPr lang="fr-FR" dirty="0" smtClean="0"/>
              <a:t>Aides proposées aux </a:t>
            </a:r>
            <a:r>
              <a:rPr lang="fr-FR" dirty="0"/>
              <a:t>élèves</a:t>
            </a:r>
          </a:p>
          <a:p>
            <a:endParaRPr lang="fr-FR" dirty="0"/>
          </a:p>
          <a:p>
            <a:endParaRPr lang="fr-FR" dirty="0"/>
          </a:p>
        </p:txBody>
      </p:sp>
      <p:sp>
        <p:nvSpPr>
          <p:cNvPr id="4" name="Espace réservé de la date 3"/>
          <p:cNvSpPr>
            <a:spLocks noGrp="1"/>
          </p:cNvSpPr>
          <p:nvPr>
            <p:ph type="dt" sz="half" idx="10"/>
          </p:nvPr>
        </p:nvSpPr>
        <p:spPr/>
        <p:txBody>
          <a:bodyPr/>
          <a:lstStyle/>
          <a:p>
            <a:fld id="{367CA8A7-2B5A-4B4A-8E1D-085EAD5C34FD}" type="datetime1">
              <a:rPr lang="fr-FR" smtClean="0"/>
              <a:t>26/05/14</a:t>
            </a:fld>
            <a:endParaRPr lang="en-US"/>
          </a:p>
        </p:txBody>
      </p:sp>
      <p:sp>
        <p:nvSpPr>
          <p:cNvPr id="5" name="Espace réservé du pied de page 4"/>
          <p:cNvSpPr>
            <a:spLocks noGrp="1"/>
          </p:cNvSpPr>
          <p:nvPr>
            <p:ph type="ftr" sz="quarter" idx="11"/>
          </p:nvPr>
        </p:nvSpPr>
        <p:spPr/>
        <p:txBody>
          <a:bodyPr/>
          <a:lstStyle/>
          <a:p>
            <a:r>
              <a:rPr lang="en-US" smtClean="0"/>
              <a:t>Séminaire épistémologie</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26</a:t>
            </a:fld>
            <a:endParaRPr lang="en-US" sz="1200" dirty="0"/>
          </a:p>
        </p:txBody>
      </p:sp>
    </p:spTree>
    <p:extLst>
      <p:ext uri="{BB962C8B-B14F-4D97-AF65-F5344CB8AC3E}">
        <p14:creationId xmlns:p14="http://schemas.microsoft.com/office/powerpoint/2010/main" val="427766146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Un exemple </a:t>
            </a:r>
            <a:endParaRPr lang="fr-FR" dirty="0"/>
          </a:p>
        </p:txBody>
      </p:sp>
      <p:sp>
        <p:nvSpPr>
          <p:cNvPr id="3" name="Content Placeholder 2"/>
          <p:cNvSpPr>
            <a:spLocks noGrp="1"/>
          </p:cNvSpPr>
          <p:nvPr>
            <p:ph idx="1"/>
          </p:nvPr>
        </p:nvSpPr>
        <p:spPr>
          <a:xfrm>
            <a:off x="457200" y="1431993"/>
            <a:ext cx="8229600" cy="1289796"/>
          </a:xfrm>
        </p:spPr>
        <p:txBody>
          <a:bodyPr>
            <a:normAutofit fontScale="92500" lnSpcReduction="20000"/>
          </a:bodyPr>
          <a:lstStyle/>
          <a:p>
            <a:r>
              <a:rPr lang="fr-FR" dirty="0" smtClean="0"/>
              <a:t> La classe 3</a:t>
            </a:r>
            <a:r>
              <a:rPr lang="fr-FR" baseline="30000" dirty="0" smtClean="0"/>
              <a:t>e</a:t>
            </a:r>
            <a:r>
              <a:rPr lang="fr-FR" dirty="0" smtClean="0"/>
              <a:t> de Garance</a:t>
            </a:r>
          </a:p>
          <a:p>
            <a:r>
              <a:rPr lang="fr-FR" sz="2800" dirty="0" smtClean="0"/>
              <a:t>Géographie de la classe : 6 élèves en B-, 15 élèves en C-</a:t>
            </a:r>
          </a:p>
          <a:p>
            <a:endParaRPr lang="fr-FR" dirty="0" smtClean="0"/>
          </a:p>
          <a:p>
            <a:endParaRPr lang="fr-FR" dirty="0" smtClean="0"/>
          </a:p>
          <a:p>
            <a:pPr lvl="2"/>
            <a:endParaRPr lang="fr-FR" dirty="0"/>
          </a:p>
          <a:p>
            <a:endParaRPr lang="fr-FR" dirty="0"/>
          </a:p>
        </p:txBody>
      </p:sp>
      <p:sp>
        <p:nvSpPr>
          <p:cNvPr id="4" name="Slide Number Placeholder 3"/>
          <p:cNvSpPr>
            <a:spLocks noGrp="1"/>
          </p:cNvSpPr>
          <p:nvPr>
            <p:ph type="sldNum" sz="quarter" idx="12"/>
          </p:nvPr>
        </p:nvSpPr>
        <p:spPr/>
        <p:txBody>
          <a:bodyPr/>
          <a:lstStyle/>
          <a:p>
            <a:fld id="{E0C06B48-7D67-004B-BF58-C8177CE0E16B}" type="slidenum">
              <a:rPr lang="fr-FR" sz="1200" smtClean="0"/>
              <a:t>27</a:t>
            </a:fld>
            <a:endParaRPr lang="fr-FR" sz="1200" dirty="0"/>
          </a:p>
        </p:txBody>
      </p:sp>
      <p:cxnSp>
        <p:nvCxnSpPr>
          <p:cNvPr id="5" name="Straight Arrow Connector 4"/>
          <p:cNvCxnSpPr/>
          <p:nvPr/>
        </p:nvCxnSpPr>
        <p:spPr>
          <a:xfrm>
            <a:off x="621713" y="3340796"/>
            <a:ext cx="8391284" cy="0"/>
          </a:xfrm>
          <a:prstGeom prst="straightConnector1">
            <a:avLst/>
          </a:prstGeom>
          <a:ln w="76200" cmpd="sng">
            <a:solidFill>
              <a:schemeClr val="tx1"/>
            </a:solidFill>
            <a:tailEnd type="stealth" w="lg" len="lg"/>
          </a:ln>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795387" y="3027603"/>
            <a:ext cx="0" cy="319794"/>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217939" y="2743529"/>
            <a:ext cx="1154896" cy="261610"/>
          </a:xfrm>
          <a:prstGeom prst="rect">
            <a:avLst/>
          </a:prstGeom>
          <a:noFill/>
        </p:spPr>
        <p:txBody>
          <a:bodyPr wrap="none" rtlCol="0">
            <a:spAutoFit/>
          </a:bodyPr>
          <a:lstStyle/>
          <a:p>
            <a:r>
              <a:rPr lang="fr-FR" sz="1100" b="1" dirty="0" smtClean="0"/>
              <a:t>Fin octobre 2011</a:t>
            </a:r>
            <a:endParaRPr lang="fr-FR" sz="1100" b="1" dirty="0"/>
          </a:p>
        </p:txBody>
      </p:sp>
      <p:cxnSp>
        <p:nvCxnSpPr>
          <p:cNvPr id="8" name="Straight Connector 7"/>
          <p:cNvCxnSpPr/>
          <p:nvPr/>
        </p:nvCxnSpPr>
        <p:spPr>
          <a:xfrm>
            <a:off x="7301931" y="2993690"/>
            <a:ext cx="0" cy="319794"/>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6496493" y="2693997"/>
            <a:ext cx="1310425" cy="261610"/>
          </a:xfrm>
          <a:prstGeom prst="rect">
            <a:avLst/>
          </a:prstGeom>
          <a:noFill/>
        </p:spPr>
        <p:txBody>
          <a:bodyPr wrap="none" rtlCol="0">
            <a:spAutoFit/>
          </a:bodyPr>
          <a:lstStyle/>
          <a:p>
            <a:r>
              <a:rPr lang="fr-FR" sz="1100" b="1" dirty="0" smtClean="0"/>
              <a:t>Fin novembre 2011</a:t>
            </a:r>
            <a:endParaRPr lang="fr-FR" sz="1100" b="1" dirty="0"/>
          </a:p>
        </p:txBody>
      </p:sp>
      <p:cxnSp>
        <p:nvCxnSpPr>
          <p:cNvPr id="10" name="Straight Arrow Connector 9"/>
          <p:cNvCxnSpPr/>
          <p:nvPr/>
        </p:nvCxnSpPr>
        <p:spPr>
          <a:xfrm flipV="1">
            <a:off x="795387" y="3340796"/>
            <a:ext cx="0" cy="436944"/>
          </a:xfrm>
          <a:prstGeom prst="straightConnector1">
            <a:avLst/>
          </a:prstGeom>
          <a:ln w="28575"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1" name="Rectangle 10"/>
          <p:cNvSpPr/>
          <p:nvPr/>
        </p:nvSpPr>
        <p:spPr>
          <a:xfrm>
            <a:off x="135626" y="3771140"/>
            <a:ext cx="1153260" cy="648363"/>
          </a:xfrm>
          <a:prstGeom prst="rect">
            <a:avLst/>
          </a:prstGeom>
          <a:solidFill>
            <a:schemeClr val="bg2"/>
          </a:soli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b="1" dirty="0" smtClean="0">
                <a:solidFill>
                  <a:schemeClr val="tx1"/>
                </a:solidFill>
              </a:rPr>
              <a:t>Test Pépite sur LaboMeP</a:t>
            </a:r>
            <a:endParaRPr lang="fr-FR" sz="1200" b="1" dirty="0">
              <a:solidFill>
                <a:schemeClr val="tx1"/>
              </a:solidFill>
            </a:endParaRPr>
          </a:p>
        </p:txBody>
      </p:sp>
      <p:cxnSp>
        <p:nvCxnSpPr>
          <p:cNvPr id="12" name="Straight Arrow Connector 11"/>
          <p:cNvCxnSpPr/>
          <p:nvPr/>
        </p:nvCxnSpPr>
        <p:spPr>
          <a:xfrm flipV="1">
            <a:off x="1576905" y="3340796"/>
            <a:ext cx="0" cy="1310185"/>
          </a:xfrm>
          <a:prstGeom prst="straightConnector1">
            <a:avLst/>
          </a:prstGeom>
          <a:ln w="28575"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135626" y="4649505"/>
            <a:ext cx="2219343" cy="1171253"/>
          </a:xfrm>
          <a:prstGeom prst="rect">
            <a:avLst/>
          </a:prstGeom>
          <a:solidFill>
            <a:schemeClr val="bg2"/>
          </a:soli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b="1" dirty="0" smtClean="0">
                <a:solidFill>
                  <a:schemeClr val="tx1"/>
                </a:solidFill>
              </a:rPr>
              <a:t>PED 1 Quel est le rôle de l’algèbre dans un problème de généralisation relatifs à l’équivalence des programmes de calcul.</a:t>
            </a:r>
            <a:endParaRPr lang="fr-FR" sz="1200" b="1" dirty="0">
              <a:solidFill>
                <a:schemeClr val="tx1"/>
              </a:solidFill>
            </a:endParaRPr>
          </a:p>
        </p:txBody>
      </p:sp>
      <p:cxnSp>
        <p:nvCxnSpPr>
          <p:cNvPr id="14" name="Straight Arrow Connector 13"/>
          <p:cNvCxnSpPr/>
          <p:nvPr/>
        </p:nvCxnSpPr>
        <p:spPr>
          <a:xfrm flipV="1">
            <a:off x="2485706" y="3347397"/>
            <a:ext cx="0" cy="2711862"/>
          </a:xfrm>
          <a:prstGeom prst="straightConnector1">
            <a:avLst/>
          </a:prstGeom>
          <a:ln w="28575"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5" name="Rectangle 14"/>
          <p:cNvSpPr/>
          <p:nvPr/>
        </p:nvSpPr>
        <p:spPr>
          <a:xfrm>
            <a:off x="1576905" y="6059259"/>
            <a:ext cx="2420567" cy="684698"/>
          </a:xfrm>
          <a:prstGeom prst="rect">
            <a:avLst/>
          </a:prstGeom>
          <a:solidFill>
            <a:schemeClr val="bg2"/>
          </a:soli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b="1" dirty="0" smtClean="0">
                <a:solidFill>
                  <a:schemeClr val="tx1"/>
                </a:solidFill>
              </a:rPr>
              <a:t>PED 2 : Les égalités sont-elles vraies pour toute valeur?</a:t>
            </a:r>
            <a:endParaRPr lang="fr-FR" sz="1200" b="1" dirty="0">
              <a:solidFill>
                <a:schemeClr val="tx1"/>
              </a:solidFill>
            </a:endParaRPr>
          </a:p>
        </p:txBody>
      </p:sp>
      <p:cxnSp>
        <p:nvCxnSpPr>
          <p:cNvPr id="16" name="Straight Arrow Connector 15"/>
          <p:cNvCxnSpPr/>
          <p:nvPr/>
        </p:nvCxnSpPr>
        <p:spPr>
          <a:xfrm flipV="1">
            <a:off x="3595549" y="3334196"/>
            <a:ext cx="0" cy="436944"/>
          </a:xfrm>
          <a:prstGeom prst="straightConnector1">
            <a:avLst/>
          </a:prstGeom>
          <a:ln w="28575"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7" name="Rectangle 16"/>
          <p:cNvSpPr/>
          <p:nvPr/>
        </p:nvSpPr>
        <p:spPr>
          <a:xfrm>
            <a:off x="2934465" y="3769822"/>
            <a:ext cx="1226816" cy="649681"/>
          </a:xfrm>
          <a:prstGeom prst="rect">
            <a:avLst/>
          </a:prstGeom>
          <a:solidFill>
            <a:schemeClr val="bg2"/>
          </a:soli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100" b="1" dirty="0" smtClean="0">
                <a:solidFill>
                  <a:schemeClr val="tx1"/>
                </a:solidFill>
              </a:rPr>
              <a:t>Introduction des identités remarquables</a:t>
            </a:r>
            <a:endParaRPr lang="fr-FR" sz="1100" b="1" dirty="0">
              <a:solidFill>
                <a:schemeClr val="tx1"/>
              </a:solidFill>
            </a:endParaRPr>
          </a:p>
        </p:txBody>
      </p:sp>
      <p:cxnSp>
        <p:nvCxnSpPr>
          <p:cNvPr id="18" name="Straight Arrow Connector 17"/>
          <p:cNvCxnSpPr/>
          <p:nvPr/>
        </p:nvCxnSpPr>
        <p:spPr>
          <a:xfrm flipV="1">
            <a:off x="5182760" y="3347397"/>
            <a:ext cx="0" cy="436944"/>
          </a:xfrm>
          <a:prstGeom prst="straightConnector1">
            <a:avLst/>
          </a:prstGeom>
          <a:ln w="28575"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9" name="Rectangle 18"/>
          <p:cNvSpPr/>
          <p:nvPr/>
        </p:nvSpPr>
        <p:spPr>
          <a:xfrm>
            <a:off x="4463346" y="3779940"/>
            <a:ext cx="1285146" cy="639563"/>
          </a:xfrm>
          <a:prstGeom prst="rect">
            <a:avLst/>
          </a:prstGeom>
          <a:solidFill>
            <a:schemeClr val="bg2"/>
          </a:soli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b="1" dirty="0" smtClean="0">
                <a:solidFill>
                  <a:schemeClr val="tx1"/>
                </a:solidFill>
              </a:rPr>
              <a:t>Travail de la technique</a:t>
            </a:r>
            <a:endParaRPr lang="fr-FR" sz="1200" b="1" dirty="0">
              <a:solidFill>
                <a:schemeClr val="tx1"/>
              </a:solidFill>
            </a:endParaRPr>
          </a:p>
        </p:txBody>
      </p:sp>
      <p:cxnSp>
        <p:nvCxnSpPr>
          <p:cNvPr id="20" name="Straight Arrow Connector 19"/>
          <p:cNvCxnSpPr/>
          <p:nvPr/>
        </p:nvCxnSpPr>
        <p:spPr>
          <a:xfrm flipV="1">
            <a:off x="5994549" y="3347397"/>
            <a:ext cx="0" cy="1302108"/>
          </a:xfrm>
          <a:prstGeom prst="straightConnector1">
            <a:avLst/>
          </a:prstGeom>
          <a:ln w="28575"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1" name="Rectangle 20"/>
          <p:cNvSpPr/>
          <p:nvPr/>
        </p:nvSpPr>
        <p:spPr>
          <a:xfrm>
            <a:off x="5485509" y="4650981"/>
            <a:ext cx="2321409" cy="847748"/>
          </a:xfrm>
          <a:prstGeom prst="rect">
            <a:avLst/>
          </a:prstGeom>
          <a:solidFill>
            <a:schemeClr val="accent2">
              <a:lumMod val="40000"/>
              <a:lumOff val="60000"/>
            </a:schemeClr>
          </a:solidFill>
          <a:ln w="19050" cmpd="sng">
            <a:solidFill>
              <a:schemeClr val="tx1"/>
            </a:solidFill>
          </a:ln>
          <a:effectLst>
            <a:glow rad="101600">
              <a:schemeClr val="tx1">
                <a:alpha val="75000"/>
              </a:schemeClr>
            </a:glow>
            <a:outerShdw blurRad="38100" dist="25400" dir="2700000" algn="br" rotWithShape="0">
              <a:srgbClr val="000000">
                <a:alpha val="6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b="1" dirty="0" smtClean="0">
                <a:solidFill>
                  <a:schemeClr val="tx1"/>
                </a:solidFill>
              </a:rPr>
              <a:t>PED 3 : Les expressions sont-elles équivalences?</a:t>
            </a:r>
            <a:endParaRPr lang="fr-FR" sz="1200" b="1" dirty="0">
              <a:solidFill>
                <a:schemeClr val="tx1"/>
              </a:solidFill>
            </a:endParaRPr>
          </a:p>
        </p:txBody>
      </p:sp>
      <p:cxnSp>
        <p:nvCxnSpPr>
          <p:cNvPr id="22" name="Straight Arrow Connector 21"/>
          <p:cNvCxnSpPr/>
          <p:nvPr/>
        </p:nvCxnSpPr>
        <p:spPr>
          <a:xfrm flipV="1">
            <a:off x="7028828" y="3347397"/>
            <a:ext cx="0" cy="436944"/>
          </a:xfrm>
          <a:prstGeom prst="straightConnector1">
            <a:avLst/>
          </a:prstGeom>
          <a:ln w="28575"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3" name="Rectangle 22"/>
          <p:cNvSpPr/>
          <p:nvPr/>
        </p:nvSpPr>
        <p:spPr>
          <a:xfrm>
            <a:off x="6496493" y="3771353"/>
            <a:ext cx="1131463" cy="648150"/>
          </a:xfrm>
          <a:prstGeom prst="rect">
            <a:avLst/>
          </a:prstGeom>
          <a:solidFill>
            <a:schemeClr val="bg2"/>
          </a:soli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b="1" dirty="0" smtClean="0">
                <a:solidFill>
                  <a:schemeClr val="tx1"/>
                </a:solidFill>
              </a:rPr>
              <a:t>Evaluation</a:t>
            </a:r>
            <a:endParaRPr lang="fr-FR" sz="1200" b="1" dirty="0">
              <a:solidFill>
                <a:schemeClr val="tx1"/>
              </a:solidFill>
            </a:endParaRPr>
          </a:p>
        </p:txBody>
      </p:sp>
      <p:cxnSp>
        <p:nvCxnSpPr>
          <p:cNvPr id="25" name="Straight Arrow Connector 24"/>
          <p:cNvCxnSpPr/>
          <p:nvPr/>
        </p:nvCxnSpPr>
        <p:spPr>
          <a:xfrm>
            <a:off x="8557476" y="3784340"/>
            <a:ext cx="0" cy="160855"/>
          </a:xfrm>
          <a:prstGeom prst="straightConnector1">
            <a:avLst/>
          </a:prstGeom>
          <a:ln w="28575"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6" name="Rectangle 25"/>
          <p:cNvSpPr/>
          <p:nvPr/>
        </p:nvSpPr>
        <p:spPr>
          <a:xfrm>
            <a:off x="7990145" y="3784340"/>
            <a:ext cx="1022851" cy="635164"/>
          </a:xfrm>
          <a:prstGeom prst="rect">
            <a:avLst/>
          </a:prstGeom>
          <a:solidFill>
            <a:schemeClr val="bg2"/>
          </a:soli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b="1" dirty="0" smtClean="0">
                <a:solidFill>
                  <a:schemeClr val="tx1"/>
                </a:solidFill>
              </a:rPr>
              <a:t>Test Pépite sur LaboMeP</a:t>
            </a:r>
            <a:endParaRPr lang="fr-FR" sz="1200" b="1" dirty="0">
              <a:solidFill>
                <a:schemeClr val="tx1"/>
              </a:solidFill>
            </a:endParaRPr>
          </a:p>
        </p:txBody>
      </p:sp>
      <p:sp>
        <p:nvSpPr>
          <p:cNvPr id="28" name="TextBox 27"/>
          <p:cNvSpPr txBox="1"/>
          <p:nvPr/>
        </p:nvSpPr>
        <p:spPr>
          <a:xfrm>
            <a:off x="8154131" y="2684586"/>
            <a:ext cx="858866" cy="261610"/>
          </a:xfrm>
          <a:prstGeom prst="rect">
            <a:avLst/>
          </a:prstGeom>
          <a:noFill/>
        </p:spPr>
        <p:txBody>
          <a:bodyPr wrap="none" rtlCol="0">
            <a:spAutoFit/>
          </a:bodyPr>
          <a:lstStyle/>
          <a:p>
            <a:r>
              <a:rPr lang="fr-FR" sz="1100" b="1" dirty="0" smtClean="0"/>
              <a:t>Avril 2012</a:t>
            </a:r>
            <a:endParaRPr lang="fr-FR" sz="1100" b="1" dirty="0"/>
          </a:p>
        </p:txBody>
      </p:sp>
      <p:cxnSp>
        <p:nvCxnSpPr>
          <p:cNvPr id="32" name="Straight Connector 31"/>
          <p:cNvCxnSpPr/>
          <p:nvPr/>
        </p:nvCxnSpPr>
        <p:spPr>
          <a:xfrm>
            <a:off x="8551829" y="2924456"/>
            <a:ext cx="0" cy="42294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p:nvPr/>
        </p:nvCxnSpPr>
        <p:spPr>
          <a:xfrm flipV="1">
            <a:off x="8575159" y="3340796"/>
            <a:ext cx="0" cy="436944"/>
          </a:xfrm>
          <a:prstGeom prst="straightConnector1">
            <a:avLst/>
          </a:prstGeom>
          <a:ln w="28575"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4" name="ZoneTexte 23"/>
          <p:cNvSpPr txBox="1"/>
          <p:nvPr/>
        </p:nvSpPr>
        <p:spPr>
          <a:xfrm>
            <a:off x="7028828" y="5820758"/>
            <a:ext cx="1657972" cy="369332"/>
          </a:xfrm>
          <a:prstGeom prst="rect">
            <a:avLst/>
          </a:prstGeom>
          <a:noFill/>
        </p:spPr>
        <p:txBody>
          <a:bodyPr wrap="square" rtlCol="0">
            <a:spAutoFit/>
          </a:bodyPr>
          <a:lstStyle/>
          <a:p>
            <a:r>
              <a:rPr lang="fr-FR" dirty="0" smtClean="0"/>
              <a:t>(Pilet 2012)</a:t>
            </a:r>
            <a:endParaRPr lang="fr-FR" dirty="0"/>
          </a:p>
        </p:txBody>
      </p:sp>
      <p:sp>
        <p:nvSpPr>
          <p:cNvPr id="27" name="Espace réservé de la date 26"/>
          <p:cNvSpPr>
            <a:spLocks noGrp="1"/>
          </p:cNvSpPr>
          <p:nvPr>
            <p:ph type="dt" sz="half" idx="10"/>
          </p:nvPr>
        </p:nvSpPr>
        <p:spPr/>
        <p:txBody>
          <a:bodyPr/>
          <a:lstStyle/>
          <a:p>
            <a:fld id="{E15A4122-EAD5-324F-9845-245945B90AB3}" type="datetime1">
              <a:rPr lang="fr-FR" smtClean="0"/>
              <a:t>26/05/14</a:t>
            </a:fld>
            <a:endParaRPr lang="en-US"/>
          </a:p>
        </p:txBody>
      </p:sp>
      <p:sp>
        <p:nvSpPr>
          <p:cNvPr id="29" name="Espace réservé du pied de page 28"/>
          <p:cNvSpPr>
            <a:spLocks noGrp="1"/>
          </p:cNvSpPr>
          <p:nvPr>
            <p:ph type="ftr" sz="quarter" idx="11"/>
          </p:nvPr>
        </p:nvSpPr>
        <p:spPr/>
        <p:txBody>
          <a:bodyPr/>
          <a:lstStyle/>
          <a:p>
            <a:r>
              <a:rPr lang="en-US" smtClean="0"/>
              <a:t>Séminaire épistémologie</a:t>
            </a:r>
            <a:endParaRPr lang="en-US"/>
          </a:p>
        </p:txBody>
      </p:sp>
    </p:spTree>
    <p:extLst>
      <p:ext uri="{BB962C8B-B14F-4D97-AF65-F5344CB8AC3E}">
        <p14:creationId xmlns:p14="http://schemas.microsoft.com/office/powerpoint/2010/main" val="406016557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dirty="0" smtClean="0"/>
              <a:t>Choix du parcours d’enseignement différencié</a:t>
            </a:r>
            <a:endParaRPr lang="fr-FR" dirty="0"/>
          </a:p>
        </p:txBody>
      </p:sp>
      <p:pic>
        <p:nvPicPr>
          <p:cNvPr id="5" name="Content Placeholder 4" descr="ChoixSeance.jpg"/>
          <p:cNvPicPr>
            <a:picLocks noGrp="1" noChangeAspect="1"/>
          </p:cNvPicPr>
          <p:nvPr>
            <p:ph idx="1"/>
          </p:nvPr>
        </p:nvPicPr>
        <p:blipFill rotWithShape="1">
          <a:blip r:embed="rId3">
            <a:extLst>
              <a:ext uri="{28A0092B-C50C-407E-A947-70E740481C1C}">
                <a14:useLocalDpi xmlns:a14="http://schemas.microsoft.com/office/drawing/2010/main" val="0"/>
              </a:ext>
            </a:extLst>
          </a:blip>
          <a:srcRect t="-1143" b="1813"/>
          <a:stretch/>
        </p:blipFill>
        <p:spPr>
          <a:xfrm>
            <a:off x="-1" y="1624759"/>
            <a:ext cx="9144001" cy="4765923"/>
          </a:xfrm>
        </p:spPr>
      </p:pic>
      <p:sp>
        <p:nvSpPr>
          <p:cNvPr id="4" name="Slide Number Placeholder 3"/>
          <p:cNvSpPr>
            <a:spLocks noGrp="1"/>
          </p:cNvSpPr>
          <p:nvPr>
            <p:ph type="sldNum" sz="quarter" idx="12"/>
          </p:nvPr>
        </p:nvSpPr>
        <p:spPr/>
        <p:txBody>
          <a:bodyPr/>
          <a:lstStyle/>
          <a:p>
            <a:fld id="{E0C06B48-7D67-004B-BF58-C8177CE0E16B}" type="slidenum">
              <a:rPr lang="fr-FR" sz="1200" smtClean="0"/>
              <a:t>28</a:t>
            </a:fld>
            <a:endParaRPr lang="fr-FR" sz="1200" dirty="0"/>
          </a:p>
        </p:txBody>
      </p:sp>
      <p:sp>
        <p:nvSpPr>
          <p:cNvPr id="6" name="Right Arrow 5"/>
          <p:cNvSpPr/>
          <p:nvPr/>
        </p:nvSpPr>
        <p:spPr>
          <a:xfrm>
            <a:off x="693747" y="3691362"/>
            <a:ext cx="978408" cy="310968"/>
          </a:xfrm>
          <a:prstGeom prst="rightArrow">
            <a:avLst>
              <a:gd name="adj1" fmla="val 13206"/>
              <a:gd name="adj2" fmla="val 50000"/>
            </a:avLst>
          </a:prstGeom>
          <a:solidFill>
            <a:schemeClr val="tx2">
              <a:lumMod val="75000"/>
            </a:schemeClr>
          </a:solidFill>
          <a:ln>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2"/>
              </a:solidFill>
            </a:endParaRPr>
          </a:p>
        </p:txBody>
      </p:sp>
      <p:sp>
        <p:nvSpPr>
          <p:cNvPr id="3" name="Espace réservé de la date 2"/>
          <p:cNvSpPr>
            <a:spLocks noGrp="1"/>
          </p:cNvSpPr>
          <p:nvPr>
            <p:ph type="dt" sz="half" idx="10"/>
          </p:nvPr>
        </p:nvSpPr>
        <p:spPr/>
        <p:txBody>
          <a:bodyPr/>
          <a:lstStyle/>
          <a:p>
            <a:fld id="{B0FCD436-0FEC-B34A-9F0B-E1F34F3E42FE}" type="datetime1">
              <a:rPr lang="fr-FR" smtClean="0"/>
              <a:t>26/05/14</a:t>
            </a:fld>
            <a:endParaRPr lang="en-US"/>
          </a:p>
        </p:txBody>
      </p:sp>
      <p:sp>
        <p:nvSpPr>
          <p:cNvPr id="7" name="Espace réservé du pied de page 6"/>
          <p:cNvSpPr>
            <a:spLocks noGrp="1"/>
          </p:cNvSpPr>
          <p:nvPr>
            <p:ph type="ftr" sz="quarter" idx="11"/>
          </p:nvPr>
        </p:nvSpPr>
        <p:spPr/>
        <p:txBody>
          <a:bodyPr/>
          <a:lstStyle/>
          <a:p>
            <a:r>
              <a:rPr lang="en-US" smtClean="0"/>
              <a:t>Séminaire épistémologie</a:t>
            </a:r>
            <a:endParaRPr lang="en-US"/>
          </a:p>
        </p:txBody>
      </p:sp>
    </p:spTree>
    <p:extLst>
      <p:ext uri="{BB962C8B-B14F-4D97-AF65-F5344CB8AC3E}">
        <p14:creationId xmlns:p14="http://schemas.microsoft.com/office/powerpoint/2010/main" val="5070319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dirty="0"/>
              <a:t>Programmes de calculs égaux ?</a:t>
            </a:r>
          </a:p>
        </p:txBody>
      </p:sp>
      <p:sp>
        <p:nvSpPr>
          <p:cNvPr id="3" name="Espace réservé du contenu 2"/>
          <p:cNvSpPr>
            <a:spLocks noGrp="1"/>
          </p:cNvSpPr>
          <p:nvPr>
            <p:ph idx="1"/>
          </p:nvPr>
        </p:nvSpPr>
        <p:spPr>
          <a:xfrm>
            <a:off x="457200" y="1556416"/>
            <a:ext cx="8229600" cy="632890"/>
          </a:xfrm>
        </p:spPr>
        <p:txBody>
          <a:bodyPr>
            <a:normAutofit/>
          </a:bodyPr>
          <a:lstStyle/>
          <a:p>
            <a:r>
              <a:rPr lang="fr-FR" dirty="0" smtClean="0"/>
              <a:t>Groupe C : donner du sens aux expressions</a:t>
            </a:r>
            <a:endParaRPr lang="fr-FR" dirty="0"/>
          </a:p>
        </p:txBody>
      </p:sp>
      <p:pic>
        <p:nvPicPr>
          <p:cNvPr id="4" name="Image 3"/>
          <p:cNvPicPr>
            <a:picLocks noChangeAspect="1"/>
          </p:cNvPicPr>
          <p:nvPr/>
        </p:nvPicPr>
        <p:blipFill>
          <a:blip r:embed="rId2"/>
          <a:stretch>
            <a:fillRect/>
          </a:stretch>
        </p:blipFill>
        <p:spPr>
          <a:xfrm>
            <a:off x="457199" y="1908193"/>
            <a:ext cx="8903071" cy="1060880"/>
          </a:xfrm>
          <a:prstGeom prst="rect">
            <a:avLst/>
          </a:prstGeom>
        </p:spPr>
      </p:pic>
      <p:pic>
        <p:nvPicPr>
          <p:cNvPr id="5" name="Image 4"/>
          <p:cNvPicPr>
            <a:picLocks noChangeAspect="1"/>
          </p:cNvPicPr>
          <p:nvPr/>
        </p:nvPicPr>
        <p:blipFill>
          <a:blip r:embed="rId3"/>
          <a:stretch>
            <a:fillRect/>
          </a:stretch>
        </p:blipFill>
        <p:spPr>
          <a:xfrm>
            <a:off x="167362" y="2632305"/>
            <a:ext cx="8976638" cy="3953995"/>
          </a:xfrm>
          <a:prstGeom prst="rect">
            <a:avLst/>
          </a:prstGeom>
        </p:spPr>
      </p:pic>
      <p:sp>
        <p:nvSpPr>
          <p:cNvPr id="6" name="Espace réservé de la date 5"/>
          <p:cNvSpPr>
            <a:spLocks noGrp="1"/>
          </p:cNvSpPr>
          <p:nvPr>
            <p:ph type="dt" sz="half" idx="10"/>
          </p:nvPr>
        </p:nvSpPr>
        <p:spPr/>
        <p:txBody>
          <a:bodyPr/>
          <a:lstStyle/>
          <a:p>
            <a:fld id="{25A75A2F-8B04-F946-978B-526DF83C3F45}" type="datetime1">
              <a:rPr lang="fr-FR" smtClean="0"/>
              <a:t>26/05/14</a:t>
            </a:fld>
            <a:endParaRPr lang="en-US"/>
          </a:p>
        </p:txBody>
      </p:sp>
      <p:sp>
        <p:nvSpPr>
          <p:cNvPr id="7" name="Espace réservé du pied de page 6"/>
          <p:cNvSpPr>
            <a:spLocks noGrp="1"/>
          </p:cNvSpPr>
          <p:nvPr>
            <p:ph type="ftr" sz="quarter" idx="11"/>
          </p:nvPr>
        </p:nvSpPr>
        <p:spPr/>
        <p:txBody>
          <a:bodyPr/>
          <a:lstStyle/>
          <a:p>
            <a:r>
              <a:rPr lang="en-US" smtClean="0"/>
              <a:t>Séminaire épistémologie</a:t>
            </a:r>
            <a:endParaRPr lang="en-US"/>
          </a:p>
        </p:txBody>
      </p:sp>
      <p:sp>
        <p:nvSpPr>
          <p:cNvPr id="8" name="Espace réservé du numéro de diapositive 7"/>
          <p:cNvSpPr>
            <a:spLocks noGrp="1"/>
          </p:cNvSpPr>
          <p:nvPr>
            <p:ph type="sldNum" sz="quarter" idx="12"/>
          </p:nvPr>
        </p:nvSpPr>
        <p:spPr/>
        <p:txBody>
          <a:bodyPr/>
          <a:lstStyle/>
          <a:p>
            <a:fld id="{7F5CE407-6216-4202-80E4-A30DC2F709B2}" type="slidenum">
              <a:rPr lang="en-US" sz="1200" smtClean="0"/>
              <a:t>29</a:t>
            </a:fld>
            <a:endParaRPr lang="en-US" sz="1200" dirty="0"/>
          </a:p>
        </p:txBody>
      </p:sp>
    </p:spTree>
    <p:extLst>
      <p:ext uri="{BB962C8B-B14F-4D97-AF65-F5344CB8AC3E}">
        <p14:creationId xmlns:p14="http://schemas.microsoft.com/office/powerpoint/2010/main" val="357227048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Espace réservé du texte 2"/>
          <p:cNvSpPr txBox="1">
            <a:spLocks/>
          </p:cNvSpPr>
          <p:nvPr/>
        </p:nvSpPr>
        <p:spPr bwMode="auto">
          <a:xfrm>
            <a:off x="5156420" y="1033444"/>
            <a:ext cx="3700462" cy="2755919"/>
          </a:xfrm>
          <a:prstGeom prst="rect">
            <a:avLst/>
          </a:prstGeom>
          <a:noFill/>
          <a:ln w="9525">
            <a:noFill/>
            <a:miter lim="800000"/>
            <a:headEnd/>
            <a:tailEnd/>
          </a:ln>
        </p:spPr>
        <p:txBody>
          <a:bodyPr/>
          <a:lstStyle/>
          <a:p>
            <a:pPr marL="342900" indent="-342900">
              <a:buFont typeface="Arial"/>
              <a:buChar char="•"/>
              <a:defRPr/>
            </a:pPr>
            <a:r>
              <a:rPr lang="fr-FR" sz="2200" b="1" kern="0" dirty="0">
                <a:latin typeface="+mn-lt"/>
              </a:rPr>
              <a:t>Didactique des maths</a:t>
            </a:r>
          </a:p>
        </p:txBody>
      </p:sp>
      <p:sp>
        <p:nvSpPr>
          <p:cNvPr id="1028" name="Titre 1"/>
          <p:cNvSpPr>
            <a:spLocks noGrp="1"/>
          </p:cNvSpPr>
          <p:nvPr>
            <p:ph type="title"/>
          </p:nvPr>
        </p:nvSpPr>
        <p:spPr>
          <a:xfrm>
            <a:off x="124554" y="146151"/>
            <a:ext cx="9144000" cy="762000"/>
          </a:xfrm>
        </p:spPr>
        <p:txBody>
          <a:bodyPr/>
          <a:lstStyle/>
          <a:p>
            <a:pPr algn="l"/>
            <a:r>
              <a:rPr lang="fr-FR" sz="3600" dirty="0" smtClean="0"/>
              <a:t>    Une équipe pluridisciplinaire</a:t>
            </a:r>
          </a:p>
        </p:txBody>
      </p:sp>
      <p:sp>
        <p:nvSpPr>
          <p:cNvPr id="1029" name="Espace réservé du texte 2"/>
          <p:cNvSpPr>
            <a:spLocks noGrp="1"/>
          </p:cNvSpPr>
          <p:nvPr>
            <p:ph type="body" sz="half" idx="1"/>
          </p:nvPr>
        </p:nvSpPr>
        <p:spPr>
          <a:xfrm>
            <a:off x="-67091" y="990601"/>
            <a:ext cx="3106738" cy="3117536"/>
          </a:xfrm>
        </p:spPr>
        <p:txBody>
          <a:bodyPr>
            <a:normAutofit/>
          </a:bodyPr>
          <a:lstStyle/>
          <a:p>
            <a:r>
              <a:rPr lang="fr-FR" sz="2200" b="1" dirty="0" smtClean="0"/>
              <a:t>Informatique</a:t>
            </a:r>
          </a:p>
        </p:txBody>
      </p:sp>
      <p:sp>
        <p:nvSpPr>
          <p:cNvPr id="1030" name="Espace réservé du contenu 3"/>
          <p:cNvSpPr>
            <a:spLocks noGrp="1"/>
          </p:cNvSpPr>
          <p:nvPr>
            <p:ph sz="half" idx="2"/>
          </p:nvPr>
        </p:nvSpPr>
        <p:spPr>
          <a:xfrm>
            <a:off x="323850" y="4581525"/>
            <a:ext cx="3633788" cy="1501775"/>
          </a:xfrm>
        </p:spPr>
        <p:txBody>
          <a:bodyPr>
            <a:normAutofit/>
          </a:bodyPr>
          <a:lstStyle/>
          <a:p>
            <a:r>
              <a:rPr lang="fr-FR" sz="2200" dirty="0" smtClean="0"/>
              <a:t>Sésamath</a:t>
            </a:r>
          </a:p>
        </p:txBody>
      </p:sp>
      <p:pic>
        <p:nvPicPr>
          <p:cNvPr id="1032" name="Picture 2" descr="G:\Mes images\Boulot\theseAso\DSCN3520.JPG"/>
          <p:cNvPicPr>
            <a:picLocks noChangeAspect="1" noChangeArrowheads="1"/>
          </p:cNvPicPr>
          <p:nvPr/>
        </p:nvPicPr>
        <p:blipFill>
          <a:blip r:embed="rId4" cstate="print"/>
          <a:srcRect l="7660" t="20053" r="83051" b="61931"/>
          <a:stretch>
            <a:fillRect/>
          </a:stretch>
        </p:blipFill>
        <p:spPr bwMode="auto">
          <a:xfrm>
            <a:off x="611188" y="5084763"/>
            <a:ext cx="792162" cy="1152525"/>
          </a:xfrm>
          <a:prstGeom prst="rect">
            <a:avLst/>
          </a:prstGeom>
          <a:noFill/>
          <a:ln w="9525">
            <a:noFill/>
            <a:miter lim="800000"/>
            <a:headEnd/>
            <a:tailEnd/>
          </a:ln>
        </p:spPr>
      </p:pic>
      <p:pic>
        <p:nvPicPr>
          <p:cNvPr id="1033" name="Picture 4" descr="G:\Mes images\Boulot\theseAso\DSCN3520.JPG"/>
          <p:cNvPicPr>
            <a:picLocks noChangeAspect="1" noChangeArrowheads="1"/>
          </p:cNvPicPr>
          <p:nvPr/>
        </p:nvPicPr>
        <p:blipFill>
          <a:blip r:embed="rId5" cstate="print"/>
          <a:srcRect l="66663" t="25188" r="25375" b="61301"/>
          <a:stretch>
            <a:fillRect/>
          </a:stretch>
        </p:blipFill>
        <p:spPr bwMode="auto">
          <a:xfrm>
            <a:off x="250594" y="2708275"/>
            <a:ext cx="792162" cy="1008063"/>
          </a:xfrm>
          <a:prstGeom prst="rect">
            <a:avLst/>
          </a:prstGeom>
          <a:noFill/>
          <a:ln w="9525">
            <a:noFill/>
            <a:miter lim="800000"/>
            <a:headEnd/>
            <a:tailEnd/>
          </a:ln>
        </p:spPr>
      </p:pic>
      <p:pic>
        <p:nvPicPr>
          <p:cNvPr id="1034" name="Picture 5" descr="G:\Mes images\Boulot\theseAso\DSCN3520.JPG"/>
          <p:cNvPicPr>
            <a:picLocks noChangeAspect="1" noChangeArrowheads="1"/>
          </p:cNvPicPr>
          <p:nvPr/>
        </p:nvPicPr>
        <p:blipFill>
          <a:blip r:embed="rId6" cstate="print"/>
          <a:srcRect l="21765" t="31664" r="69550" b="51930"/>
          <a:stretch>
            <a:fillRect/>
          </a:stretch>
        </p:blipFill>
        <p:spPr bwMode="auto">
          <a:xfrm>
            <a:off x="328984" y="1628775"/>
            <a:ext cx="720725" cy="1020763"/>
          </a:xfrm>
          <a:prstGeom prst="rect">
            <a:avLst/>
          </a:prstGeom>
          <a:noFill/>
          <a:ln w="9525">
            <a:noFill/>
            <a:miter lim="800000"/>
            <a:headEnd/>
            <a:tailEnd/>
          </a:ln>
        </p:spPr>
      </p:pic>
      <p:pic>
        <p:nvPicPr>
          <p:cNvPr id="1035" name="Picture 6" descr="G:\Mes images\Boulot\Photos5-11-2010\P1000773.JPG"/>
          <p:cNvPicPr>
            <a:picLocks noChangeAspect="1" noChangeArrowheads="1"/>
          </p:cNvPicPr>
          <p:nvPr/>
        </p:nvPicPr>
        <p:blipFill>
          <a:blip r:embed="rId7" cstate="print"/>
          <a:srcRect l="10631" t="45219" r="77673" b="35117"/>
          <a:stretch>
            <a:fillRect/>
          </a:stretch>
        </p:blipFill>
        <p:spPr bwMode="auto">
          <a:xfrm>
            <a:off x="2155200" y="1628775"/>
            <a:ext cx="798512" cy="1008063"/>
          </a:xfrm>
          <a:prstGeom prst="rect">
            <a:avLst/>
          </a:prstGeom>
          <a:noFill/>
          <a:ln w="9525">
            <a:noFill/>
            <a:miter lim="800000"/>
            <a:headEnd/>
            <a:tailEnd/>
          </a:ln>
        </p:spPr>
      </p:pic>
      <p:pic>
        <p:nvPicPr>
          <p:cNvPr id="1036" name="Picture 7" descr="G:\Mes images\Boulot\Photos5-11-2010\P1000724.JPG"/>
          <p:cNvPicPr>
            <a:picLocks noChangeAspect="1" noChangeArrowheads="1"/>
          </p:cNvPicPr>
          <p:nvPr/>
        </p:nvPicPr>
        <p:blipFill>
          <a:blip r:embed="rId8" cstate="print"/>
          <a:srcRect l="12402" t="19846" r="75195" b="58893"/>
          <a:stretch>
            <a:fillRect/>
          </a:stretch>
        </p:blipFill>
        <p:spPr bwMode="auto">
          <a:xfrm>
            <a:off x="6042819" y="1612572"/>
            <a:ext cx="728662" cy="936625"/>
          </a:xfrm>
          <a:prstGeom prst="rect">
            <a:avLst/>
          </a:prstGeom>
          <a:noFill/>
          <a:ln w="9525">
            <a:noFill/>
            <a:miter lim="800000"/>
            <a:headEnd/>
            <a:tailEnd/>
          </a:ln>
        </p:spPr>
      </p:pic>
      <p:pic>
        <p:nvPicPr>
          <p:cNvPr id="1037" name="Picture 7" descr="G:\Mes images\Boulot\Photos5-11-2010\P1000724.JPG"/>
          <p:cNvPicPr>
            <a:picLocks noChangeAspect="1" noChangeArrowheads="1"/>
          </p:cNvPicPr>
          <p:nvPr/>
        </p:nvPicPr>
        <p:blipFill>
          <a:blip r:embed="rId9" cstate="print"/>
          <a:srcRect l="42525" t="22208" r="44009" b="57948"/>
          <a:stretch>
            <a:fillRect/>
          </a:stretch>
        </p:blipFill>
        <p:spPr bwMode="auto">
          <a:xfrm>
            <a:off x="6768306" y="1557338"/>
            <a:ext cx="935037" cy="1033462"/>
          </a:xfrm>
          <a:prstGeom prst="rect">
            <a:avLst/>
          </a:prstGeom>
          <a:noFill/>
          <a:ln w="9525">
            <a:noFill/>
            <a:miter lim="800000"/>
            <a:headEnd/>
            <a:tailEnd/>
          </a:ln>
        </p:spPr>
      </p:pic>
      <p:pic>
        <p:nvPicPr>
          <p:cNvPr id="1038" name="Picture 8" descr="G:\Mes images\Boulot\PotMonique17-6-2011\P1010098.JPG"/>
          <p:cNvPicPr>
            <a:picLocks noChangeAspect="1" noChangeArrowheads="1"/>
          </p:cNvPicPr>
          <p:nvPr/>
        </p:nvPicPr>
        <p:blipFill>
          <a:blip r:embed="rId10" cstate="print"/>
          <a:srcRect l="11374" t="24097" r="76224" b="57948"/>
          <a:stretch>
            <a:fillRect/>
          </a:stretch>
        </p:blipFill>
        <p:spPr bwMode="auto">
          <a:xfrm>
            <a:off x="3642525" y="1701800"/>
            <a:ext cx="993775" cy="1079500"/>
          </a:xfrm>
          <a:prstGeom prst="rect">
            <a:avLst/>
          </a:prstGeom>
          <a:noFill/>
          <a:ln w="9525">
            <a:noFill/>
            <a:miter lim="800000"/>
            <a:headEnd/>
            <a:tailEnd/>
          </a:ln>
        </p:spPr>
      </p:pic>
      <p:pic>
        <p:nvPicPr>
          <p:cNvPr id="1039" name="Picture 10" descr="http://previt.fr/index_fichiers/dom.jpg"/>
          <p:cNvPicPr>
            <a:picLocks noChangeAspect="1" noChangeArrowheads="1"/>
          </p:cNvPicPr>
          <p:nvPr/>
        </p:nvPicPr>
        <p:blipFill>
          <a:blip r:embed="rId11" cstate="print"/>
          <a:srcRect/>
          <a:stretch>
            <a:fillRect/>
          </a:stretch>
        </p:blipFill>
        <p:spPr bwMode="auto">
          <a:xfrm>
            <a:off x="1194171" y="1628775"/>
            <a:ext cx="842963" cy="1008063"/>
          </a:xfrm>
          <a:prstGeom prst="rect">
            <a:avLst/>
          </a:prstGeom>
          <a:noFill/>
          <a:ln w="9525">
            <a:noFill/>
            <a:miter lim="800000"/>
            <a:headEnd/>
            <a:tailEnd/>
          </a:ln>
        </p:spPr>
      </p:pic>
      <p:sp>
        <p:nvSpPr>
          <p:cNvPr id="1040" name="AutoShape 12" descr="data:image/jpg;base64,/9j/4AAQSkZJRgABAQAAAQABAAD/2wBDAAkGBwgHBgkIBwgKCgkLDRYPDQwMDRsUFRAWIB0iIiAdHx8kKDQsJCYxJx8fLT0tMTU3Ojo6Iys/RD84QzQ5Ojf/2wBDAQoKCg0MDRoPDxo3JR8lNzc3Nzc3Nzc3Nzc3Nzc3Nzc3Nzc3Nzc3Nzc3Nzc3Nzc3Nzc3Nzc3Nzc3Nzc3Nzc3Nzf/wAARCABbAFADASIAAhEBAxEB/8QAGwAAAgIDAQAAAAAAAAAAAAAABAUDBgABAgf/xAA0EAACAQMCBAQEBQMFAAAAAAABAgMABBESIQUTMUEiUWFxBhQyQoGRobHBI+HwJVJj0fH/xAAZAQADAQEBAAAAAAAAAAAAAAACAwQBAAX/xAAhEQACAgIDAAIDAAAAAAAAAAAAAQIRAxIhMUEEUSIyYf/aAAwDAQACEQMRAD8AqmvcjAOf371w5QgoVG9cP/S2KlW7qagfIkBXuc9aBB2QzxopIBKkHsa2sxjUCQ+HqCD0NQ30xWTSg1NJ9IxnNQizll3Yk57HatZyVlh4b8RR20mm5b5iBz40Ax+PvVgHEbG5JS1kWSNsFeYMMPTrXnhsJQdqljs7nGURjjfYfzS9q9DWNnq4v3JRYlKsQBk7/kKYWs0rPFNLJzHUHSHbY99z23xXlHCfiK94c6wzuZIhsC3VN/OrdY3xvIo2MqlWIGrt+NDK3wzYvVl4u1e6tGDPG0wXVqUgAD3qoyRGW85bA7DIwdhTzh4i4guhhgBASF+7emEdtbWxbSgVQe/epv0K1+a4KJxC2jvouQUHOyWV1G/TpnvVYmsrmMlZIWRht7VaHikiKuvhIOAPw61ueEPatK+otpYn0IqpToj1K3wXg63twZ53JztgDFXew+HbHSNUGW7EmkHwiM22okZJJzmr9w/6QvnUeac2+D08GOCjYPBwi1iGEto/xUGty2ESAgRIu3ZcU31Y7YoG5vLbJXnxk+QappxlXZUnGPh5v8ZcFSORbm3UASfUoFS/Cdu72U6SllMJBzjPhPpTn4o1fLiULqQHxY8qSfDl1K13I8ZOpCBoH3A/2q3BKTjR5/yoxUrLFaJLBIjRM2VYmOQZwcHz70+S9aZFYRjVk6znIPmKVyw4RzbP/QfJjB6qO4Pka44c13bPJsWgP1ajsabOKaJ4yoAeITNznU7hdOk/nTrhwi+XmQaS7AgMfUdKVXMDQtlWKDOAPMe3ap7bSqQqrgrrGrsRv1obOKrwq3MMCC71qkOUZE28WTTmyma3leWz+ZQIfGsjZH70fyYWuHxHpSRVbBP1Hz/Op7q2jgtGKDJ9TStu7Lo43SoJ4nLPNYwmJyQyaiM4pIUES8oWIcEDU6nzJ/jFWBUaGC15n2pgiixb2wPN5Sg+gpO7XaHPHt0yu3kDxcLkjYE+A6QaBg4Fb23AfmJ00yy4ZmVyGXcAD06084k2qWNV/DelnxrechbSxz4pHEjgDYqvTf3ArcTk3SByxjq5PwyFHjODPJJFGoypOCNu/nRyxo0KySSM6tuo6Z9KD4HIbiGaJ3HiTII2JxWRTyRx4f7G0kEfrV3bo8mTpWT3oYzrvG0btuynp7VixzupKoWyOoWopg0agKgyoxgDqPSpuHF+WWjl09cKDv8A5mlDCAJcJLGZeiOYwpG477/rRFzMJVMbEAbdT+VRcYuZkjRWAGWD5xvkf+1GrxXcA1AdKBpXZViycUw2KO2cxs92rMigBTJ0pjFPHKCkb6gPI5FLLOyVtjCgQD6tPWjmKW4xGFXIxsMUE6Kb1VoU8adlWQRsVYKcMOooPjPDYvlZXBlmuM6ubI2onHb96LnU3CXMmMqqtjbvj+1F3cKyxRyKxOdyM4zmuwcNkvyXaQi4NK0RDIAdOCfQd6aXQEkrOy9MHYbY7UokSSK9kddkboTsOlMlnRhGkbrzAoVh61ZH7IZDSe00kIvQfScda4itnh16t2xgdv1qU3JRuW5JVtw3bNYXeWblxqxRVxhRnJ7UpKxrAbuaCaOEyozZIKhdwD2NLbiOaKeUx7oW3A2qwRcMvZA/NhCNq8GTgBfbtXT8PMTIxKHIwxY4BrXE2D5FlvxGVYBGEOfauo47u8fAyi/7m8qaxcNbJ5aA+xzRkNuYxiQooHdpFH80qUW/B9/b4APlVit+SoOnG5861b28k0CxJGFMYyWJ8IHmT2pxFCkxxAjXB/41IUe7GpL2KbhyWtzLEJLZZcTwxDPLB6P5tjv5UEMclK/As2XG40uSncTsbu1RZZbeQRMMhyuy+/vS2yJZ1kAGD+lesa4po8RlZI264OVNBz8NsZtpLSE+y4P6VSpfwklCwG34JCoHPLTMPPZfyFHxW8cZwqAbdqK+8H0rgfWaZSBsHm8ZCAe/qKlEQdSrLlTtgjas+5vx/iil2OBsN666MasFThNgxGbOHJI6LjuKJjsrOIaktoVOMjCDyqQkg7f51/6FZ2b06flQOTN1O2f7VG3SuGGrY+WKzJ1Gtx96Hvs1cABWK2v2t4QEEyawo6ZGzfutFlNC59KX3w/1Hhr/AHc51z6FTkfoPypndbQEjzrUjW2f/9k="/>
          <p:cNvSpPr>
            <a:spLocks noChangeAspect="1" noChangeArrowheads="1"/>
          </p:cNvSpPr>
          <p:nvPr/>
        </p:nvSpPr>
        <p:spPr bwMode="auto">
          <a:xfrm>
            <a:off x="233363" y="-420688"/>
            <a:ext cx="762000" cy="866776"/>
          </a:xfrm>
          <a:prstGeom prst="rect">
            <a:avLst/>
          </a:prstGeom>
          <a:noFill/>
          <a:ln w="9525">
            <a:noFill/>
            <a:miter lim="800000"/>
            <a:headEnd/>
            <a:tailEnd/>
          </a:ln>
        </p:spPr>
        <p:txBody>
          <a:bodyPr/>
          <a:lstStyle/>
          <a:p>
            <a:endParaRPr lang="fr-FR"/>
          </a:p>
        </p:txBody>
      </p:sp>
      <p:sp>
        <p:nvSpPr>
          <p:cNvPr id="1041" name="AutoShape 14" descr="data:image/jpg;base64,/9j/4AAQSkZJRgABAQAAAQABAAD/2wBDAAkGBwgHBgkIBwgKCgkLDRYPDQwMDRsUFRAWIB0iIiAdHx8kKDQsJCYxJx8fLT0tMTU3Ojo6Iys/RD84QzQ5Ojf/2wBDAQoKCg0MDRoPDxo3JR8lNzc3Nzc3Nzc3Nzc3Nzc3Nzc3Nzc3Nzc3Nzc3Nzc3Nzc3Nzc3Nzc3Nzc3Nzc3Nzc3Nzf/wAARCABbAFADASIAAhEBAxEB/8QAGwAAAgIDAQAAAAAAAAAAAAAABAUDBgABAgf/xAA0EAACAQMCBAQEBQMFAAAAAAABAgMABBESIQUTMUEiUWFxBhQyQoGRobHBI+HwJVJj0fH/xAAZAQADAQEBAAAAAAAAAAAAAAACAwQBAAX/xAAhEQACAgIDAAIDAAAAAAAAAAAAAQIRAxIhMUEEUSIyYf/aAAwDAQACEQMRAD8AqmvcjAOf371w5QgoVG9cP/S2KlW7qagfIkBXuc9aBB2QzxopIBKkHsa2sxjUCQ+HqCD0NQ30xWTSg1NJ9IxnNQizll3Yk57HatZyVlh4b8RR20mm5b5iBz40Ax+PvVgHEbG5JS1kWSNsFeYMMPTrXnhsJQdqljs7nGURjjfYfzS9q9DWNnq4v3JRYlKsQBk7/kKYWs0rPFNLJzHUHSHbY99z23xXlHCfiK94c6wzuZIhsC3VN/OrdY3xvIo2MqlWIGrt+NDK3wzYvVl4u1e6tGDPG0wXVqUgAD3qoyRGW85bA7DIwdhTzh4i4guhhgBASF+7emEdtbWxbSgVQe/epv0K1+a4KJxC2jvouQUHOyWV1G/TpnvVYmsrmMlZIWRht7VaHikiKuvhIOAPw61ueEPatK+otpYn0IqpToj1K3wXg63twZ53JztgDFXew+HbHSNUGW7EmkHwiM22okZJJzmr9w/6QvnUeac2+D08GOCjYPBwi1iGEto/xUGty2ESAgRIu3ZcU31Y7YoG5vLbJXnxk+QappxlXZUnGPh5v8ZcFSORbm3UASfUoFS/Cdu72U6SllMJBzjPhPpTn4o1fLiULqQHxY8qSfDl1K13I8ZOpCBoH3A/2q3BKTjR5/yoxUrLFaJLBIjRM2VYmOQZwcHz70+S9aZFYRjVk6znIPmKVyw4RzbP/QfJjB6qO4Pka44c13bPJsWgP1ajsabOKaJ4yoAeITNznU7hdOk/nTrhwi+XmQaS7AgMfUdKVXMDQtlWKDOAPMe3ap7bSqQqrgrrGrsRv1obOKrwq3MMCC71qkOUZE28WTTmyma3leWz+ZQIfGsjZH70fyYWuHxHpSRVbBP1Hz/Op7q2jgtGKDJ9TStu7Lo43SoJ4nLPNYwmJyQyaiM4pIUES8oWIcEDU6nzJ/jFWBUaGC15n2pgiixb2wPN5Sg+gpO7XaHPHt0yu3kDxcLkjYE+A6QaBg4Fb23AfmJ00yy4ZmVyGXcAD06084k2qWNV/DelnxrechbSxz4pHEjgDYqvTf3ArcTk3SByxjq5PwyFHjODPJJFGoypOCNu/nRyxo0KySSM6tuo6Z9KD4HIbiGaJ3HiTII2JxWRTyRx4f7G0kEfrV3bo8mTpWT3oYzrvG0btuynp7VixzupKoWyOoWopg0agKgyoxgDqPSpuHF+WWjl09cKDv8A5mlDCAJcJLGZeiOYwpG477/rRFzMJVMbEAbdT+VRcYuZkjRWAGWD5xvkf+1GrxXcA1AdKBpXZViycUw2KO2cxs92rMigBTJ0pjFPHKCkb6gPI5FLLOyVtjCgQD6tPWjmKW4xGFXIxsMUE6Kb1VoU8adlWQRsVYKcMOooPjPDYvlZXBlmuM6ubI2onHb96LnU3CXMmMqqtjbvj+1F3cKyxRyKxOdyM4zmuwcNkvyXaQi4NK0RDIAdOCfQd6aXQEkrOy9MHYbY7UokSSK9kddkboTsOlMlnRhGkbrzAoVh61ZH7IZDSe00kIvQfScda4itnh16t2xgdv1qU3JRuW5JVtw3bNYXeWblxqxRVxhRnJ7UpKxrAbuaCaOEyozZIKhdwD2NLbiOaKeUx7oW3A2qwRcMvZA/NhCNq8GTgBfbtXT8PMTIxKHIwxY4BrXE2D5FlvxGVYBGEOfauo47u8fAyi/7m8qaxcNbJ5aA+xzRkNuYxiQooHdpFH80qUW/B9/b4APlVit+SoOnG5861b28k0CxJGFMYyWJ8IHmT2pxFCkxxAjXB/41IUe7GpL2KbhyWtzLEJLZZcTwxDPLB6P5tjv5UEMclK/As2XG40uSncTsbu1RZZbeQRMMhyuy+/vS2yJZ1kAGD+lesa4po8RlZI264OVNBz8NsZtpLSE+y4P6VSpfwklCwG34JCoHPLTMPPZfyFHxW8cZwqAbdqK+8H0rgfWaZSBsHm8ZCAe/qKlEQdSrLlTtgjas+5vx/iil2OBsN666MasFThNgxGbOHJI6LjuKJjsrOIaktoVOMjCDyqQkg7f51/6FZ2b06flQOTN1O2f7VG3SuGGrY+WKzJ1Gtx96Hvs1cABWK2v2t4QEEyawo6ZGzfutFlNC59KX3w/1Hhr/AHc51z6FTkfoPypndbQEjzrUjW2f/9k="/>
          <p:cNvSpPr>
            <a:spLocks noChangeAspect="1" noChangeArrowheads="1"/>
          </p:cNvSpPr>
          <p:nvPr/>
        </p:nvSpPr>
        <p:spPr bwMode="auto">
          <a:xfrm>
            <a:off x="233363" y="-420688"/>
            <a:ext cx="762000" cy="866776"/>
          </a:xfrm>
          <a:prstGeom prst="rect">
            <a:avLst/>
          </a:prstGeom>
          <a:noFill/>
          <a:ln w="9525">
            <a:noFill/>
            <a:miter lim="800000"/>
            <a:headEnd/>
            <a:tailEnd/>
          </a:ln>
        </p:spPr>
        <p:txBody>
          <a:bodyPr/>
          <a:lstStyle/>
          <a:p>
            <a:endParaRPr lang="fr-FR"/>
          </a:p>
        </p:txBody>
      </p:sp>
      <p:pic>
        <p:nvPicPr>
          <p:cNvPr id="1042" name="Picture 16" descr="http://ssl.sesamath.net/sesamath/_writable/photo_0000017.jpg"/>
          <p:cNvPicPr>
            <a:picLocks noChangeAspect="1" noChangeArrowheads="1"/>
          </p:cNvPicPr>
          <p:nvPr/>
        </p:nvPicPr>
        <p:blipFill>
          <a:blip r:embed="rId12" cstate="print"/>
          <a:srcRect/>
          <a:stretch>
            <a:fillRect/>
          </a:stretch>
        </p:blipFill>
        <p:spPr bwMode="auto">
          <a:xfrm>
            <a:off x="2627313" y="5013325"/>
            <a:ext cx="952500" cy="1152525"/>
          </a:xfrm>
          <a:prstGeom prst="rect">
            <a:avLst/>
          </a:prstGeom>
          <a:noFill/>
          <a:ln w="9525">
            <a:noFill/>
            <a:miter lim="800000"/>
            <a:headEnd/>
            <a:tailEnd/>
          </a:ln>
        </p:spPr>
      </p:pic>
      <p:pic>
        <p:nvPicPr>
          <p:cNvPr id="1043" name="Picture 18" descr="http://ssl.sesamath.net/sesamath/_writable/photo_0000077.jpg"/>
          <p:cNvPicPr>
            <a:picLocks noChangeAspect="1" noChangeArrowheads="1"/>
          </p:cNvPicPr>
          <p:nvPr/>
        </p:nvPicPr>
        <p:blipFill>
          <a:blip r:embed="rId13" cstate="print"/>
          <a:srcRect/>
          <a:stretch>
            <a:fillRect/>
          </a:stretch>
        </p:blipFill>
        <p:spPr bwMode="auto">
          <a:xfrm>
            <a:off x="1547813" y="5084763"/>
            <a:ext cx="952500" cy="1085850"/>
          </a:xfrm>
          <a:prstGeom prst="rect">
            <a:avLst/>
          </a:prstGeom>
          <a:noFill/>
          <a:ln w="9525">
            <a:noFill/>
            <a:miter lim="800000"/>
            <a:headEnd/>
            <a:tailEnd/>
          </a:ln>
        </p:spPr>
      </p:pic>
      <p:pic>
        <p:nvPicPr>
          <p:cNvPr id="1044" name="Picture 2" descr="http://www.apmep.asso.fr/IMG/jpg/michele_artigue_tram.jpg"/>
          <p:cNvPicPr>
            <a:picLocks noChangeAspect="1" noChangeArrowheads="1"/>
          </p:cNvPicPr>
          <p:nvPr/>
        </p:nvPicPr>
        <p:blipFill>
          <a:blip r:embed="rId14" cstate="print"/>
          <a:srcRect l="20499" t="6667" r="43787" b="35556"/>
          <a:stretch>
            <a:fillRect/>
          </a:stretch>
        </p:blipFill>
        <p:spPr bwMode="auto">
          <a:xfrm>
            <a:off x="5236541" y="2590801"/>
            <a:ext cx="834925" cy="899658"/>
          </a:xfrm>
          <a:prstGeom prst="rect">
            <a:avLst/>
          </a:prstGeom>
          <a:noFill/>
          <a:ln w="9525">
            <a:noFill/>
            <a:miter lim="800000"/>
            <a:headEnd/>
            <a:tailEnd/>
          </a:ln>
        </p:spPr>
      </p:pic>
      <p:sp>
        <p:nvSpPr>
          <p:cNvPr id="27" name="Rectangle 26"/>
          <p:cNvSpPr/>
          <p:nvPr/>
        </p:nvSpPr>
        <p:spPr>
          <a:xfrm>
            <a:off x="4544218" y="5120063"/>
            <a:ext cx="2069797" cy="430887"/>
          </a:xfrm>
          <a:prstGeom prst="rect">
            <a:avLst/>
          </a:prstGeom>
          <a:ln>
            <a:solidFill>
              <a:srgbClr val="2C7C9F"/>
            </a:solidFill>
          </a:ln>
        </p:spPr>
        <p:txBody>
          <a:bodyPr wrap="none">
            <a:spAutoFit/>
          </a:bodyPr>
          <a:lstStyle/>
          <a:p>
            <a:pPr marL="342900" indent="-342900">
              <a:buClr>
                <a:srgbClr val="FFCC00"/>
              </a:buClr>
              <a:buFont typeface="Wingdings" pitchFamily="2" charset="2"/>
              <a:buChar char="Ø"/>
              <a:defRPr/>
            </a:pPr>
            <a:r>
              <a:rPr lang="fr-FR" sz="2200" kern="0" dirty="0">
                <a:solidFill>
                  <a:srgbClr val="000000"/>
                </a:solidFill>
                <a:latin typeface="Comic Sans MS"/>
              </a:rPr>
              <a:t>Enseignants</a:t>
            </a:r>
          </a:p>
        </p:txBody>
      </p:sp>
      <p:pic>
        <p:nvPicPr>
          <p:cNvPr id="1046" name="Picture 7" descr="DSCF0073"/>
          <p:cNvPicPr>
            <a:picLocks noChangeAspect="1" noChangeArrowheads="1"/>
          </p:cNvPicPr>
          <p:nvPr/>
        </p:nvPicPr>
        <p:blipFill>
          <a:blip r:embed="rId15" cstate="print"/>
          <a:srcRect t="22762" r="59833" b="23682"/>
          <a:stretch>
            <a:fillRect/>
          </a:stretch>
        </p:blipFill>
        <p:spPr bwMode="auto">
          <a:xfrm>
            <a:off x="6801021" y="5199063"/>
            <a:ext cx="1147762" cy="1016000"/>
          </a:xfrm>
          <a:prstGeom prst="rect">
            <a:avLst/>
          </a:prstGeom>
          <a:noFill/>
          <a:ln w="9525">
            <a:noFill/>
            <a:miter lim="800000"/>
            <a:headEnd/>
            <a:tailEnd/>
          </a:ln>
        </p:spPr>
      </p:pic>
      <p:pic>
        <p:nvPicPr>
          <p:cNvPr id="1047" name="Picture 32" descr="http://www-lium.univ-lemans.fr/~jacoboni/photo.gif"/>
          <p:cNvPicPr>
            <a:picLocks noChangeAspect="1" noChangeArrowheads="1"/>
          </p:cNvPicPr>
          <p:nvPr/>
        </p:nvPicPr>
        <p:blipFill>
          <a:blip r:embed="rId16" cstate="print"/>
          <a:srcRect/>
          <a:stretch>
            <a:fillRect/>
          </a:stretch>
        </p:blipFill>
        <p:spPr bwMode="auto">
          <a:xfrm>
            <a:off x="1256883" y="2708275"/>
            <a:ext cx="792163" cy="1033463"/>
          </a:xfrm>
          <a:prstGeom prst="rect">
            <a:avLst/>
          </a:prstGeom>
          <a:noFill/>
          <a:ln w="9525">
            <a:noFill/>
            <a:miter lim="800000"/>
            <a:headEnd/>
            <a:tailEnd/>
          </a:ln>
        </p:spPr>
      </p:pic>
      <p:pic>
        <p:nvPicPr>
          <p:cNvPr id="1048" name="Picture 34" descr="http://lutes.upmc.fr/lutes/images/clairecazes.jpg"/>
          <p:cNvPicPr>
            <a:picLocks noChangeAspect="1" noChangeArrowheads="1"/>
          </p:cNvPicPr>
          <p:nvPr/>
        </p:nvPicPr>
        <p:blipFill>
          <a:blip r:embed="rId17" cstate="print"/>
          <a:srcRect/>
          <a:stretch>
            <a:fillRect/>
          </a:stretch>
        </p:blipFill>
        <p:spPr bwMode="auto">
          <a:xfrm>
            <a:off x="7763435" y="1556815"/>
            <a:ext cx="984386" cy="993775"/>
          </a:xfrm>
          <a:prstGeom prst="rect">
            <a:avLst/>
          </a:prstGeom>
          <a:noFill/>
          <a:ln w="9525">
            <a:noFill/>
            <a:miter lim="800000"/>
            <a:headEnd/>
            <a:tailEnd/>
          </a:ln>
        </p:spPr>
      </p:pic>
      <p:pic>
        <p:nvPicPr>
          <p:cNvPr id="1049" name="Picture 36" descr="http://maths.creteil.iufm.fr/Formation_continue/Web_Mat008/images/Formatrices.jpg"/>
          <p:cNvPicPr>
            <a:picLocks noChangeAspect="1" noChangeArrowheads="1"/>
          </p:cNvPicPr>
          <p:nvPr/>
        </p:nvPicPr>
        <p:blipFill>
          <a:blip r:embed="rId18" cstate="print"/>
          <a:srcRect r="59119"/>
          <a:stretch>
            <a:fillRect/>
          </a:stretch>
        </p:blipFill>
        <p:spPr bwMode="auto">
          <a:xfrm>
            <a:off x="5169951" y="1612572"/>
            <a:ext cx="776287" cy="922338"/>
          </a:xfrm>
          <a:prstGeom prst="rect">
            <a:avLst/>
          </a:prstGeom>
          <a:noFill/>
          <a:ln w="9525">
            <a:noFill/>
            <a:miter lim="800000"/>
            <a:headEnd/>
            <a:tailEnd/>
          </a:ln>
        </p:spPr>
      </p:pic>
      <p:pic>
        <p:nvPicPr>
          <p:cNvPr id="1050" name="Picture 1" descr="photoSJD"/>
          <p:cNvPicPr>
            <a:picLocks noChangeAspect="1" noChangeArrowheads="1"/>
          </p:cNvPicPr>
          <p:nvPr/>
        </p:nvPicPr>
        <p:blipFill>
          <a:blip r:embed="rId19" cstate="print"/>
          <a:srcRect/>
          <a:stretch>
            <a:fillRect/>
          </a:stretch>
        </p:blipFill>
        <p:spPr bwMode="auto">
          <a:xfrm>
            <a:off x="2202234" y="2708275"/>
            <a:ext cx="755650" cy="1008063"/>
          </a:xfrm>
          <a:prstGeom prst="rect">
            <a:avLst/>
          </a:prstGeom>
          <a:noFill/>
          <a:ln w="9525">
            <a:noFill/>
            <a:miter lim="800000"/>
            <a:headEnd/>
            <a:tailEnd/>
          </a:ln>
        </p:spPr>
      </p:pic>
      <p:pic>
        <p:nvPicPr>
          <p:cNvPr id="1051" name="Picture 2" descr="G:\Amoi\Eudora\ATTACH\christian.png"/>
          <p:cNvPicPr>
            <a:picLocks noChangeAspect="1" noChangeArrowheads="1"/>
          </p:cNvPicPr>
          <p:nvPr/>
        </p:nvPicPr>
        <p:blipFill>
          <a:blip r:embed="rId20" cstate="print"/>
          <a:srcRect/>
          <a:stretch>
            <a:fillRect/>
          </a:stretch>
        </p:blipFill>
        <p:spPr bwMode="auto">
          <a:xfrm>
            <a:off x="2222437" y="3716338"/>
            <a:ext cx="741362" cy="1008063"/>
          </a:xfrm>
          <a:prstGeom prst="rect">
            <a:avLst/>
          </a:prstGeom>
          <a:noFill/>
          <a:ln w="9525">
            <a:noFill/>
            <a:miter lim="800000"/>
            <a:headEnd/>
            <a:tailEnd/>
          </a:ln>
        </p:spPr>
      </p:pic>
      <p:sp>
        <p:nvSpPr>
          <p:cNvPr id="1052" name="ZoneTexte 27"/>
          <p:cNvSpPr txBox="1">
            <a:spLocks noChangeArrowheads="1"/>
          </p:cNvSpPr>
          <p:nvPr/>
        </p:nvSpPr>
        <p:spPr bwMode="auto">
          <a:xfrm>
            <a:off x="6011863" y="5445125"/>
            <a:ext cx="395287" cy="400050"/>
          </a:xfrm>
          <a:prstGeom prst="rect">
            <a:avLst/>
          </a:prstGeom>
          <a:noFill/>
          <a:ln w="9525">
            <a:noFill/>
            <a:miter lim="800000"/>
            <a:headEnd/>
            <a:tailEnd/>
          </a:ln>
        </p:spPr>
        <p:txBody>
          <a:bodyPr>
            <a:spAutoFit/>
          </a:bodyPr>
          <a:lstStyle/>
          <a:p>
            <a:pPr>
              <a:buFontTx/>
              <a:buNone/>
            </a:pPr>
            <a:r>
              <a:rPr lang="fr-FR"/>
              <a:t>…</a:t>
            </a:r>
          </a:p>
        </p:txBody>
      </p:sp>
      <p:sp>
        <p:nvSpPr>
          <p:cNvPr id="31" name="Rectangle 30"/>
          <p:cNvSpPr/>
          <p:nvPr/>
        </p:nvSpPr>
        <p:spPr>
          <a:xfrm>
            <a:off x="3021591" y="1041372"/>
            <a:ext cx="1877437" cy="430887"/>
          </a:xfrm>
          <a:prstGeom prst="rect">
            <a:avLst/>
          </a:prstGeom>
        </p:spPr>
        <p:txBody>
          <a:bodyPr wrap="none">
            <a:spAutoFit/>
          </a:bodyPr>
          <a:lstStyle/>
          <a:p>
            <a:pPr marL="342900" indent="-342900">
              <a:buClr>
                <a:srgbClr val="FFCC00"/>
              </a:buClr>
              <a:buFont typeface="Arial"/>
              <a:buChar char="•"/>
              <a:defRPr/>
            </a:pPr>
            <a:r>
              <a:rPr lang="fr-FR" sz="2200" kern="0" dirty="0">
                <a:solidFill>
                  <a:srgbClr val="000000"/>
                </a:solidFill>
                <a:latin typeface="Comic Sans MS"/>
              </a:rPr>
              <a:t>Ergonomie</a:t>
            </a:r>
          </a:p>
        </p:txBody>
      </p:sp>
      <p:pic>
        <p:nvPicPr>
          <p:cNvPr id="1054" name="Picture 1052" descr="logo_lium"/>
          <p:cNvPicPr>
            <a:picLocks noChangeAspect="1" noChangeArrowheads="1"/>
          </p:cNvPicPr>
          <p:nvPr/>
        </p:nvPicPr>
        <p:blipFill>
          <a:blip r:embed="rId21" cstate="print"/>
          <a:srcRect r="30701" b="32800"/>
          <a:stretch>
            <a:fillRect/>
          </a:stretch>
        </p:blipFill>
        <p:spPr bwMode="auto">
          <a:xfrm>
            <a:off x="1190580" y="3860800"/>
            <a:ext cx="792162" cy="576263"/>
          </a:xfrm>
          <a:prstGeom prst="rect">
            <a:avLst/>
          </a:prstGeom>
          <a:noFill/>
          <a:ln w="9525">
            <a:noFill/>
            <a:miter lim="800000"/>
            <a:headEnd/>
            <a:tailEnd/>
          </a:ln>
        </p:spPr>
      </p:pic>
      <p:pic>
        <p:nvPicPr>
          <p:cNvPr id="1055" name="Picture 53" descr="http://www.lip6.fr/fr/images/HAUT.jpg"/>
          <p:cNvPicPr>
            <a:picLocks noChangeAspect="1" noChangeArrowheads="1"/>
          </p:cNvPicPr>
          <p:nvPr/>
        </p:nvPicPr>
        <p:blipFill>
          <a:blip r:embed="rId22" cstate="print"/>
          <a:srcRect r="84184" b="1028"/>
          <a:stretch>
            <a:fillRect/>
          </a:stretch>
        </p:blipFill>
        <p:spPr bwMode="auto">
          <a:xfrm>
            <a:off x="328985" y="3789364"/>
            <a:ext cx="647700" cy="657208"/>
          </a:xfrm>
          <a:prstGeom prst="rect">
            <a:avLst/>
          </a:prstGeom>
          <a:noFill/>
          <a:ln w="9525">
            <a:noFill/>
            <a:miter lim="800000"/>
            <a:headEnd/>
            <a:tailEnd/>
          </a:ln>
        </p:spPr>
      </p:pic>
      <p:graphicFrame>
        <p:nvGraphicFramePr>
          <p:cNvPr id="1026" name="Object 1142"/>
          <p:cNvGraphicFramePr>
            <a:graphicFrameLocks noChangeAspect="1"/>
          </p:cNvGraphicFramePr>
          <p:nvPr>
            <p:extLst>
              <p:ext uri="{D42A27DB-BD31-4B8C-83A1-F6EECF244321}">
                <p14:modId xmlns:p14="http://schemas.microsoft.com/office/powerpoint/2010/main" val="1203945437"/>
              </p:ext>
            </p:extLst>
          </p:nvPr>
        </p:nvGraphicFramePr>
        <p:xfrm>
          <a:off x="3260216" y="3574558"/>
          <a:ext cx="1473486" cy="632785"/>
        </p:xfrm>
        <a:graphic>
          <a:graphicData uri="http://schemas.openxmlformats.org/presentationml/2006/ole">
            <mc:AlternateContent xmlns:mc="http://schemas.openxmlformats.org/markup-compatibility/2006">
              <mc:Choice xmlns:v="urn:schemas-microsoft-com:vml" Requires="v">
                <p:oleObj spid="_x0000_s1076" name="Photo Editor Photo" r:id="rId23" imgW="1552792" imgH="666667" progId="MSPhotoEd.3">
                  <p:embed/>
                </p:oleObj>
              </mc:Choice>
              <mc:Fallback>
                <p:oleObj name="Photo Editor Photo" r:id="rId23" imgW="1552792" imgH="666667" progId="MSPhotoEd.3">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260216" y="3574558"/>
                        <a:ext cx="1473486" cy="632785"/>
                      </a:xfrm>
                      <a:prstGeom prst="rect">
                        <a:avLst/>
                      </a:prstGeom>
                      <a:noFill/>
                      <a:ln>
                        <a:noFill/>
                      </a:ln>
                      <a:extLst/>
                    </p:spPr>
                  </p:pic>
                </p:oleObj>
              </mc:Fallback>
            </mc:AlternateContent>
          </a:graphicData>
        </a:graphic>
      </p:graphicFrame>
      <p:pic>
        <p:nvPicPr>
          <p:cNvPr id="1056" name="Picture 60"/>
          <p:cNvPicPr>
            <a:picLocks noChangeAspect="1" noChangeArrowheads="1"/>
          </p:cNvPicPr>
          <p:nvPr/>
        </p:nvPicPr>
        <p:blipFill>
          <a:blip r:embed="rId25" cstate="print"/>
          <a:srcRect/>
          <a:stretch>
            <a:fillRect/>
          </a:stretch>
        </p:blipFill>
        <p:spPr bwMode="auto">
          <a:xfrm>
            <a:off x="4018630" y="6334125"/>
            <a:ext cx="1800225" cy="523875"/>
          </a:xfrm>
          <a:prstGeom prst="rect">
            <a:avLst/>
          </a:prstGeom>
          <a:solidFill>
            <a:srgbClr val="FFFFFF"/>
          </a:solidFill>
          <a:ln w="9525">
            <a:noFill/>
            <a:miter lim="800000"/>
            <a:headEnd/>
            <a:tailEnd/>
          </a:ln>
        </p:spPr>
      </p:pic>
      <p:pic>
        <p:nvPicPr>
          <p:cNvPr id="1057" name="Picture 2" descr="http://www.sesamath.net/image/bandeau.png"/>
          <p:cNvPicPr>
            <a:picLocks noChangeAspect="1" noChangeArrowheads="1"/>
          </p:cNvPicPr>
          <p:nvPr/>
        </p:nvPicPr>
        <p:blipFill>
          <a:blip r:embed="rId26" cstate="print"/>
          <a:srcRect r="78571" b="-2274"/>
          <a:stretch>
            <a:fillRect/>
          </a:stretch>
        </p:blipFill>
        <p:spPr bwMode="auto">
          <a:xfrm>
            <a:off x="1258888" y="6215063"/>
            <a:ext cx="2000250" cy="642937"/>
          </a:xfrm>
          <a:prstGeom prst="rect">
            <a:avLst/>
          </a:prstGeom>
          <a:noFill/>
          <a:ln w="9525">
            <a:noFill/>
            <a:miter lim="800000"/>
            <a:headEnd/>
            <a:tailEnd/>
          </a:ln>
        </p:spPr>
      </p:pic>
      <p:pic>
        <p:nvPicPr>
          <p:cNvPr id="1061" name="Picture 1053" descr="paris8"/>
          <p:cNvPicPr>
            <a:picLocks noChangeAspect="1" noChangeArrowheads="1"/>
          </p:cNvPicPr>
          <p:nvPr/>
        </p:nvPicPr>
        <p:blipFill>
          <a:blip r:embed="rId27" cstate="print"/>
          <a:srcRect/>
          <a:stretch>
            <a:fillRect/>
          </a:stretch>
        </p:blipFill>
        <p:spPr bwMode="auto">
          <a:xfrm>
            <a:off x="3506996" y="2837800"/>
            <a:ext cx="1337406" cy="576756"/>
          </a:xfrm>
          <a:prstGeom prst="rect">
            <a:avLst/>
          </a:prstGeom>
          <a:noFill/>
          <a:ln w="9525">
            <a:noFill/>
            <a:miter lim="800000"/>
            <a:headEnd/>
            <a:tailEnd/>
          </a:ln>
        </p:spPr>
      </p:pic>
      <p:pic>
        <p:nvPicPr>
          <p:cNvPr id="1062" name="Picture 60" descr="Accueil">
            <a:hlinkClick r:id="rId28" tooltip="Accueil"/>
          </p:cNvPr>
          <p:cNvPicPr>
            <a:picLocks noChangeAspect="1" noChangeArrowheads="1"/>
          </p:cNvPicPr>
          <p:nvPr/>
        </p:nvPicPr>
        <p:blipFill>
          <a:blip r:embed="rId29" cstate="print"/>
          <a:srcRect/>
          <a:stretch>
            <a:fillRect/>
          </a:stretch>
        </p:blipFill>
        <p:spPr bwMode="auto">
          <a:xfrm>
            <a:off x="6431522" y="2626858"/>
            <a:ext cx="1331913" cy="863600"/>
          </a:xfrm>
          <a:prstGeom prst="rect">
            <a:avLst/>
          </a:prstGeom>
          <a:noFill/>
          <a:ln w="9525">
            <a:noFill/>
            <a:miter lim="800000"/>
            <a:headEnd/>
            <a:tailEnd/>
          </a:ln>
        </p:spPr>
      </p:pic>
      <p:pic>
        <p:nvPicPr>
          <p:cNvPr id="38" name="Image 37" descr="http://www.irem.univ-paris-diderot.fr//content/images/logo_irem.png">
            <a:hlinkClick r:id="rId30"/>
          </p:cNvPr>
          <p:cNvPicPr/>
          <p:nvPr/>
        </p:nvPicPr>
        <p:blipFill>
          <a:blip r:embed="rId31" cstate="email">
            <a:extLst>
              <a:ext uri="{28A0092B-C50C-407E-A947-70E740481C1C}">
                <a14:useLocalDpi xmlns:a14="http://schemas.microsoft.com/office/drawing/2010/main" val="0"/>
              </a:ext>
            </a:extLst>
          </a:blip>
          <a:srcRect/>
          <a:stretch>
            <a:fillRect/>
          </a:stretch>
        </p:blipFill>
        <p:spPr bwMode="auto">
          <a:xfrm>
            <a:off x="5592325" y="5652975"/>
            <a:ext cx="673506" cy="384400"/>
          </a:xfrm>
          <a:prstGeom prst="rect">
            <a:avLst/>
          </a:prstGeom>
          <a:noFill/>
          <a:ln>
            <a:noFill/>
          </a:ln>
        </p:spPr>
      </p:pic>
      <p:pic>
        <p:nvPicPr>
          <p:cNvPr id="39" name="Image 38" descr="http://www.irem.univ-paris-diderot.fr//content/images/logo.png">
            <a:hlinkClick r:id="rId30"/>
          </p:cNvPr>
          <p:cNvPicPr/>
          <p:nvPr/>
        </p:nvPicPr>
        <p:blipFill>
          <a:blip r:embed="rId32" cstate="email">
            <a:extLst>
              <a:ext uri="{28A0092B-C50C-407E-A947-70E740481C1C}">
                <a14:useLocalDpi xmlns:a14="http://schemas.microsoft.com/office/drawing/2010/main" val="0"/>
              </a:ext>
            </a:extLst>
          </a:blip>
          <a:srcRect/>
          <a:stretch>
            <a:fillRect/>
          </a:stretch>
        </p:blipFill>
        <p:spPr bwMode="auto">
          <a:xfrm>
            <a:off x="8209813" y="-10649"/>
            <a:ext cx="677963" cy="1137329"/>
          </a:xfrm>
          <a:prstGeom prst="rect">
            <a:avLst/>
          </a:prstGeom>
          <a:noFill/>
          <a:ln>
            <a:noFill/>
          </a:ln>
        </p:spPr>
      </p:pic>
      <p:pic>
        <p:nvPicPr>
          <p:cNvPr id="3" name="Image 2"/>
          <p:cNvPicPr>
            <a:picLocks noChangeAspect="1"/>
          </p:cNvPicPr>
          <p:nvPr/>
        </p:nvPicPr>
        <p:blipFill>
          <a:blip r:embed="rId33"/>
          <a:stretch>
            <a:fillRect/>
          </a:stretch>
        </p:blipFill>
        <p:spPr>
          <a:xfrm>
            <a:off x="7959314" y="2626858"/>
            <a:ext cx="848090" cy="946605"/>
          </a:xfrm>
          <a:prstGeom prst="rect">
            <a:avLst/>
          </a:prstGeom>
        </p:spPr>
      </p:pic>
      <p:sp>
        <p:nvSpPr>
          <p:cNvPr id="5" name="ZoneTexte 4"/>
          <p:cNvSpPr txBox="1"/>
          <p:nvPr/>
        </p:nvSpPr>
        <p:spPr>
          <a:xfrm>
            <a:off x="5867400" y="6450694"/>
            <a:ext cx="3336451" cy="369332"/>
          </a:xfrm>
          <a:prstGeom prst="rect">
            <a:avLst/>
          </a:prstGeom>
          <a:noFill/>
        </p:spPr>
        <p:txBody>
          <a:bodyPr wrap="square" rtlCol="0">
            <a:spAutoFit/>
          </a:bodyPr>
          <a:lstStyle/>
          <a:p>
            <a:r>
              <a:rPr lang="fr-FR" dirty="0" smtClean="0"/>
              <a:t>Cécile, Fabrice, Françoise (s) </a:t>
            </a:r>
            <a:endParaRPr lang="fr-FR" dirty="0"/>
          </a:p>
        </p:txBody>
      </p:sp>
      <p:sp>
        <p:nvSpPr>
          <p:cNvPr id="6" name="Espace réservé du pied de page 5"/>
          <p:cNvSpPr>
            <a:spLocks noGrp="1"/>
          </p:cNvSpPr>
          <p:nvPr>
            <p:ph type="ftr" sz="quarter" idx="11"/>
          </p:nvPr>
        </p:nvSpPr>
        <p:spPr/>
        <p:txBody>
          <a:bodyPr/>
          <a:lstStyle/>
          <a:p>
            <a:pPr>
              <a:defRPr/>
            </a:pPr>
            <a:r>
              <a:rPr lang="fr-FR" smtClean="0"/>
              <a:t>CS IREM</a:t>
            </a:r>
            <a:endParaRPr lang="fr-FR"/>
          </a:p>
        </p:txBody>
      </p:sp>
      <p:sp>
        <p:nvSpPr>
          <p:cNvPr id="7" name="Espace réservé du numéro de diapositive 6"/>
          <p:cNvSpPr>
            <a:spLocks noGrp="1"/>
          </p:cNvSpPr>
          <p:nvPr>
            <p:ph type="sldNum" sz="quarter" idx="12"/>
          </p:nvPr>
        </p:nvSpPr>
        <p:spPr/>
        <p:txBody>
          <a:bodyPr/>
          <a:lstStyle/>
          <a:p>
            <a:pPr>
              <a:defRPr/>
            </a:pPr>
            <a:fld id="{D9BA43F2-73D4-4EF7-A8BD-6869365F8D23}" type="slidenum">
              <a:rPr lang="fr-FR" sz="1200" smtClean="0"/>
              <a:pPr>
                <a:defRPr/>
              </a:pPr>
              <a:t>3</a:t>
            </a:fld>
            <a:endParaRPr lang="fr-FR" sz="1200" dirty="0"/>
          </a:p>
        </p:txBody>
      </p:sp>
      <p:sp>
        <p:nvSpPr>
          <p:cNvPr id="9" name="Espace réservé de la date 8"/>
          <p:cNvSpPr>
            <a:spLocks noGrp="1"/>
          </p:cNvSpPr>
          <p:nvPr>
            <p:ph type="dt" sz="half" idx="10"/>
          </p:nvPr>
        </p:nvSpPr>
        <p:spPr/>
        <p:txBody>
          <a:bodyPr/>
          <a:lstStyle/>
          <a:p>
            <a:pPr>
              <a:defRPr/>
            </a:pPr>
            <a:fld id="{287F15B6-F6B5-FA48-8244-E11E3E290C69}" type="datetime1">
              <a:rPr lang="fr-FR" smtClean="0"/>
              <a:t>26/05/14</a:t>
            </a:fld>
            <a:endParaRPr lang="fr-FR"/>
          </a:p>
        </p:txBody>
      </p:sp>
      <p:pic>
        <p:nvPicPr>
          <p:cNvPr id="4" name="Image 3"/>
          <p:cNvPicPr>
            <a:picLocks noChangeAspect="1"/>
          </p:cNvPicPr>
          <p:nvPr/>
        </p:nvPicPr>
        <p:blipFill>
          <a:blip/>
          <a:stretch>
            <a:fillRect/>
          </a:stretch>
        </p:blipFill>
        <p:spPr>
          <a:xfrm>
            <a:off x="7350117" y="3994943"/>
            <a:ext cx="688190" cy="838341"/>
          </a:xfrm>
          <a:prstGeom prst="rect">
            <a:avLst/>
          </a:prstGeom>
        </p:spPr>
      </p:pic>
      <p:sp>
        <p:nvSpPr>
          <p:cNvPr id="8" name="ZoneTexte 7"/>
          <p:cNvSpPr txBox="1"/>
          <p:nvPr/>
        </p:nvSpPr>
        <p:spPr>
          <a:xfrm>
            <a:off x="4652630" y="3547200"/>
            <a:ext cx="4623182" cy="1015663"/>
          </a:xfrm>
          <a:prstGeom prst="rect">
            <a:avLst/>
          </a:prstGeom>
          <a:noFill/>
        </p:spPr>
        <p:txBody>
          <a:bodyPr wrap="square" rtlCol="0">
            <a:spAutoFit/>
          </a:bodyPr>
          <a:lstStyle/>
          <a:p>
            <a:pPr marL="285750" indent="-285750">
              <a:buFont typeface="Arial"/>
              <a:buChar char="•"/>
            </a:pPr>
            <a:r>
              <a:rPr lang="fr-FR" sz="2200" b="1" dirty="0" smtClean="0"/>
              <a:t>Sciences de l’éducation</a:t>
            </a:r>
            <a:r>
              <a:rPr lang="fr-FR" sz="2000" b="1" dirty="0" smtClean="0"/>
              <a:t> </a:t>
            </a:r>
            <a:r>
              <a:rPr lang="fr-FR" sz="2000" dirty="0" smtClean="0"/>
              <a:t>Paris 5</a:t>
            </a:r>
          </a:p>
          <a:p>
            <a:pPr lvl="7"/>
            <a:r>
              <a:rPr lang="fr-FR" sz="2000" dirty="0" smtClean="0"/>
              <a:t>     </a:t>
            </a:r>
            <a:r>
              <a:rPr lang="fr-FR" sz="2000" b="1" dirty="0" smtClean="0"/>
              <a:t>EDA</a:t>
            </a:r>
          </a:p>
          <a:p>
            <a:endParaRPr lang="fr-FR" dirty="0"/>
          </a:p>
        </p:txBody>
      </p:sp>
      <p:pic>
        <p:nvPicPr>
          <p:cNvPr id="10" name="Image 9"/>
          <p:cNvPicPr>
            <a:picLocks noChangeAspect="1"/>
          </p:cNvPicPr>
          <p:nvPr/>
        </p:nvPicPr>
        <p:blipFill>
          <a:blip r:embed="rId34"/>
          <a:stretch>
            <a:fillRect/>
          </a:stretch>
        </p:blipFill>
        <p:spPr>
          <a:xfrm>
            <a:off x="6405046" y="4040842"/>
            <a:ext cx="649230" cy="792442"/>
          </a:xfrm>
          <a:prstGeom prst="rect">
            <a:avLst/>
          </a:prstGeom>
        </p:spPr>
      </p:pic>
      <p:pic>
        <p:nvPicPr>
          <p:cNvPr id="11" name="Image 10"/>
          <p:cNvPicPr>
            <a:picLocks noChangeAspect="1"/>
          </p:cNvPicPr>
          <p:nvPr/>
        </p:nvPicPr>
        <p:blipFill>
          <a:blip r:embed="rId35"/>
          <a:stretch>
            <a:fillRect/>
          </a:stretch>
        </p:blipFill>
        <p:spPr>
          <a:xfrm>
            <a:off x="5431422" y="3994943"/>
            <a:ext cx="626672" cy="948793"/>
          </a:xfrm>
          <a:prstGeom prst="rect">
            <a:avLst/>
          </a:prstGeom>
        </p:spPr>
      </p:pic>
      <p:sp>
        <p:nvSpPr>
          <p:cNvPr id="12" name="ZoneTexte 11"/>
          <p:cNvSpPr txBox="1"/>
          <p:nvPr/>
        </p:nvSpPr>
        <p:spPr>
          <a:xfrm>
            <a:off x="3579813" y="4446572"/>
            <a:ext cx="964406" cy="369332"/>
          </a:xfrm>
          <a:prstGeom prst="rect">
            <a:avLst/>
          </a:prstGeom>
          <a:noFill/>
          <a:ln>
            <a:solidFill>
              <a:srgbClr val="2C7C9F"/>
            </a:solidFill>
          </a:ln>
        </p:spPr>
        <p:txBody>
          <a:bodyPr wrap="square" rtlCol="0">
            <a:spAutoFit/>
          </a:bodyPr>
          <a:lstStyle/>
          <a:p>
            <a:r>
              <a:rPr lang="fr-FR" dirty="0" smtClean="0"/>
              <a:t> DEPP</a:t>
            </a:r>
            <a:endParaRPr lang="fr-FR" dirty="0"/>
          </a:p>
        </p:txBody>
      </p:sp>
      <p:cxnSp>
        <p:nvCxnSpPr>
          <p:cNvPr id="14" name="Connecteur droit avec flèche 13"/>
          <p:cNvCxnSpPr/>
          <p:nvPr/>
        </p:nvCxnSpPr>
        <p:spPr>
          <a:xfrm flipH="1">
            <a:off x="4636300" y="3414556"/>
            <a:ext cx="363006" cy="1022507"/>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6" name="Connecteur droit avec flèche 15"/>
          <p:cNvCxnSpPr/>
          <p:nvPr/>
        </p:nvCxnSpPr>
        <p:spPr>
          <a:xfrm flipV="1">
            <a:off x="4733702" y="4437063"/>
            <a:ext cx="502839" cy="9509"/>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7215990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Programmes de calculs égaux ?</a:t>
            </a:r>
          </a:p>
        </p:txBody>
      </p:sp>
      <p:pic>
        <p:nvPicPr>
          <p:cNvPr id="4" name="Image 3"/>
          <p:cNvPicPr>
            <a:picLocks noChangeAspect="1"/>
          </p:cNvPicPr>
          <p:nvPr/>
        </p:nvPicPr>
        <p:blipFill>
          <a:blip r:embed="rId2"/>
          <a:stretch>
            <a:fillRect/>
          </a:stretch>
        </p:blipFill>
        <p:spPr>
          <a:xfrm>
            <a:off x="192762" y="1618687"/>
            <a:ext cx="8897695" cy="4401904"/>
          </a:xfrm>
          <a:prstGeom prst="rect">
            <a:avLst/>
          </a:prstGeom>
        </p:spPr>
      </p:pic>
      <p:sp>
        <p:nvSpPr>
          <p:cNvPr id="3" name="Espace réservé de la date 2"/>
          <p:cNvSpPr>
            <a:spLocks noGrp="1"/>
          </p:cNvSpPr>
          <p:nvPr>
            <p:ph type="dt" sz="half" idx="10"/>
          </p:nvPr>
        </p:nvSpPr>
        <p:spPr/>
        <p:txBody>
          <a:bodyPr/>
          <a:lstStyle/>
          <a:p>
            <a:fld id="{2C977558-CA91-EA47-800A-A393952E8913}" type="datetime1">
              <a:rPr lang="fr-FR" smtClean="0"/>
              <a:t>26/05/14</a:t>
            </a:fld>
            <a:endParaRPr lang="en-US"/>
          </a:p>
        </p:txBody>
      </p:sp>
      <p:sp>
        <p:nvSpPr>
          <p:cNvPr id="5" name="Espace réservé du pied de page 4"/>
          <p:cNvSpPr>
            <a:spLocks noGrp="1"/>
          </p:cNvSpPr>
          <p:nvPr>
            <p:ph type="ftr" sz="quarter" idx="11"/>
          </p:nvPr>
        </p:nvSpPr>
        <p:spPr/>
        <p:txBody>
          <a:bodyPr/>
          <a:lstStyle/>
          <a:p>
            <a:r>
              <a:rPr lang="en-US" smtClean="0"/>
              <a:t>Séminaire épistémologie</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30</a:t>
            </a:fld>
            <a:endParaRPr lang="en-US" sz="1200" dirty="0"/>
          </a:p>
        </p:txBody>
      </p:sp>
    </p:spTree>
    <p:extLst>
      <p:ext uri="{BB962C8B-B14F-4D97-AF65-F5344CB8AC3E}">
        <p14:creationId xmlns:p14="http://schemas.microsoft.com/office/powerpoint/2010/main" val="4194253060"/>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p>
            <a:r>
              <a:rPr lang="fr-FR" dirty="0" smtClean="0"/>
              <a:t>Programmes de calculs égaux ?</a:t>
            </a:r>
            <a:endParaRPr lang="fr-FR" dirty="0"/>
          </a:p>
        </p:txBody>
      </p:sp>
      <p:sp>
        <p:nvSpPr>
          <p:cNvPr id="3" name="Espace réservé du contenu 2"/>
          <p:cNvSpPr>
            <a:spLocks noGrp="1"/>
          </p:cNvSpPr>
          <p:nvPr>
            <p:ph idx="1"/>
          </p:nvPr>
        </p:nvSpPr>
        <p:spPr>
          <a:xfrm>
            <a:off x="457200" y="1600200"/>
            <a:ext cx="8229600" cy="501533"/>
          </a:xfrm>
        </p:spPr>
        <p:txBody>
          <a:bodyPr>
            <a:normAutofit/>
          </a:bodyPr>
          <a:lstStyle/>
          <a:p>
            <a:pPr marL="0" indent="0">
              <a:buNone/>
            </a:pPr>
            <a:r>
              <a:rPr lang="fr-FR" dirty="0" smtClean="0"/>
              <a:t>Groupe B : </a:t>
            </a:r>
            <a:r>
              <a:rPr lang="fr-FR" dirty="0"/>
              <a:t>donner du sens aux expressions</a:t>
            </a:r>
          </a:p>
          <a:p>
            <a:pPr marL="0" indent="0">
              <a:buNone/>
            </a:pPr>
            <a:endParaRPr lang="fr-FR" dirty="0"/>
          </a:p>
        </p:txBody>
      </p:sp>
      <p:pic>
        <p:nvPicPr>
          <p:cNvPr id="6" name="Image 5"/>
          <p:cNvPicPr>
            <a:picLocks noChangeAspect="1"/>
          </p:cNvPicPr>
          <p:nvPr/>
        </p:nvPicPr>
        <p:blipFill>
          <a:blip r:embed="rId2"/>
          <a:stretch>
            <a:fillRect/>
          </a:stretch>
        </p:blipFill>
        <p:spPr>
          <a:xfrm>
            <a:off x="272467" y="2101732"/>
            <a:ext cx="9022152" cy="2298771"/>
          </a:xfrm>
          <a:prstGeom prst="rect">
            <a:avLst/>
          </a:prstGeom>
        </p:spPr>
      </p:pic>
      <p:pic>
        <p:nvPicPr>
          <p:cNvPr id="7" name="Image 6"/>
          <p:cNvPicPr>
            <a:picLocks noChangeAspect="1"/>
          </p:cNvPicPr>
          <p:nvPr/>
        </p:nvPicPr>
        <p:blipFill>
          <a:blip r:embed="rId3"/>
          <a:stretch>
            <a:fillRect/>
          </a:stretch>
        </p:blipFill>
        <p:spPr>
          <a:xfrm>
            <a:off x="272467" y="4509968"/>
            <a:ext cx="8924746" cy="1970376"/>
          </a:xfrm>
          <a:prstGeom prst="rect">
            <a:avLst/>
          </a:prstGeom>
        </p:spPr>
      </p:pic>
      <p:sp>
        <p:nvSpPr>
          <p:cNvPr id="8" name="ZoneTexte 7"/>
          <p:cNvSpPr txBox="1"/>
          <p:nvPr/>
        </p:nvSpPr>
        <p:spPr>
          <a:xfrm>
            <a:off x="272467" y="4269145"/>
            <a:ext cx="6712115" cy="369332"/>
          </a:xfrm>
          <a:prstGeom prst="rect">
            <a:avLst/>
          </a:prstGeom>
          <a:noFill/>
        </p:spPr>
        <p:txBody>
          <a:bodyPr wrap="square" rtlCol="0">
            <a:spAutoFit/>
          </a:bodyPr>
          <a:lstStyle/>
          <a:p>
            <a:r>
              <a:rPr lang="fr-FR" dirty="0" smtClean="0"/>
              <a:t>   </a:t>
            </a:r>
            <a:r>
              <a:rPr lang="fr-FR" sz="1600" dirty="0" smtClean="0"/>
              <a:t>1.  Faire une conjecture</a:t>
            </a:r>
            <a:endParaRPr lang="fr-FR" sz="1600" dirty="0"/>
          </a:p>
        </p:txBody>
      </p:sp>
      <p:sp>
        <p:nvSpPr>
          <p:cNvPr id="4" name="Espace réservé de la date 3"/>
          <p:cNvSpPr>
            <a:spLocks noGrp="1"/>
          </p:cNvSpPr>
          <p:nvPr>
            <p:ph type="dt" sz="half" idx="10"/>
          </p:nvPr>
        </p:nvSpPr>
        <p:spPr/>
        <p:txBody>
          <a:bodyPr/>
          <a:lstStyle/>
          <a:p>
            <a:fld id="{C87845BB-B35F-7F45-8B98-610A517CEEB4}" type="datetime1">
              <a:rPr lang="fr-FR" smtClean="0"/>
              <a:t>26/05/14</a:t>
            </a:fld>
            <a:endParaRPr lang="en-US"/>
          </a:p>
        </p:txBody>
      </p:sp>
      <p:sp>
        <p:nvSpPr>
          <p:cNvPr id="5" name="Espace réservé du pied de page 4"/>
          <p:cNvSpPr>
            <a:spLocks noGrp="1"/>
          </p:cNvSpPr>
          <p:nvPr>
            <p:ph type="ftr" sz="quarter" idx="11"/>
          </p:nvPr>
        </p:nvSpPr>
        <p:spPr/>
        <p:txBody>
          <a:bodyPr/>
          <a:lstStyle/>
          <a:p>
            <a:r>
              <a:rPr lang="en-US" smtClean="0"/>
              <a:t>Séminaire épistémologie</a:t>
            </a:r>
            <a:endParaRPr lang="en-US"/>
          </a:p>
        </p:txBody>
      </p:sp>
      <p:sp>
        <p:nvSpPr>
          <p:cNvPr id="9" name="Espace réservé du numéro de diapositive 8"/>
          <p:cNvSpPr>
            <a:spLocks noGrp="1"/>
          </p:cNvSpPr>
          <p:nvPr>
            <p:ph type="sldNum" sz="quarter" idx="12"/>
          </p:nvPr>
        </p:nvSpPr>
        <p:spPr/>
        <p:txBody>
          <a:bodyPr/>
          <a:lstStyle/>
          <a:p>
            <a:fld id="{7F5CE407-6216-4202-80E4-A30DC2F709B2}" type="slidenum">
              <a:rPr lang="en-US" sz="1200" smtClean="0"/>
              <a:t>31</a:t>
            </a:fld>
            <a:endParaRPr lang="en-US" sz="1200" dirty="0"/>
          </a:p>
        </p:txBody>
      </p:sp>
    </p:spTree>
    <p:extLst>
      <p:ext uri="{BB962C8B-B14F-4D97-AF65-F5344CB8AC3E}">
        <p14:creationId xmlns:p14="http://schemas.microsoft.com/office/powerpoint/2010/main" val="4051300008"/>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a:xfrm>
            <a:off x="457200" y="1600201"/>
            <a:ext cx="8229600" cy="589106"/>
          </a:xfrm>
        </p:spPr>
        <p:txBody>
          <a:bodyPr>
            <a:normAutofit/>
          </a:bodyPr>
          <a:lstStyle/>
          <a:p>
            <a:pPr marL="0" indent="0">
              <a:buNone/>
            </a:pPr>
            <a:r>
              <a:rPr lang="fr-FR" sz="2400" dirty="0" smtClean="0"/>
              <a:t>Groupe A</a:t>
            </a:r>
            <a:endParaRPr lang="fr-FR" sz="2400" dirty="0"/>
          </a:p>
        </p:txBody>
      </p:sp>
      <p:pic>
        <p:nvPicPr>
          <p:cNvPr id="4" name="Image 3"/>
          <p:cNvPicPr>
            <a:picLocks noChangeAspect="1"/>
          </p:cNvPicPr>
          <p:nvPr/>
        </p:nvPicPr>
        <p:blipFill>
          <a:blip r:embed="rId2"/>
          <a:stretch>
            <a:fillRect/>
          </a:stretch>
        </p:blipFill>
        <p:spPr>
          <a:xfrm>
            <a:off x="-2596" y="2039014"/>
            <a:ext cx="9579217" cy="4244293"/>
          </a:xfrm>
          <a:prstGeom prst="rect">
            <a:avLst/>
          </a:prstGeom>
        </p:spPr>
      </p:pic>
      <p:sp>
        <p:nvSpPr>
          <p:cNvPr id="5" name="Espace réservé de la date 4"/>
          <p:cNvSpPr>
            <a:spLocks noGrp="1"/>
          </p:cNvSpPr>
          <p:nvPr>
            <p:ph type="dt" sz="half" idx="10"/>
          </p:nvPr>
        </p:nvSpPr>
        <p:spPr/>
        <p:txBody>
          <a:bodyPr/>
          <a:lstStyle/>
          <a:p>
            <a:fld id="{359205B0-E551-EF45-969A-81CB9F1C874A}" type="datetime1">
              <a:rPr lang="fr-FR" smtClean="0"/>
              <a:t>26/05/14</a:t>
            </a:fld>
            <a:endParaRPr lang="en-US"/>
          </a:p>
        </p:txBody>
      </p:sp>
      <p:sp>
        <p:nvSpPr>
          <p:cNvPr id="6" name="Espace réservé du pied de page 5"/>
          <p:cNvSpPr>
            <a:spLocks noGrp="1"/>
          </p:cNvSpPr>
          <p:nvPr>
            <p:ph type="ftr" sz="quarter" idx="11"/>
          </p:nvPr>
        </p:nvSpPr>
        <p:spPr/>
        <p:txBody>
          <a:bodyPr/>
          <a:lstStyle/>
          <a:p>
            <a:r>
              <a:rPr lang="en-US" smtClean="0"/>
              <a:t>Séminaire épistémologie</a:t>
            </a:r>
            <a:endParaRPr lang="en-US"/>
          </a:p>
        </p:txBody>
      </p:sp>
      <p:sp>
        <p:nvSpPr>
          <p:cNvPr id="7" name="Espace réservé du numéro de diapositive 6"/>
          <p:cNvSpPr>
            <a:spLocks noGrp="1"/>
          </p:cNvSpPr>
          <p:nvPr>
            <p:ph type="sldNum" sz="quarter" idx="12"/>
          </p:nvPr>
        </p:nvSpPr>
        <p:spPr/>
        <p:txBody>
          <a:bodyPr/>
          <a:lstStyle/>
          <a:p>
            <a:fld id="{7F5CE407-6216-4202-80E4-A30DC2F709B2}" type="slidenum">
              <a:rPr lang="en-US" sz="1200" smtClean="0"/>
              <a:t>32</a:t>
            </a:fld>
            <a:endParaRPr lang="en-US" sz="1200" dirty="0"/>
          </a:p>
        </p:txBody>
      </p:sp>
    </p:spTree>
    <p:extLst>
      <p:ext uri="{BB962C8B-B14F-4D97-AF65-F5344CB8AC3E}">
        <p14:creationId xmlns:p14="http://schemas.microsoft.com/office/powerpoint/2010/main" val="3214087369"/>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916516"/>
          </a:xfrm>
        </p:spPr>
        <p:txBody>
          <a:bodyPr>
            <a:normAutofit/>
          </a:bodyPr>
          <a:lstStyle/>
          <a:p>
            <a:r>
              <a:rPr lang="fr-FR" sz="3600" dirty="0" smtClean="0"/>
              <a:t>En 3</a:t>
            </a:r>
            <a:r>
              <a:rPr lang="fr-FR" sz="3600" baseline="30000" dirty="0" smtClean="0"/>
              <a:t>e</a:t>
            </a:r>
            <a:r>
              <a:rPr lang="fr-FR" sz="3600" dirty="0"/>
              <a:t> </a:t>
            </a:r>
            <a:r>
              <a:rPr lang="fr-FR" sz="3600" dirty="0" smtClean="0"/>
              <a:t>: des égalités toujours vraies ?</a:t>
            </a:r>
            <a:endParaRPr lang="fr-FR" sz="3600" dirty="0"/>
          </a:p>
        </p:txBody>
      </p:sp>
      <p:sp>
        <p:nvSpPr>
          <p:cNvPr id="3" name="Content Placeholder 2"/>
          <p:cNvSpPr>
            <a:spLocks noGrp="1"/>
          </p:cNvSpPr>
          <p:nvPr>
            <p:ph idx="1"/>
          </p:nvPr>
        </p:nvSpPr>
        <p:spPr>
          <a:xfrm>
            <a:off x="549275" y="1146983"/>
            <a:ext cx="8042276" cy="5386637"/>
          </a:xfrm>
        </p:spPr>
        <p:txBody>
          <a:bodyPr>
            <a:normAutofit fontScale="47500" lnSpcReduction="20000"/>
          </a:bodyPr>
          <a:lstStyle/>
          <a:p>
            <a:pPr marL="0" indent="0">
              <a:buNone/>
            </a:pPr>
            <a:r>
              <a:rPr lang="fr-FR" b="1" dirty="0" smtClean="0"/>
              <a:t>Groupe C</a:t>
            </a:r>
          </a:p>
          <a:p>
            <a:pPr marL="0" indent="0">
              <a:buNone/>
            </a:pPr>
            <a:endParaRPr lang="fr-FR" dirty="0"/>
          </a:p>
          <a:p>
            <a:pPr marL="0" indent="0">
              <a:buNone/>
            </a:pPr>
            <a:endParaRPr lang="fr-FR" dirty="0" smtClean="0"/>
          </a:p>
          <a:p>
            <a:pPr marL="0" indent="0">
              <a:buNone/>
            </a:pPr>
            <a:endParaRPr lang="fr-FR" dirty="0"/>
          </a:p>
          <a:p>
            <a:pPr marL="0" indent="0">
              <a:buNone/>
            </a:pPr>
            <a:endParaRPr lang="fr-FR" dirty="0" smtClean="0"/>
          </a:p>
          <a:p>
            <a:pPr marL="0" indent="0">
              <a:buNone/>
            </a:pPr>
            <a:endParaRPr lang="fr-FR" dirty="0"/>
          </a:p>
          <a:p>
            <a:pPr marL="0" indent="0">
              <a:buNone/>
            </a:pPr>
            <a:endParaRPr lang="fr-FR" dirty="0" smtClean="0"/>
          </a:p>
          <a:p>
            <a:pPr marL="0" indent="0">
              <a:buNone/>
            </a:pPr>
            <a:endParaRPr lang="fr-FR" dirty="0"/>
          </a:p>
          <a:p>
            <a:pPr marL="0" indent="0">
              <a:buNone/>
            </a:pPr>
            <a:endParaRPr lang="fr-FR" dirty="0" smtClean="0"/>
          </a:p>
          <a:p>
            <a:pPr marL="0" indent="0">
              <a:spcBef>
                <a:spcPts val="1224"/>
              </a:spcBef>
              <a:buNone/>
            </a:pPr>
            <a:r>
              <a:rPr lang="fr-FR" sz="2900" dirty="0" smtClean="0"/>
              <a:t>2. Ecris deux égalités : une toujours vraie et une fausse. Comment 	sais-tu quelles sont vraies ou fausses ?</a:t>
            </a:r>
          </a:p>
          <a:p>
            <a:pPr marL="0" indent="0">
              <a:spcBef>
                <a:spcPts val="1224"/>
              </a:spcBef>
              <a:buNone/>
            </a:pPr>
            <a:r>
              <a:rPr lang="fr-FR" b="1" dirty="0" smtClean="0"/>
              <a:t>Groupe B</a:t>
            </a:r>
          </a:p>
          <a:p>
            <a:pPr marL="0" indent="0">
              <a:spcBef>
                <a:spcPts val="1224"/>
              </a:spcBef>
              <a:buNone/>
            </a:pPr>
            <a:r>
              <a:rPr lang="fr-FR" b="1" dirty="0" smtClean="0"/>
              <a:t>Les égalités suivantes sont-elles vraies pour toutes valeurs de a ?</a:t>
            </a:r>
          </a:p>
          <a:p>
            <a:pPr marL="806450" lvl="1" indent="0">
              <a:buNone/>
            </a:pPr>
            <a:r>
              <a:rPr lang="fr-FR" sz="2900" dirty="0" smtClean="0"/>
              <a:t>(2a)</a:t>
            </a:r>
            <a:r>
              <a:rPr lang="fr-FR" sz="2900" baseline="30000" dirty="0" smtClean="0"/>
              <a:t>2</a:t>
            </a:r>
            <a:r>
              <a:rPr lang="fr-FR" sz="2900" dirty="0" smtClean="0"/>
              <a:t>=2a</a:t>
            </a:r>
            <a:r>
              <a:rPr lang="fr-FR" sz="2900" baseline="30000" dirty="0" smtClean="0"/>
              <a:t>2</a:t>
            </a:r>
          </a:p>
          <a:p>
            <a:pPr marL="806450" lvl="1" indent="0">
              <a:buNone/>
            </a:pPr>
            <a:r>
              <a:rPr lang="fr-FR" sz="2900" dirty="0"/>
              <a:t>a</a:t>
            </a:r>
            <a:r>
              <a:rPr lang="fr-FR" sz="2900" dirty="0" smtClean="0"/>
              <a:t>(a+2)=a</a:t>
            </a:r>
            <a:r>
              <a:rPr lang="fr-FR" sz="2900" baseline="30000" dirty="0" smtClean="0"/>
              <a:t>2</a:t>
            </a:r>
            <a:r>
              <a:rPr lang="fr-FR" sz="2900" dirty="0" smtClean="0"/>
              <a:t>+2</a:t>
            </a:r>
          </a:p>
          <a:p>
            <a:pPr marL="806450" lvl="1" indent="0">
              <a:buNone/>
            </a:pPr>
            <a:r>
              <a:rPr lang="fr-FR" sz="2900" dirty="0"/>
              <a:t>a</a:t>
            </a:r>
            <a:r>
              <a:rPr lang="fr-FR" sz="2900" dirty="0" smtClean="0"/>
              <a:t>+3(a+2)=4a+6</a:t>
            </a:r>
          </a:p>
          <a:p>
            <a:pPr marL="0" indent="0">
              <a:buNone/>
            </a:pPr>
            <a:endParaRPr lang="fr-FR" sz="1600" baseline="30000" dirty="0" smtClean="0"/>
          </a:p>
          <a:p>
            <a:pPr marL="0" indent="0">
              <a:buNone/>
            </a:pPr>
            <a:endParaRPr lang="fr-FR" dirty="0"/>
          </a:p>
          <a:p>
            <a:pPr marL="0" indent="0">
              <a:buNone/>
            </a:pPr>
            <a:endParaRPr lang="fr-FR" dirty="0"/>
          </a:p>
        </p:txBody>
      </p:sp>
      <p:pic>
        <p:nvPicPr>
          <p:cNvPr id="5" name="Picture 4" descr="CB-grp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767" y="1453960"/>
            <a:ext cx="7766518" cy="2814711"/>
          </a:xfrm>
          <a:prstGeom prst="rect">
            <a:avLst/>
          </a:prstGeom>
        </p:spPr>
      </p:pic>
      <p:sp>
        <p:nvSpPr>
          <p:cNvPr id="4" name="Espace réservé de la date 3"/>
          <p:cNvSpPr>
            <a:spLocks noGrp="1"/>
          </p:cNvSpPr>
          <p:nvPr>
            <p:ph type="dt" sz="half" idx="10"/>
          </p:nvPr>
        </p:nvSpPr>
        <p:spPr/>
        <p:txBody>
          <a:bodyPr/>
          <a:lstStyle/>
          <a:p>
            <a:fld id="{6E7B4E4E-8762-4C48-BC18-335E06481254}" type="datetime1">
              <a:rPr lang="fr-FR" smtClean="0"/>
              <a:t>26/05/14</a:t>
            </a:fld>
            <a:endParaRPr lang="en-US"/>
          </a:p>
        </p:txBody>
      </p:sp>
      <p:sp>
        <p:nvSpPr>
          <p:cNvPr id="6" name="Espace réservé du pied de page 5"/>
          <p:cNvSpPr>
            <a:spLocks noGrp="1"/>
          </p:cNvSpPr>
          <p:nvPr>
            <p:ph type="ftr" sz="quarter" idx="11"/>
          </p:nvPr>
        </p:nvSpPr>
        <p:spPr/>
        <p:txBody>
          <a:bodyPr/>
          <a:lstStyle/>
          <a:p>
            <a:r>
              <a:rPr lang="en-US" smtClean="0"/>
              <a:t>Séminaire épistémologie</a:t>
            </a:r>
            <a:endParaRPr lang="en-US"/>
          </a:p>
        </p:txBody>
      </p:sp>
      <p:sp>
        <p:nvSpPr>
          <p:cNvPr id="7" name="Espace réservé du numéro de diapositive 6"/>
          <p:cNvSpPr>
            <a:spLocks noGrp="1"/>
          </p:cNvSpPr>
          <p:nvPr>
            <p:ph type="sldNum" sz="quarter" idx="12"/>
          </p:nvPr>
        </p:nvSpPr>
        <p:spPr/>
        <p:txBody>
          <a:bodyPr/>
          <a:lstStyle/>
          <a:p>
            <a:fld id="{7F5CE407-6216-4202-80E4-A30DC2F709B2}" type="slidenum">
              <a:rPr lang="en-US" sz="1200" smtClean="0"/>
              <a:t>33</a:t>
            </a:fld>
            <a:endParaRPr lang="en-US" sz="1200" dirty="0"/>
          </a:p>
        </p:txBody>
      </p:sp>
    </p:spTree>
    <p:extLst>
      <p:ext uri="{BB962C8B-B14F-4D97-AF65-F5344CB8AC3E}">
        <p14:creationId xmlns:p14="http://schemas.microsoft.com/office/powerpoint/2010/main" val="1744699124"/>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Des modalités de travail</a:t>
            </a:r>
            <a:endParaRPr lang="fr-FR" dirty="0"/>
          </a:p>
        </p:txBody>
      </p:sp>
      <p:sp>
        <p:nvSpPr>
          <p:cNvPr id="3" name="Espace réservé du contenu 2"/>
          <p:cNvSpPr>
            <a:spLocks noGrp="1"/>
          </p:cNvSpPr>
          <p:nvPr>
            <p:ph idx="1"/>
          </p:nvPr>
        </p:nvSpPr>
        <p:spPr>
          <a:xfrm>
            <a:off x="549274" y="1600200"/>
            <a:ext cx="8339231" cy="4573857"/>
          </a:xfrm>
        </p:spPr>
        <p:txBody>
          <a:bodyPr>
            <a:normAutofit fontScale="92500" lnSpcReduction="20000"/>
          </a:bodyPr>
          <a:lstStyle/>
          <a:p>
            <a:r>
              <a:rPr lang="fr-FR" dirty="0" smtClean="0"/>
              <a:t>Mettre en place des conditions pour :</a:t>
            </a:r>
          </a:p>
          <a:p>
            <a:pPr lvl="1"/>
            <a:r>
              <a:rPr lang="fr-FR" dirty="0" smtClean="0"/>
              <a:t>Laisser chercher les élèves,</a:t>
            </a:r>
          </a:p>
          <a:p>
            <a:pPr lvl="1"/>
            <a:r>
              <a:rPr lang="fr-FR" dirty="0" smtClean="0"/>
              <a:t>Faire formuler les démarches, les raisonnements, les procédures obtenus, les difficultés rencontrées, ..</a:t>
            </a:r>
          </a:p>
          <a:p>
            <a:pPr lvl="2"/>
            <a:r>
              <a:rPr lang="fr-FR" dirty="0" smtClean="0"/>
              <a:t>Pointer les limites d’une démarche , remettre en question des conceptions erronées, ….</a:t>
            </a:r>
          </a:p>
          <a:p>
            <a:pPr lvl="1"/>
            <a:r>
              <a:rPr lang="fr-FR" dirty="0" smtClean="0"/>
              <a:t>Permettre la validation des solutions, le débat sur la hiérarchisation des connaissances et raisonnements mobilisés (et ne pas seulement corriger)</a:t>
            </a:r>
          </a:p>
          <a:p>
            <a:pPr lvl="2"/>
            <a:r>
              <a:rPr lang="fr-FR" dirty="0" smtClean="0"/>
              <a:t>Pour amener les élèves à percevoir l’écart entre leur raisonnement et celui attendu,…</a:t>
            </a:r>
          </a:p>
          <a:p>
            <a:pPr lvl="1"/>
            <a:r>
              <a:rPr lang="fr-FR" dirty="0" smtClean="0"/>
              <a:t>Institutionnaliser les </a:t>
            </a:r>
            <a:r>
              <a:rPr lang="fr-FR" dirty="0"/>
              <a:t>savoir et savoir-faire au sein de la classe entière</a:t>
            </a:r>
          </a:p>
          <a:p>
            <a:pPr lvl="2"/>
            <a:r>
              <a:rPr lang="fr-FR" dirty="0"/>
              <a:t>Insister sur les </a:t>
            </a:r>
            <a:r>
              <a:rPr lang="fr-FR" dirty="0" smtClean="0"/>
              <a:t>aspects épistémologiques des objets de l’algèbre à travailler et les niveaux </a:t>
            </a:r>
            <a:r>
              <a:rPr lang="fr-FR" dirty="0"/>
              <a:t>de raisonnement </a:t>
            </a:r>
            <a:r>
              <a:rPr lang="fr-FR" dirty="0" smtClean="0"/>
              <a:t>attendus</a:t>
            </a:r>
            <a:endParaRPr lang="fr-FR" dirty="0"/>
          </a:p>
          <a:p>
            <a:pPr lvl="2"/>
            <a:endParaRPr lang="fr-FR" dirty="0" smtClean="0"/>
          </a:p>
        </p:txBody>
      </p:sp>
      <p:sp>
        <p:nvSpPr>
          <p:cNvPr id="4" name="Espace réservé de la date 3"/>
          <p:cNvSpPr>
            <a:spLocks noGrp="1"/>
          </p:cNvSpPr>
          <p:nvPr>
            <p:ph type="dt" sz="half" idx="10"/>
          </p:nvPr>
        </p:nvSpPr>
        <p:spPr/>
        <p:txBody>
          <a:bodyPr/>
          <a:lstStyle/>
          <a:p>
            <a:fld id="{BBC8D703-A894-584A-A2F5-253DF4814B89}" type="datetime1">
              <a:rPr lang="fr-FR" smtClean="0"/>
              <a:t>26/05/14</a:t>
            </a:fld>
            <a:endParaRPr lang="en-US"/>
          </a:p>
        </p:txBody>
      </p:sp>
      <p:sp>
        <p:nvSpPr>
          <p:cNvPr id="5" name="Espace réservé du pied de page 4"/>
          <p:cNvSpPr>
            <a:spLocks noGrp="1"/>
          </p:cNvSpPr>
          <p:nvPr>
            <p:ph type="ftr" sz="quarter" idx="11"/>
          </p:nvPr>
        </p:nvSpPr>
        <p:spPr/>
        <p:txBody>
          <a:bodyPr/>
          <a:lstStyle/>
          <a:p>
            <a:r>
              <a:rPr lang="en-US" smtClean="0"/>
              <a:t>Séminaire épistémologie</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34</a:t>
            </a:fld>
            <a:endParaRPr lang="en-US" sz="1200" dirty="0"/>
          </a:p>
        </p:txBody>
      </p:sp>
    </p:spTree>
    <p:extLst>
      <p:ext uri="{BB962C8B-B14F-4D97-AF65-F5344CB8AC3E}">
        <p14:creationId xmlns:p14="http://schemas.microsoft.com/office/powerpoint/2010/main" val="475193264"/>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dirty="0" smtClean="0"/>
              <a:t>Travail collaboratif avec les enseignants</a:t>
            </a:r>
            <a:endParaRPr lang="fr-FR" sz="3600" dirty="0"/>
          </a:p>
        </p:txBody>
      </p:sp>
      <p:sp>
        <p:nvSpPr>
          <p:cNvPr id="3" name="Espace réservé du texte 2"/>
          <p:cNvSpPr>
            <a:spLocks noGrp="1"/>
          </p:cNvSpPr>
          <p:nvPr>
            <p:ph type="body" idx="1"/>
          </p:nvPr>
        </p:nvSpPr>
        <p:spPr/>
        <p:txBody>
          <a:bodyPr/>
          <a:lstStyle/>
          <a:p>
            <a:endParaRPr lang="fr-FR"/>
          </a:p>
        </p:txBody>
      </p:sp>
      <p:sp>
        <p:nvSpPr>
          <p:cNvPr id="4" name="Espace réservé de la date 3"/>
          <p:cNvSpPr>
            <a:spLocks noGrp="1"/>
          </p:cNvSpPr>
          <p:nvPr>
            <p:ph type="dt" sz="half" idx="10"/>
          </p:nvPr>
        </p:nvSpPr>
        <p:spPr/>
        <p:txBody>
          <a:bodyPr/>
          <a:lstStyle/>
          <a:p>
            <a:fld id="{DE12DAF6-4297-C14C-87A4-A90F8CC98A99}" type="datetime1">
              <a:rPr lang="fr-FR" smtClean="0"/>
              <a:t>26/05/14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mtClean="0"/>
              <a:t>35</a:t>
            </a:fld>
            <a:endParaRPr lang="en-US"/>
          </a:p>
        </p:txBody>
      </p:sp>
    </p:spTree>
    <p:extLst>
      <p:ext uri="{BB962C8B-B14F-4D97-AF65-F5344CB8AC3E}">
        <p14:creationId xmlns:p14="http://schemas.microsoft.com/office/powerpoint/2010/main" val="467031705"/>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Projet </a:t>
            </a:r>
            <a:r>
              <a:rPr lang="fr-FR" dirty="0" err="1" smtClean="0"/>
              <a:t>LéA</a:t>
            </a:r>
            <a:r>
              <a:rPr lang="fr-FR" dirty="0" smtClean="0"/>
              <a:t/>
            </a:r>
            <a:br>
              <a:rPr lang="fr-FR" dirty="0" smtClean="0"/>
            </a:br>
            <a:r>
              <a:rPr lang="fr-FR" sz="2400" dirty="0" smtClean="0"/>
              <a:t>Lieu </a:t>
            </a:r>
            <a:r>
              <a:rPr lang="fr-FR" sz="2400" dirty="0"/>
              <a:t>d’éducation associé à </a:t>
            </a:r>
            <a:r>
              <a:rPr lang="fr-FR" sz="2400" dirty="0" smtClean="0"/>
              <a:t>l’</a:t>
            </a:r>
            <a:r>
              <a:rPr lang="fr-FR" sz="2400" dirty="0" err="1" smtClean="0"/>
              <a:t>Ifé</a:t>
            </a:r>
            <a:endParaRPr lang="fr-FR" sz="2400" dirty="0"/>
          </a:p>
        </p:txBody>
      </p:sp>
      <p:sp>
        <p:nvSpPr>
          <p:cNvPr id="3" name="Espace réservé du contenu 2"/>
          <p:cNvSpPr>
            <a:spLocks noGrp="1"/>
          </p:cNvSpPr>
          <p:nvPr>
            <p:ph idx="1"/>
          </p:nvPr>
        </p:nvSpPr>
        <p:spPr/>
        <p:txBody>
          <a:bodyPr>
            <a:normAutofit fontScale="92500" lnSpcReduction="10000"/>
          </a:bodyPr>
          <a:lstStyle/>
          <a:p>
            <a:r>
              <a:rPr lang="fr-FR" dirty="0" smtClean="0"/>
              <a:t>Enjeu : développer </a:t>
            </a:r>
            <a:r>
              <a:rPr lang="fr-FR" dirty="0"/>
              <a:t>un travail collaboratif entre enseignants, formateurs et chercheurs. </a:t>
            </a:r>
            <a:endParaRPr lang="fr-FR" dirty="0" smtClean="0"/>
          </a:p>
          <a:p>
            <a:pPr lvl="0"/>
            <a:r>
              <a:rPr lang="fr-FR" dirty="0" smtClean="0"/>
              <a:t>Objectifs : </a:t>
            </a:r>
          </a:p>
          <a:p>
            <a:pPr lvl="1"/>
            <a:r>
              <a:rPr lang="fr-FR" dirty="0" smtClean="0"/>
              <a:t>Diffuser </a:t>
            </a:r>
            <a:r>
              <a:rPr lang="fr-FR" dirty="0"/>
              <a:t>et rendre opérationnels pour les enseignants les résultats de recherche sur </a:t>
            </a:r>
            <a:r>
              <a:rPr lang="fr-FR" dirty="0" smtClean="0"/>
              <a:t>l’évaluation, sur l’apprentissage </a:t>
            </a:r>
            <a:r>
              <a:rPr lang="fr-FR" dirty="0"/>
              <a:t>et l’enseignement du calcul numérique et </a:t>
            </a:r>
            <a:r>
              <a:rPr lang="fr-FR" dirty="0" smtClean="0"/>
              <a:t>littéral</a:t>
            </a:r>
          </a:p>
          <a:p>
            <a:pPr lvl="1"/>
            <a:r>
              <a:rPr lang="fr-FR" dirty="0" smtClean="0"/>
              <a:t>Concevoir </a:t>
            </a:r>
            <a:r>
              <a:rPr lang="fr-FR" dirty="0"/>
              <a:t>des séquences et des outils d’enseignement</a:t>
            </a:r>
            <a:endParaRPr lang="fr-FR" sz="2600" dirty="0"/>
          </a:p>
          <a:p>
            <a:pPr lvl="1"/>
            <a:r>
              <a:rPr lang="fr-FR" dirty="0"/>
              <a:t>Faire évoluer les pratiques professionnelles des enseignants à partir d’une analyse réflexive des pratiques</a:t>
            </a:r>
            <a:endParaRPr lang="fr-FR" sz="2600" dirty="0"/>
          </a:p>
          <a:p>
            <a:pPr lvl="1"/>
            <a:r>
              <a:rPr lang="fr-FR" dirty="0"/>
              <a:t>Favoriser une conception plus collaborative du métier d’enseignant au sein d’une communauté constituée d’enseignants, de formateurs, de chercheurs, d’inspecteurs.</a:t>
            </a:r>
          </a:p>
          <a:p>
            <a:endParaRPr lang="fr-FR" dirty="0" smtClean="0"/>
          </a:p>
          <a:p>
            <a:endParaRPr lang="fr-FR" dirty="0"/>
          </a:p>
        </p:txBody>
      </p:sp>
      <p:sp>
        <p:nvSpPr>
          <p:cNvPr id="4" name="Espace réservé de la date 3"/>
          <p:cNvSpPr>
            <a:spLocks noGrp="1"/>
          </p:cNvSpPr>
          <p:nvPr>
            <p:ph type="dt" sz="half" idx="10"/>
          </p:nvPr>
        </p:nvSpPr>
        <p:spPr/>
        <p:txBody>
          <a:bodyPr/>
          <a:lstStyle/>
          <a:p>
            <a:fld id="{858EA046-0035-9547-86E4-9F3165986431}" type="datetime1">
              <a:rPr lang="fr-FR" smtClean="0"/>
              <a:t>26/05/14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36</a:t>
            </a:fld>
            <a:endParaRPr lang="en-US" sz="1200" dirty="0"/>
          </a:p>
        </p:txBody>
      </p:sp>
    </p:spTree>
    <p:extLst>
      <p:ext uri="{BB962C8B-B14F-4D97-AF65-F5344CB8AC3E}">
        <p14:creationId xmlns:p14="http://schemas.microsoft.com/office/powerpoint/2010/main" val="2655564904"/>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Principes de collaboration</a:t>
            </a:r>
            <a:endParaRPr lang="fr-FR" dirty="0"/>
          </a:p>
        </p:txBody>
      </p:sp>
      <p:sp>
        <p:nvSpPr>
          <p:cNvPr id="3" name="Espace réservé du contenu 2"/>
          <p:cNvSpPr>
            <a:spLocks noGrp="1"/>
          </p:cNvSpPr>
          <p:nvPr>
            <p:ph idx="1"/>
          </p:nvPr>
        </p:nvSpPr>
        <p:spPr/>
        <p:txBody>
          <a:bodyPr>
            <a:normAutofit lnSpcReduction="10000"/>
          </a:bodyPr>
          <a:lstStyle/>
          <a:p>
            <a:r>
              <a:rPr lang="fr-FR" dirty="0"/>
              <a:t>Un principe de symétrie  </a:t>
            </a:r>
            <a:endParaRPr lang="fr-FR" dirty="0" smtClean="0"/>
          </a:p>
          <a:p>
            <a:pPr lvl="1"/>
            <a:r>
              <a:rPr lang="fr-FR" dirty="0" smtClean="0"/>
              <a:t>Construire une référence commune</a:t>
            </a:r>
          </a:p>
          <a:p>
            <a:r>
              <a:rPr lang="fr-FR" dirty="0"/>
              <a:t>Un principe de réalité  </a:t>
            </a:r>
            <a:endParaRPr lang="fr-FR" dirty="0" smtClean="0"/>
          </a:p>
          <a:p>
            <a:pPr lvl="1"/>
            <a:r>
              <a:rPr lang="fr-FR" dirty="0" smtClean="0"/>
              <a:t>Produire </a:t>
            </a:r>
            <a:r>
              <a:rPr lang="fr-FR" dirty="0"/>
              <a:t>collectivement des ressources adaptées et </a:t>
            </a:r>
            <a:r>
              <a:rPr lang="fr-FR" dirty="0" smtClean="0"/>
              <a:t>viables dans la réalité des classes</a:t>
            </a:r>
          </a:p>
          <a:p>
            <a:r>
              <a:rPr lang="fr-FR" dirty="0" smtClean="0"/>
              <a:t>Un principe itératif </a:t>
            </a:r>
          </a:p>
          <a:p>
            <a:pPr lvl="1"/>
            <a:r>
              <a:rPr lang="fr-FR" dirty="0" smtClean="0"/>
              <a:t>Etudier </a:t>
            </a:r>
            <a:r>
              <a:rPr lang="fr-FR" dirty="0"/>
              <a:t>la pertinence, la viabilité et la robustesse des choix mathématiques, didactiques et de mise en œuvre </a:t>
            </a:r>
            <a:endParaRPr lang="fr-FR" dirty="0" smtClean="0"/>
          </a:p>
          <a:p>
            <a:r>
              <a:rPr lang="fr-FR" dirty="0"/>
              <a:t>Un principe de dissémination  </a:t>
            </a:r>
            <a:endParaRPr lang="fr-FR" dirty="0" smtClean="0"/>
          </a:p>
        </p:txBody>
      </p:sp>
      <p:sp>
        <p:nvSpPr>
          <p:cNvPr id="4" name="Espace réservé de la date 3"/>
          <p:cNvSpPr>
            <a:spLocks noGrp="1"/>
          </p:cNvSpPr>
          <p:nvPr>
            <p:ph type="dt" sz="half" idx="10"/>
          </p:nvPr>
        </p:nvSpPr>
        <p:spPr/>
        <p:txBody>
          <a:bodyPr/>
          <a:lstStyle/>
          <a:p>
            <a:fld id="{858EA046-0035-9547-86E4-9F3165986431}" type="datetime1">
              <a:rPr lang="fr-FR" smtClean="0"/>
              <a:t>26/05/14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mtClean="0"/>
              <a:t>37</a:t>
            </a:fld>
            <a:endParaRPr lang="en-US"/>
          </a:p>
        </p:txBody>
      </p:sp>
    </p:spTree>
    <p:extLst>
      <p:ext uri="{BB962C8B-B14F-4D97-AF65-F5344CB8AC3E}">
        <p14:creationId xmlns:p14="http://schemas.microsoft.com/office/powerpoint/2010/main" val="139476018"/>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DF99E99-FBB3-499B-B857-2C3F0823A2A2}" type="slidenum">
              <a:rPr lang="fr-FR" sz="1200" smtClean="0"/>
              <a:pPr/>
              <a:t>38</a:t>
            </a:fld>
            <a:endParaRPr lang="fr-FR" sz="1200" dirty="0"/>
          </a:p>
        </p:txBody>
      </p:sp>
      <p:sp>
        <p:nvSpPr>
          <p:cNvPr id="2056" name="AutoShape 8"/>
          <p:cNvSpPr>
            <a:spLocks noChangeArrowheads="1"/>
          </p:cNvSpPr>
          <p:nvPr/>
        </p:nvSpPr>
        <p:spPr bwMode="auto">
          <a:xfrm rot="-2457684">
            <a:off x="2667226" y="3300164"/>
            <a:ext cx="1289266" cy="382191"/>
          </a:xfrm>
          <a:prstGeom prst="rightArrow">
            <a:avLst>
              <a:gd name="adj1" fmla="val 50000"/>
              <a:gd name="adj2" fmla="val 105594"/>
            </a:avLst>
          </a:prstGeom>
          <a:solidFill>
            <a:srgbClr val="FFFFFF"/>
          </a:solidFill>
          <a:ln w="12700">
            <a:solidFill>
              <a:srgbClr val="C0504D"/>
            </a:solidFill>
            <a:prstDash val="dash"/>
            <a:miter lim="800000"/>
            <a:headEnd/>
            <a:tailEnd/>
          </a:ln>
          <a:effectLst/>
        </p:spPr>
        <p:txBody>
          <a:bodyPr vert="horz" wrap="square" lIns="91440" tIns="45720" rIns="91440" bIns="45720" numCol="1" anchor="t" anchorCtr="0" compatLnSpc="1">
            <a:prstTxWarp prst="textNoShape">
              <a:avLst/>
            </a:prstTxWarp>
          </a:bodyPr>
          <a:lstStyle/>
          <a:p>
            <a:endParaRPr lang="fr-FR"/>
          </a:p>
        </p:txBody>
      </p:sp>
      <p:sp>
        <p:nvSpPr>
          <p:cNvPr id="2068" name="AutoShape 20"/>
          <p:cNvSpPr>
            <a:spLocks noChangeShapeType="1"/>
          </p:cNvSpPr>
          <p:nvPr/>
        </p:nvSpPr>
        <p:spPr bwMode="auto">
          <a:xfrm flipV="1">
            <a:off x="4427984" y="1124744"/>
            <a:ext cx="0" cy="431800"/>
          </a:xfrm>
          <a:prstGeom prst="straightConnector1">
            <a:avLst/>
          </a:prstGeom>
          <a:noFill/>
          <a:ln w="12700">
            <a:solidFill>
              <a:srgbClr val="C0504D"/>
            </a:solidFill>
            <a:prstDash val="dash"/>
            <a:round/>
            <a:headEnd/>
            <a:tailEnd/>
          </a:ln>
          <a:effectLst/>
        </p:spPr>
        <p:txBody>
          <a:bodyPr vert="horz" wrap="square" lIns="91440" tIns="45720" rIns="91440" bIns="45720" numCol="1" anchor="t" anchorCtr="0" compatLnSpc="1">
            <a:prstTxWarp prst="textNoShape">
              <a:avLst/>
            </a:prstTxWarp>
          </a:bodyPr>
          <a:lstStyle/>
          <a:p>
            <a:endParaRPr lang="fr-FR"/>
          </a:p>
        </p:txBody>
      </p:sp>
      <p:sp>
        <p:nvSpPr>
          <p:cNvPr id="2075" name="Rectangle 2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080" name="Rectangle 32"/>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800" b="0" i="0" u="none" strike="noStrike" cap="none" normalizeH="0" baseline="0" smtClean="0">
                <a:ln>
                  <a:noFill/>
                </a:ln>
                <a:solidFill>
                  <a:schemeClr val="tx1"/>
                </a:solidFill>
                <a:effectLst/>
                <a:latin typeface="Arial" pitchFamily="34" charset="0"/>
                <a:cs typeface="Arial" pitchFamily="34" charset="0"/>
              </a:rPr>
              <a:t/>
            </a:r>
            <a:br>
              <a:rPr kumimoji="0" lang="fr-FR" sz="800" b="0" i="0" u="none" strike="noStrike" cap="none" normalizeH="0" baseline="0" smtClean="0">
                <a:ln>
                  <a:noFill/>
                </a:ln>
                <a:solidFill>
                  <a:schemeClr val="tx1"/>
                </a:solidFill>
                <a:effectLst/>
                <a:latin typeface="Arial" pitchFamily="34" charset="0"/>
                <a:cs typeface="Arial" pitchFamily="34" charset="0"/>
              </a:rPr>
            </a:br>
            <a:endParaRPr kumimoji="0" lang="fr-F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081" name="Rectangle 3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	</a:t>
            </a:r>
            <a:endParaRPr kumimoji="0" lang="fr-FR"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084" name="Rectangle 36"/>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800" b="0" i="0" u="none" strike="noStrike" cap="none" normalizeH="0" baseline="0" smtClean="0">
                <a:ln>
                  <a:noFill/>
                </a:ln>
                <a:solidFill>
                  <a:schemeClr val="tx1"/>
                </a:solidFill>
                <a:effectLst/>
                <a:latin typeface="Arial" pitchFamily="34" charset="0"/>
                <a:cs typeface="Arial" pitchFamily="34" charset="0"/>
              </a:rPr>
              <a:t/>
            </a:r>
            <a:br>
              <a:rPr kumimoji="0" lang="fr-FR" sz="800" b="0" i="0" u="none" strike="noStrike" cap="none" normalizeH="0" baseline="0" smtClean="0">
                <a:ln>
                  <a:noFill/>
                </a:ln>
                <a:solidFill>
                  <a:schemeClr val="tx1"/>
                </a:solidFill>
                <a:effectLst/>
                <a:latin typeface="Arial" pitchFamily="34" charset="0"/>
                <a:cs typeface="Arial" pitchFamily="34" charset="0"/>
              </a:rPr>
            </a:br>
            <a:endParaRPr kumimoji="0" lang="fr-F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086" name="Rectangle 38"/>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200" b="0" i="0" u="none" strike="noStrike" cap="none" normalizeH="0" baseline="0" smtClean="0">
              <a:ln>
                <a:noFill/>
              </a:ln>
              <a:solidFill>
                <a:schemeClr val="tx1"/>
              </a:solidFill>
              <a:effectLst/>
              <a:latin typeface="Cambria"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 </a:t>
            </a:r>
            <a:endParaRPr kumimoji="0" lang="fr-FR"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087" name="Rectangle 39"/>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42" name="Connecteur droit 41"/>
          <p:cNvCxnSpPr/>
          <p:nvPr/>
        </p:nvCxnSpPr>
        <p:spPr>
          <a:xfrm flipH="1">
            <a:off x="2267744" y="3501008"/>
            <a:ext cx="2016224" cy="0"/>
          </a:xfrm>
          <a:prstGeom prst="line">
            <a:avLst/>
          </a:prstGeom>
          <a:ln w="3810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5" name="Connecteur droit avec flèche 44"/>
          <p:cNvCxnSpPr/>
          <p:nvPr/>
        </p:nvCxnSpPr>
        <p:spPr>
          <a:xfrm flipV="1">
            <a:off x="2267744" y="3284984"/>
            <a:ext cx="0" cy="216024"/>
          </a:xfrm>
          <a:prstGeom prst="straightConnector1">
            <a:avLst/>
          </a:prstGeom>
          <a:ln w="38100">
            <a:solidFill>
              <a:schemeClr val="accent3">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grpSp>
        <p:nvGrpSpPr>
          <p:cNvPr id="4" name="Grouper 3"/>
          <p:cNvGrpSpPr/>
          <p:nvPr/>
        </p:nvGrpSpPr>
        <p:grpSpPr>
          <a:xfrm>
            <a:off x="611559" y="1638756"/>
            <a:ext cx="8052372" cy="4517014"/>
            <a:chOff x="611559" y="928210"/>
            <a:chExt cx="8052372" cy="4517014"/>
          </a:xfrm>
        </p:grpSpPr>
        <p:sp>
          <p:nvSpPr>
            <p:cNvPr id="2074" name="AutoShape 26"/>
            <p:cNvSpPr>
              <a:spLocks noChangeArrowheads="1"/>
            </p:cNvSpPr>
            <p:nvPr/>
          </p:nvSpPr>
          <p:spPr bwMode="auto">
            <a:xfrm>
              <a:off x="3779911" y="1404822"/>
              <a:ext cx="2312911" cy="1541710"/>
            </a:xfrm>
            <a:prstGeom prst="roundRect">
              <a:avLst>
                <a:gd name="adj" fmla="val 16667"/>
              </a:avLst>
            </a:prstGeom>
            <a:gradFill rotWithShape="0">
              <a:gsLst>
                <a:gs pos="0">
                  <a:srgbClr val="92CDDC"/>
                </a:gs>
                <a:gs pos="50000">
                  <a:srgbClr val="4BACC6"/>
                </a:gs>
                <a:gs pos="100000">
                  <a:srgbClr val="92CDDC"/>
                </a:gs>
              </a:gsLst>
              <a:lin ang="5400000" scaled="1"/>
            </a:gradFill>
            <a:ln w="12700">
              <a:solidFill>
                <a:srgbClr val="4BACC6"/>
              </a:solidFill>
              <a:round/>
              <a:headEnd/>
              <a:tailEnd/>
            </a:ln>
            <a:effectLst>
              <a:outerShdw dist="28398" dir="3806097" algn="ctr" rotWithShape="0">
                <a:srgbClr val="205867"/>
              </a:outerShdw>
            </a:effectLst>
          </p:spPr>
          <p:txBody>
            <a:bodyPr vert="horz" wrap="square" lIns="91440" tIns="45720" rIns="91440" bIns="45720" numCol="1" anchor="t" anchorCtr="0" compatLnSpc="1">
              <a:prstTxWarp prst="textNoShape">
                <a:avLst/>
              </a:prstTxWarp>
            </a:bodyPr>
            <a:lstStyle/>
            <a:p>
              <a:pPr algn="ctr" defTabSz="914400" fontAlgn="base">
                <a:spcBef>
                  <a:spcPct val="0"/>
                </a:spcBef>
                <a:spcAft>
                  <a:spcPct val="0"/>
                </a:spcAft>
              </a:pP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Travail collaboratif avec les enseignants</a:t>
              </a:r>
            </a:p>
            <a:p>
              <a:pPr algn="ctr" defTabSz="914400" fontAlgn="base">
                <a:spcBef>
                  <a:spcPct val="0"/>
                </a:spcBef>
                <a:spcAft>
                  <a:spcPct val="0"/>
                </a:spcAft>
              </a:pPr>
              <a:r>
                <a:rPr lang="fr-FR" dirty="0">
                  <a:latin typeface="Cambria" pitchFamily="18" charset="0"/>
                  <a:ea typeface="Calibri" pitchFamily="34" charset="0"/>
                  <a:cs typeface="Times New Roman" pitchFamily="18" charset="0"/>
                </a:rPr>
                <a:t>Groupe </a:t>
              </a:r>
              <a:r>
                <a:rPr lang="fr-FR" dirty="0" smtClean="0">
                  <a:latin typeface="Cambria" pitchFamily="18" charset="0"/>
                  <a:ea typeface="Calibri" pitchFamily="34" charset="0"/>
                  <a:cs typeface="Times New Roman" pitchFamily="18" charset="0"/>
                </a:rPr>
                <a:t>IREM</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 n</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gociation, exp</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rimentation</a:t>
              </a:r>
            </a:p>
          </p:txBody>
        </p:sp>
        <p:sp>
          <p:nvSpPr>
            <p:cNvPr id="2073" name="AutoShape 25"/>
            <p:cNvSpPr>
              <a:spLocks noChangeArrowheads="1"/>
            </p:cNvSpPr>
            <p:nvPr/>
          </p:nvSpPr>
          <p:spPr bwMode="auto">
            <a:xfrm>
              <a:off x="786256" y="2492896"/>
              <a:ext cx="2390184" cy="1008112"/>
            </a:xfrm>
            <a:prstGeom prst="roundRect">
              <a:avLst>
                <a:gd name="adj" fmla="val 16667"/>
              </a:avLst>
            </a:prstGeom>
            <a:gradFill rotWithShape="0">
              <a:gsLst>
                <a:gs pos="0">
                  <a:srgbClr val="92CDDC"/>
                </a:gs>
                <a:gs pos="50000">
                  <a:srgbClr val="4BACC6"/>
                </a:gs>
                <a:gs pos="100000">
                  <a:srgbClr val="92CDDC"/>
                </a:gs>
              </a:gsLst>
              <a:lin ang="5400000" scaled="1"/>
            </a:gradFill>
            <a:ln w="12700">
              <a:solidFill>
                <a:srgbClr val="4BACC6"/>
              </a:solidFill>
              <a:round/>
              <a:headEnd/>
              <a:tailEnd/>
            </a:ln>
            <a:effectLst>
              <a:outerShdw dist="28398" dir="3806097" algn="ctr" rotWithShape="0">
                <a:srgbClr val="205867"/>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Classe</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 D</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roulement, activit</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s des </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l</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è</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ves et du professeur</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
          <p:nvSpPr>
            <p:cNvPr id="2072" name="AutoShape 24"/>
            <p:cNvSpPr>
              <a:spLocks noChangeArrowheads="1"/>
            </p:cNvSpPr>
            <p:nvPr/>
          </p:nvSpPr>
          <p:spPr bwMode="auto">
            <a:xfrm>
              <a:off x="611560" y="1003800"/>
              <a:ext cx="2564879" cy="960285"/>
            </a:xfrm>
            <a:prstGeom prst="roundRect">
              <a:avLst>
                <a:gd name="adj" fmla="val 16667"/>
              </a:avLst>
            </a:prstGeom>
            <a:gradFill rotWithShape="0">
              <a:gsLst>
                <a:gs pos="0">
                  <a:srgbClr val="92CDDC"/>
                </a:gs>
                <a:gs pos="50000">
                  <a:srgbClr val="4BACC6"/>
                </a:gs>
                <a:gs pos="100000">
                  <a:srgbClr val="92CDDC"/>
                </a:gs>
              </a:gsLst>
              <a:lin ang="5400000" scaled="1"/>
            </a:gradFill>
            <a:ln w="12700">
              <a:solidFill>
                <a:srgbClr val="4BACC6"/>
              </a:solidFill>
              <a:round/>
              <a:headEnd/>
              <a:tailEnd/>
            </a:ln>
            <a:effectLst>
              <a:outerShdw dist="28398" dir="3806097" algn="ctr" rotWithShape="0">
                <a:srgbClr val="205867"/>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Pr</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paration</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 Projets de l</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enseignant et ses objectifs vis</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s</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
          <p:nvSpPr>
            <p:cNvPr id="2058" name="AutoShape 10"/>
            <p:cNvSpPr>
              <a:spLocks noChangeArrowheads="1"/>
            </p:cNvSpPr>
            <p:nvPr/>
          </p:nvSpPr>
          <p:spPr bwMode="auto">
            <a:xfrm>
              <a:off x="1043608" y="3861048"/>
              <a:ext cx="1628775" cy="1066800"/>
            </a:xfrm>
            <a:prstGeom prst="roundRect">
              <a:avLst>
                <a:gd name="adj" fmla="val 16667"/>
              </a:avLst>
            </a:prstGeom>
            <a:solidFill>
              <a:srgbClr val="FFFFFF"/>
            </a:solidFill>
            <a:ln w="12700">
              <a:solidFill>
                <a:srgbClr val="4F81BD"/>
              </a:solidFill>
              <a:prstDash val="dash"/>
              <a:round/>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Mod</a:t>
              </a:r>
              <a:r>
                <a:rPr kumimoji="0" lang="fr-FR" sz="1100" b="0" i="0" u="none" strike="noStrike" cap="none" normalizeH="0" baseline="0" smtClean="0">
                  <a:ln>
                    <a:noFill/>
                  </a:ln>
                  <a:solidFill>
                    <a:schemeClr val="tx1"/>
                  </a:solidFill>
                  <a:effectLst/>
                  <a:latin typeface="Calibri"/>
                  <a:ea typeface="Calibri" pitchFamily="34" charset="0"/>
                  <a:cs typeface="Times New Roman" pitchFamily="18" charset="0"/>
                </a:rPr>
                <a:t>è</a:t>
              </a: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le de parcours d</a:t>
              </a:r>
              <a:r>
                <a:rPr kumimoji="0" lang="fr-FR" sz="1100" b="0" i="0" u="none" strike="noStrike" cap="none" normalizeH="0" baseline="0" smtClean="0">
                  <a:ln>
                    <a:noFill/>
                  </a:ln>
                  <a:solidFill>
                    <a:schemeClr val="tx1"/>
                  </a:solidFill>
                  <a:effectLst/>
                  <a:latin typeface="Calibri"/>
                  <a:ea typeface="Calibri" pitchFamily="34" charset="0"/>
                  <a:cs typeface="Times New Roman" pitchFamily="18" charset="0"/>
                </a:rPr>
                <a:t>’</a:t>
              </a: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enseignement diff</a:t>
              </a:r>
              <a:r>
                <a:rPr kumimoji="0" lang="fr-FR" sz="1100" b="0" i="0" u="none" strike="noStrike" cap="none" normalizeH="0" baseline="0" smtClean="0">
                  <a:ln>
                    <a:noFill/>
                  </a:ln>
                  <a:solidFill>
                    <a:schemeClr val="tx1"/>
                  </a:solidFill>
                  <a:effectLst/>
                  <a:latin typeface="Calibri"/>
                  <a:ea typeface="Calibri" pitchFamily="34" charset="0"/>
                  <a:cs typeface="Times New Roman" pitchFamily="18" charset="0"/>
                </a:rPr>
                <a:t>é</a:t>
              </a: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renci</a:t>
              </a:r>
              <a:r>
                <a:rPr kumimoji="0" lang="fr-FR" sz="1100" b="0" i="0" u="none" strike="noStrike" cap="none" normalizeH="0" baseline="0" smtClean="0">
                  <a:ln>
                    <a:noFill/>
                  </a:ln>
                  <a:solidFill>
                    <a:schemeClr val="tx1"/>
                  </a:solidFill>
                  <a:effectLst/>
                  <a:latin typeface="Calibri"/>
                  <a:ea typeface="Calibri" pitchFamily="34" charset="0"/>
                  <a:cs typeface="Times New Roman" pitchFamily="18" charset="0"/>
                </a:rPr>
                <a:t>é </a:t>
              </a: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 Choix de conception</a:t>
              </a: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057" name="AutoShape 9"/>
            <p:cNvSpPr>
              <a:spLocks noChangeArrowheads="1"/>
            </p:cNvSpPr>
            <p:nvPr/>
          </p:nvSpPr>
          <p:spPr bwMode="auto">
            <a:xfrm>
              <a:off x="3779912" y="3717032"/>
              <a:ext cx="1628775" cy="1190625"/>
            </a:xfrm>
            <a:prstGeom prst="roundRect">
              <a:avLst>
                <a:gd name="adj" fmla="val 16667"/>
              </a:avLst>
            </a:prstGeom>
            <a:solidFill>
              <a:srgbClr val="FFFFFF"/>
            </a:solidFill>
            <a:ln w="12700">
              <a:solidFill>
                <a:srgbClr val="4F81BD"/>
              </a:solidFill>
              <a:prstDash val="dash"/>
              <a:round/>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Collaboration avec les chercheurs en informatique et les d</a:t>
              </a:r>
              <a:r>
                <a:rPr kumimoji="0" lang="fr-FR" sz="1100" b="0" i="0" u="none" strike="noStrike" cap="none" normalizeH="0" baseline="0" smtClean="0">
                  <a:ln>
                    <a:noFill/>
                  </a:ln>
                  <a:solidFill>
                    <a:schemeClr val="tx1"/>
                  </a:solidFill>
                  <a:effectLst/>
                  <a:latin typeface="Calibri"/>
                  <a:ea typeface="Calibri" pitchFamily="34" charset="0"/>
                  <a:cs typeface="Times New Roman" pitchFamily="18" charset="0"/>
                </a:rPr>
                <a:t>é</a:t>
              </a: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veloppeurs</a:t>
              </a:r>
              <a:r>
                <a:rPr kumimoji="0" lang="fr-FR" sz="1100" b="0" i="0" u="none" strike="noStrike" cap="none" normalizeH="0" baseline="0" smtClean="0">
                  <a:ln>
                    <a:noFill/>
                  </a:ln>
                  <a:solidFill>
                    <a:schemeClr val="tx1"/>
                  </a:solidFill>
                  <a:effectLst/>
                  <a:latin typeface="Calibri"/>
                  <a:ea typeface="Calibri" pitchFamily="34" charset="0"/>
                  <a:cs typeface="Times New Roman" pitchFamily="18" charset="0"/>
                </a:rPr>
                <a:t> </a:t>
              </a: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 formalisation et</a:t>
              </a:r>
              <a:r>
                <a:rPr kumimoji="0" lang="fr-FR"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rPr>
                <a:t> systéatisation</a:t>
              </a: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052" name="AutoShape 4"/>
            <p:cNvSpPr>
              <a:spLocks noChangeArrowheads="1"/>
            </p:cNvSpPr>
            <p:nvPr/>
          </p:nvSpPr>
          <p:spPr bwMode="auto">
            <a:xfrm>
              <a:off x="6300192" y="4005064"/>
              <a:ext cx="1485900" cy="571500"/>
            </a:xfrm>
            <a:prstGeom prst="roundRect">
              <a:avLst>
                <a:gd name="adj" fmla="val 16667"/>
              </a:avLst>
            </a:prstGeom>
            <a:solidFill>
              <a:srgbClr val="FFFFFF"/>
            </a:solidFill>
            <a:ln w="12700">
              <a:solidFill>
                <a:srgbClr val="4F81BD"/>
              </a:solidFill>
              <a:prstDash val="dash"/>
              <a:round/>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Impl</a:t>
              </a:r>
              <a:r>
                <a:rPr kumimoji="0" lang="fr-FR" sz="1100" b="0" i="0" u="none" strike="noStrike" cap="none" normalizeH="0" baseline="0" smtClean="0">
                  <a:ln>
                    <a:noFill/>
                  </a:ln>
                  <a:solidFill>
                    <a:schemeClr val="tx1"/>
                  </a:solidFill>
                  <a:effectLst/>
                  <a:latin typeface="Calibri"/>
                  <a:ea typeface="Calibri" pitchFamily="34" charset="0"/>
                  <a:cs typeface="Times New Roman" pitchFamily="18" charset="0"/>
                </a:rPr>
                <a:t>é</a:t>
              </a: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mentation dans S</a:t>
              </a:r>
              <a:r>
                <a:rPr kumimoji="0" lang="fr-FR" sz="1100" b="0" i="0" u="none" strike="noStrike" cap="none" normalizeH="0" baseline="0" smtClean="0">
                  <a:ln>
                    <a:noFill/>
                  </a:ln>
                  <a:solidFill>
                    <a:schemeClr val="tx1"/>
                  </a:solidFill>
                  <a:effectLst/>
                  <a:latin typeface="Calibri"/>
                  <a:ea typeface="Calibri" pitchFamily="34" charset="0"/>
                  <a:cs typeface="Times New Roman" pitchFamily="18" charset="0"/>
                </a:rPr>
                <a:t>é</a:t>
              </a:r>
              <a:r>
                <a:rPr kumimoji="0" lang="fr-FR" sz="1100" b="0" i="0" u="none" strike="noStrike" cap="none" normalizeH="0" baseline="0" smtClean="0">
                  <a:ln>
                    <a:noFill/>
                  </a:ln>
                  <a:solidFill>
                    <a:schemeClr val="tx1"/>
                  </a:solidFill>
                  <a:effectLst/>
                  <a:latin typeface="Cambria" pitchFamily="18" charset="0"/>
                  <a:ea typeface="Calibri" pitchFamily="34" charset="0"/>
                  <a:cs typeface="Times New Roman" pitchFamily="18" charset="0"/>
                </a:rPr>
                <a:t>samaths</a:t>
              </a: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AutoShape 11"/>
            <p:cNvSpPr>
              <a:spLocks noChangeArrowheads="1"/>
            </p:cNvSpPr>
            <p:nvPr/>
          </p:nvSpPr>
          <p:spPr bwMode="auto">
            <a:xfrm>
              <a:off x="4499992" y="2924944"/>
              <a:ext cx="228600" cy="628650"/>
            </a:xfrm>
            <a:prstGeom prst="upDownArrow">
              <a:avLst>
                <a:gd name="adj1" fmla="val 50000"/>
                <a:gd name="adj2" fmla="val 55000"/>
              </a:avLst>
            </a:prstGeom>
            <a:solidFill>
              <a:srgbClr val="FFFFFF"/>
            </a:solidFill>
            <a:ln w="12700">
              <a:solidFill>
                <a:srgbClr val="C0504D"/>
              </a:solidFill>
              <a:prstDash val="dash"/>
              <a:miter lim="800000"/>
              <a:headEnd/>
              <a:tailEnd/>
            </a:ln>
            <a:effectLst/>
          </p:spPr>
          <p:txBody>
            <a:bodyPr vert="eaVert" wrap="square" lIns="91440" tIns="45720" rIns="91440" bIns="45720" numCol="1" anchor="t" anchorCtr="0" compatLnSpc="1">
              <a:prstTxWarp prst="textNoShape">
                <a:avLst/>
              </a:prstTxWarp>
            </a:bodyPr>
            <a:lstStyle/>
            <a:p>
              <a:endParaRPr lang="fr-FR"/>
            </a:p>
          </p:txBody>
        </p:sp>
        <p:sp>
          <p:nvSpPr>
            <p:cNvPr id="2071" name="AutoShape 23"/>
            <p:cNvSpPr>
              <a:spLocks noChangeArrowheads="1"/>
            </p:cNvSpPr>
            <p:nvPr/>
          </p:nvSpPr>
          <p:spPr bwMode="auto">
            <a:xfrm>
              <a:off x="2267744" y="2060848"/>
              <a:ext cx="209550" cy="279400"/>
            </a:xfrm>
            <a:prstGeom prst="downArrow">
              <a:avLst>
                <a:gd name="adj1" fmla="val 50000"/>
                <a:gd name="adj2" fmla="val 33333"/>
              </a:avLst>
            </a:prstGeom>
            <a:gradFill rotWithShape="0">
              <a:gsLst>
                <a:gs pos="0">
                  <a:srgbClr val="D99594"/>
                </a:gs>
                <a:gs pos="50000">
                  <a:srgbClr val="C0504D"/>
                </a:gs>
                <a:gs pos="100000">
                  <a:srgbClr val="D99594"/>
                </a:gs>
              </a:gsLst>
              <a:lin ang="5400000" scaled="1"/>
            </a:gradFill>
            <a:ln w="12700">
              <a:solidFill>
                <a:srgbClr val="C0504D"/>
              </a:solidFill>
              <a:miter lim="800000"/>
              <a:headEnd/>
              <a:tailEnd/>
            </a:ln>
            <a:effectLst>
              <a:outerShdw dist="28398" dir="3806097" algn="ctr" rotWithShape="0">
                <a:srgbClr val="622423"/>
              </a:outerShdw>
            </a:effectLst>
          </p:spPr>
          <p:txBody>
            <a:bodyPr vert="eaVert" wrap="square" lIns="91440" tIns="45720" rIns="91440" bIns="45720" numCol="1" anchor="t" anchorCtr="0" compatLnSpc="1">
              <a:prstTxWarp prst="textNoShape">
                <a:avLst/>
              </a:prstTxWarp>
            </a:bodyPr>
            <a:lstStyle/>
            <a:p>
              <a:endParaRPr lang="fr-FR"/>
            </a:p>
          </p:txBody>
        </p:sp>
        <p:sp>
          <p:nvSpPr>
            <p:cNvPr id="2070" name="AutoShape 22"/>
            <p:cNvSpPr>
              <a:spLocks noChangeArrowheads="1"/>
            </p:cNvSpPr>
            <p:nvPr/>
          </p:nvSpPr>
          <p:spPr bwMode="auto">
            <a:xfrm rot="6849401">
              <a:off x="3341794" y="1384873"/>
              <a:ext cx="231775" cy="452438"/>
            </a:xfrm>
            <a:prstGeom prst="downArrow">
              <a:avLst>
                <a:gd name="adj1" fmla="val 50000"/>
                <a:gd name="adj2" fmla="val 48801"/>
              </a:avLst>
            </a:prstGeom>
            <a:gradFill rotWithShape="0">
              <a:gsLst>
                <a:gs pos="0">
                  <a:srgbClr val="D99594"/>
                </a:gs>
                <a:gs pos="50000">
                  <a:srgbClr val="C0504D"/>
                </a:gs>
                <a:gs pos="100000">
                  <a:srgbClr val="D99594"/>
                </a:gs>
              </a:gsLst>
              <a:lin ang="5400000" scaled="1"/>
            </a:gradFill>
            <a:ln w="12700">
              <a:solidFill>
                <a:srgbClr val="C0504D"/>
              </a:solidFill>
              <a:miter lim="800000"/>
              <a:headEnd/>
              <a:tailEnd/>
            </a:ln>
            <a:effectLst>
              <a:outerShdw dist="28398" dir="3806097" algn="ctr" rotWithShape="0">
                <a:srgbClr val="622423"/>
              </a:outerShdw>
            </a:effectLst>
          </p:spPr>
          <p:txBody>
            <a:bodyPr vert="eaVert" wrap="square" lIns="91440" tIns="45720" rIns="91440" bIns="45720" numCol="1" anchor="t" anchorCtr="0" compatLnSpc="1">
              <a:prstTxWarp prst="textNoShape">
                <a:avLst/>
              </a:prstTxWarp>
            </a:bodyPr>
            <a:lstStyle/>
            <a:p>
              <a:endParaRPr lang="fr-FR"/>
            </a:p>
          </p:txBody>
        </p:sp>
        <p:sp>
          <p:nvSpPr>
            <p:cNvPr id="2069" name="AutoShape 21"/>
            <p:cNvSpPr>
              <a:spLocks noChangeArrowheads="1"/>
            </p:cNvSpPr>
            <p:nvPr/>
          </p:nvSpPr>
          <p:spPr bwMode="auto">
            <a:xfrm rot="14209787">
              <a:off x="3403701" y="2559645"/>
              <a:ext cx="215900" cy="422275"/>
            </a:xfrm>
            <a:prstGeom prst="downArrow">
              <a:avLst>
                <a:gd name="adj1" fmla="val 49444"/>
                <a:gd name="adj2" fmla="val 33893"/>
              </a:avLst>
            </a:prstGeom>
            <a:gradFill rotWithShape="0">
              <a:gsLst>
                <a:gs pos="0">
                  <a:srgbClr val="D99594"/>
                </a:gs>
                <a:gs pos="50000">
                  <a:srgbClr val="C0504D"/>
                </a:gs>
                <a:gs pos="100000">
                  <a:srgbClr val="D99594"/>
                </a:gs>
              </a:gsLst>
              <a:lin ang="5400000" scaled="1"/>
            </a:gradFill>
            <a:ln w="12700">
              <a:solidFill>
                <a:srgbClr val="C0504D"/>
              </a:solidFill>
              <a:miter lim="800000"/>
              <a:headEnd/>
              <a:tailEnd/>
            </a:ln>
            <a:effectLst>
              <a:outerShdw dist="28398" dir="3806097" algn="ctr" rotWithShape="0">
                <a:srgbClr val="622423"/>
              </a:outerShdw>
            </a:effectLst>
          </p:spPr>
          <p:txBody>
            <a:bodyPr vert="eaVert" wrap="square" lIns="91440" tIns="45720" rIns="91440" bIns="45720" numCol="1" anchor="t" anchorCtr="0" compatLnSpc="1">
              <a:prstTxWarp prst="textNoShape">
                <a:avLst/>
              </a:prstTxWarp>
            </a:bodyPr>
            <a:lstStyle/>
            <a:p>
              <a:endParaRPr lang="fr-FR"/>
            </a:p>
          </p:txBody>
        </p:sp>
        <p:sp>
          <p:nvSpPr>
            <p:cNvPr id="2053" name="AutoShape 5"/>
            <p:cNvSpPr>
              <a:spLocks noChangeArrowheads="1"/>
            </p:cNvSpPr>
            <p:nvPr/>
          </p:nvSpPr>
          <p:spPr bwMode="auto">
            <a:xfrm>
              <a:off x="2843808" y="4221088"/>
              <a:ext cx="620266" cy="360040"/>
            </a:xfrm>
            <a:prstGeom prst="rightArrow">
              <a:avLst>
                <a:gd name="adj1" fmla="val 50000"/>
                <a:gd name="adj2" fmla="val 60484"/>
              </a:avLst>
            </a:prstGeom>
            <a:solidFill>
              <a:srgbClr val="FFFFFF"/>
            </a:solidFill>
            <a:ln w="12700">
              <a:solidFill>
                <a:srgbClr val="C0504D"/>
              </a:solidFill>
              <a:prstDash val="dash"/>
              <a:miter lim="800000"/>
              <a:headEnd/>
              <a:tailEnd/>
            </a:ln>
            <a:effectLst/>
          </p:spPr>
          <p:txBody>
            <a:bodyPr vert="horz" wrap="square" lIns="91440" tIns="45720" rIns="91440" bIns="45720" numCol="1" anchor="t" anchorCtr="0" compatLnSpc="1">
              <a:prstTxWarp prst="textNoShape">
                <a:avLst/>
              </a:prstTxWarp>
            </a:bodyPr>
            <a:lstStyle/>
            <a:p>
              <a:endParaRPr lang="fr-FR"/>
            </a:p>
          </p:txBody>
        </p:sp>
        <p:sp>
          <p:nvSpPr>
            <p:cNvPr id="2051" name="AutoShape 3"/>
            <p:cNvSpPr>
              <a:spLocks noChangeArrowheads="1"/>
            </p:cNvSpPr>
            <p:nvPr/>
          </p:nvSpPr>
          <p:spPr bwMode="auto">
            <a:xfrm>
              <a:off x="5508104" y="4221088"/>
              <a:ext cx="638175" cy="288032"/>
            </a:xfrm>
            <a:prstGeom prst="leftRightArrow">
              <a:avLst>
                <a:gd name="adj1" fmla="val 50000"/>
                <a:gd name="adj2" fmla="val 64839"/>
              </a:avLst>
            </a:prstGeom>
            <a:solidFill>
              <a:srgbClr val="FFFFFF"/>
            </a:solidFill>
            <a:ln w="12700">
              <a:solidFill>
                <a:srgbClr val="C0504D"/>
              </a:solidFill>
              <a:prstDash val="dash"/>
              <a:miter lim="800000"/>
              <a:headEnd/>
              <a:tailEnd/>
            </a:ln>
            <a:effectLst/>
          </p:spPr>
          <p:txBody>
            <a:bodyPr vert="horz" wrap="square" lIns="91440" tIns="45720" rIns="91440" bIns="45720" numCol="1" anchor="t" anchorCtr="0" compatLnSpc="1">
              <a:prstTxWarp prst="textNoShape">
                <a:avLst/>
              </a:prstTxWarp>
            </a:bodyPr>
            <a:lstStyle/>
            <a:p>
              <a:endParaRPr lang="fr-FR"/>
            </a:p>
          </p:txBody>
        </p:sp>
        <p:sp>
          <p:nvSpPr>
            <p:cNvPr id="2067" name="AutoShape 19"/>
            <p:cNvSpPr>
              <a:spLocks noChangeShapeType="1"/>
            </p:cNvSpPr>
            <p:nvPr/>
          </p:nvSpPr>
          <p:spPr bwMode="auto">
            <a:xfrm flipH="1">
              <a:off x="611559" y="1124743"/>
              <a:ext cx="3735313" cy="45719"/>
            </a:xfrm>
            <a:prstGeom prst="straightConnector1">
              <a:avLst/>
            </a:prstGeom>
            <a:noFill/>
            <a:ln w="12700">
              <a:solidFill>
                <a:srgbClr val="C0504D"/>
              </a:solidFill>
              <a:prstDash val="dash"/>
              <a:round/>
              <a:headEnd/>
              <a:tailEnd/>
            </a:ln>
            <a:effectLst/>
          </p:spPr>
          <p:txBody>
            <a:bodyPr vert="horz" wrap="square" lIns="91440" tIns="45720" rIns="91440" bIns="45720" numCol="1" anchor="t" anchorCtr="0" compatLnSpc="1">
              <a:prstTxWarp prst="textNoShape">
                <a:avLst/>
              </a:prstTxWarp>
            </a:bodyPr>
            <a:lstStyle/>
            <a:p>
              <a:endParaRPr lang="fr-FR"/>
            </a:p>
          </p:txBody>
        </p:sp>
        <p:sp>
          <p:nvSpPr>
            <p:cNvPr id="2065" name="AutoShape 17"/>
            <p:cNvSpPr>
              <a:spLocks noChangeArrowheads="1"/>
            </p:cNvSpPr>
            <p:nvPr/>
          </p:nvSpPr>
          <p:spPr bwMode="auto">
            <a:xfrm>
              <a:off x="6454243" y="1477632"/>
              <a:ext cx="2209688" cy="1447312"/>
            </a:xfrm>
            <a:prstGeom prst="roundRect">
              <a:avLst>
                <a:gd name="adj" fmla="val 16667"/>
              </a:avLst>
            </a:prstGeom>
            <a:gradFill rotWithShape="0">
              <a:gsLst>
                <a:gs pos="0">
                  <a:srgbClr val="92CDDC"/>
                </a:gs>
                <a:gs pos="50000">
                  <a:srgbClr val="4BACC6"/>
                </a:gs>
                <a:gs pos="100000">
                  <a:srgbClr val="92CDDC"/>
                </a:gs>
              </a:gsLst>
              <a:lin ang="5400000" scaled="1"/>
            </a:gradFill>
            <a:ln w="12700">
              <a:solidFill>
                <a:srgbClr val="4BACC6"/>
              </a:solidFill>
              <a:round/>
              <a:headEnd/>
              <a:tailEnd/>
            </a:ln>
            <a:effectLst>
              <a:outerShdw dist="28398" dir="3806097" algn="ctr" rotWithShape="0">
                <a:srgbClr val="205867"/>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Mod</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è</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le pour l</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analyse des pratiques d</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enseignement diff</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renci</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
          <p:nvSpPr>
            <p:cNvPr id="2064" name="AutoShape 16"/>
            <p:cNvSpPr>
              <a:spLocks noChangeArrowheads="1"/>
            </p:cNvSpPr>
            <p:nvPr/>
          </p:nvSpPr>
          <p:spPr bwMode="auto">
            <a:xfrm>
              <a:off x="6092823" y="2115342"/>
              <a:ext cx="288032" cy="288032"/>
            </a:xfrm>
            <a:prstGeom prst="leftArrow">
              <a:avLst>
                <a:gd name="adj1" fmla="val 50000"/>
                <a:gd name="adj2" fmla="val 42149"/>
              </a:avLst>
            </a:prstGeom>
            <a:gradFill rotWithShape="0">
              <a:gsLst>
                <a:gs pos="0">
                  <a:srgbClr val="D99594"/>
                </a:gs>
                <a:gs pos="50000">
                  <a:srgbClr val="C0504D"/>
                </a:gs>
                <a:gs pos="100000">
                  <a:srgbClr val="D99594"/>
                </a:gs>
              </a:gsLst>
              <a:lin ang="5400000" scaled="1"/>
            </a:gradFill>
            <a:ln w="12700">
              <a:solidFill>
                <a:srgbClr val="C0504D"/>
              </a:solidFill>
              <a:miter lim="800000"/>
              <a:headEnd/>
              <a:tailEnd/>
            </a:ln>
            <a:effectLst>
              <a:outerShdw dist="28398" dir="3806097" algn="ctr" rotWithShape="0">
                <a:srgbClr val="622423"/>
              </a:outerShdw>
            </a:effectLst>
          </p:spPr>
          <p:txBody>
            <a:bodyPr vert="horz" wrap="square" lIns="91440" tIns="45720" rIns="91440" bIns="45720" numCol="1" anchor="t" anchorCtr="0" compatLnSpc="1">
              <a:prstTxWarp prst="textNoShape">
                <a:avLst/>
              </a:prstTxWarp>
            </a:bodyPr>
            <a:lstStyle/>
            <a:p>
              <a:endParaRPr lang="fr-FR"/>
            </a:p>
          </p:txBody>
        </p:sp>
        <p:sp>
          <p:nvSpPr>
            <p:cNvPr id="2063" name="AutoShape 15"/>
            <p:cNvSpPr>
              <a:spLocks noChangeShapeType="1"/>
            </p:cNvSpPr>
            <p:nvPr/>
          </p:nvSpPr>
          <p:spPr bwMode="auto">
            <a:xfrm flipV="1">
              <a:off x="4860032" y="1003800"/>
              <a:ext cx="0" cy="431800"/>
            </a:xfrm>
            <a:prstGeom prst="straightConnector1">
              <a:avLst/>
            </a:prstGeom>
            <a:noFill/>
            <a:ln w="38100">
              <a:solidFill>
                <a:srgbClr val="D99594"/>
              </a:solidFill>
              <a:round/>
              <a:headEnd/>
              <a:tailEnd/>
            </a:ln>
            <a:effectLst/>
          </p:spPr>
          <p:txBody>
            <a:bodyPr vert="horz" wrap="square" lIns="91440" tIns="45720" rIns="91440" bIns="45720" numCol="1" anchor="t" anchorCtr="0" compatLnSpc="1">
              <a:prstTxWarp prst="textNoShape">
                <a:avLst/>
              </a:prstTxWarp>
            </a:bodyPr>
            <a:lstStyle/>
            <a:p>
              <a:endParaRPr lang="fr-FR"/>
            </a:p>
          </p:txBody>
        </p:sp>
        <p:sp>
          <p:nvSpPr>
            <p:cNvPr id="2062" name="AutoShape 14"/>
            <p:cNvSpPr>
              <a:spLocks noChangeShapeType="1"/>
            </p:cNvSpPr>
            <p:nvPr/>
          </p:nvSpPr>
          <p:spPr bwMode="auto">
            <a:xfrm>
              <a:off x="4860032" y="928210"/>
              <a:ext cx="1876425" cy="0"/>
            </a:xfrm>
            <a:prstGeom prst="straightConnector1">
              <a:avLst/>
            </a:prstGeom>
            <a:noFill/>
            <a:ln w="38100">
              <a:solidFill>
                <a:srgbClr val="D99594"/>
              </a:solidFill>
              <a:round/>
              <a:headEnd/>
              <a:tailEnd/>
            </a:ln>
            <a:effectLst/>
          </p:spPr>
          <p:txBody>
            <a:bodyPr vert="horz" wrap="square" lIns="91440" tIns="45720" rIns="91440" bIns="45720" numCol="1" anchor="t" anchorCtr="0" compatLnSpc="1">
              <a:prstTxWarp prst="textNoShape">
                <a:avLst/>
              </a:prstTxWarp>
            </a:bodyPr>
            <a:lstStyle/>
            <a:p>
              <a:endParaRPr lang="fr-FR"/>
            </a:p>
          </p:txBody>
        </p:sp>
        <p:sp>
          <p:nvSpPr>
            <p:cNvPr id="2061" name="AutoShape 13"/>
            <p:cNvSpPr>
              <a:spLocks noChangeShapeType="1"/>
            </p:cNvSpPr>
            <p:nvPr/>
          </p:nvSpPr>
          <p:spPr bwMode="auto">
            <a:xfrm>
              <a:off x="6732240" y="988682"/>
              <a:ext cx="0" cy="488950"/>
            </a:xfrm>
            <a:prstGeom prst="straightConnector1">
              <a:avLst/>
            </a:prstGeom>
            <a:noFill/>
            <a:ln w="38100">
              <a:solidFill>
                <a:srgbClr val="D99594"/>
              </a:solidFill>
              <a:round/>
              <a:headEnd/>
              <a:tailEnd type="triangle" w="med" len="med"/>
            </a:ln>
            <a:effectLst/>
          </p:spPr>
          <p:txBody>
            <a:bodyPr vert="horz" wrap="square" lIns="91440" tIns="45720" rIns="91440" bIns="45720" numCol="1" anchor="t" anchorCtr="0" compatLnSpc="1">
              <a:prstTxWarp prst="textNoShape">
                <a:avLst/>
              </a:prstTxWarp>
            </a:bodyPr>
            <a:lstStyle/>
            <a:p>
              <a:endParaRPr lang="fr-FR"/>
            </a:p>
          </p:txBody>
        </p:sp>
        <p:sp>
          <p:nvSpPr>
            <p:cNvPr id="2060" name="AutoShape 12"/>
            <p:cNvSpPr>
              <a:spLocks noChangeShapeType="1"/>
            </p:cNvSpPr>
            <p:nvPr/>
          </p:nvSpPr>
          <p:spPr bwMode="auto">
            <a:xfrm flipV="1">
              <a:off x="4283967" y="2852936"/>
              <a:ext cx="45719" cy="647824"/>
            </a:xfrm>
            <a:prstGeom prst="straightConnector1">
              <a:avLst/>
            </a:prstGeom>
            <a:noFill/>
            <a:ln w="38100">
              <a:solidFill>
                <a:srgbClr val="D99594"/>
              </a:solidFill>
              <a:round/>
              <a:headEnd/>
              <a:tailEnd/>
            </a:ln>
            <a:effectLst/>
          </p:spPr>
          <p:txBody>
            <a:bodyPr vert="horz" wrap="square" lIns="91440" tIns="45720" rIns="91440" bIns="45720" numCol="1" anchor="t" anchorCtr="0" compatLnSpc="1">
              <a:prstTxWarp prst="textNoShape">
                <a:avLst/>
              </a:prstTxWarp>
            </a:bodyPr>
            <a:lstStyle/>
            <a:p>
              <a:endParaRPr lang="fr-FR"/>
            </a:p>
          </p:txBody>
        </p:sp>
        <p:cxnSp>
          <p:nvCxnSpPr>
            <p:cNvPr id="36" name="Connecteur droit 35"/>
            <p:cNvCxnSpPr/>
            <p:nvPr/>
          </p:nvCxnSpPr>
          <p:spPr>
            <a:xfrm flipV="1">
              <a:off x="611560" y="1196752"/>
              <a:ext cx="0" cy="3168352"/>
            </a:xfrm>
            <a:prstGeom prst="line">
              <a:avLst/>
            </a:prstGeom>
            <a:ln>
              <a:solidFill>
                <a:schemeClr val="accent3">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a:endCxn id="2058" idx="1"/>
            </p:cNvCxnSpPr>
            <p:nvPr/>
          </p:nvCxnSpPr>
          <p:spPr>
            <a:xfrm>
              <a:off x="611560" y="4365104"/>
              <a:ext cx="432048" cy="29344"/>
            </a:xfrm>
            <a:prstGeom prst="straightConnector1">
              <a:avLst/>
            </a:prstGeom>
            <a:ln>
              <a:solidFill>
                <a:schemeClr val="accent3">
                  <a:lumMod val="40000"/>
                  <a:lumOff val="60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6" name="AutoShape 19"/>
            <p:cNvSpPr>
              <a:spLocks noChangeShapeType="1"/>
            </p:cNvSpPr>
            <p:nvPr/>
          </p:nvSpPr>
          <p:spPr bwMode="auto">
            <a:xfrm flipH="1">
              <a:off x="1763687" y="5373216"/>
              <a:ext cx="2943225" cy="45719"/>
            </a:xfrm>
            <a:prstGeom prst="straightConnector1">
              <a:avLst/>
            </a:prstGeom>
            <a:noFill/>
            <a:ln w="12700">
              <a:solidFill>
                <a:srgbClr val="C0504D"/>
              </a:solidFill>
              <a:prstDash val="dash"/>
              <a:round/>
              <a:headEnd/>
              <a:tailEnd/>
            </a:ln>
            <a:effectLst/>
          </p:spPr>
          <p:txBody>
            <a:bodyPr vert="horz" wrap="square" lIns="91440" tIns="45720" rIns="91440" bIns="45720" numCol="1" anchor="t" anchorCtr="0" compatLnSpc="1">
              <a:prstTxWarp prst="textNoShape">
                <a:avLst/>
              </a:prstTxWarp>
            </a:bodyPr>
            <a:lstStyle/>
            <a:p>
              <a:endParaRPr lang="fr-FR"/>
            </a:p>
          </p:txBody>
        </p:sp>
        <p:cxnSp>
          <p:nvCxnSpPr>
            <p:cNvPr id="48" name="Connecteur droit avec flèche 47"/>
            <p:cNvCxnSpPr/>
            <p:nvPr/>
          </p:nvCxnSpPr>
          <p:spPr>
            <a:xfrm flipV="1">
              <a:off x="1763688" y="4941168"/>
              <a:ext cx="0" cy="504056"/>
            </a:xfrm>
            <a:prstGeom prst="straightConnector1">
              <a:avLst/>
            </a:prstGeom>
            <a:ln>
              <a:solidFill>
                <a:schemeClr val="accent3">
                  <a:lumMod val="40000"/>
                  <a:lumOff val="60000"/>
                </a:schemeClr>
              </a:solidFill>
              <a:prstDash val="dash"/>
              <a:tailEnd type="arrow"/>
            </a:ln>
          </p:spPr>
          <p:style>
            <a:lnRef idx="1">
              <a:schemeClr val="accent1"/>
            </a:lnRef>
            <a:fillRef idx="0">
              <a:schemeClr val="accent1"/>
            </a:fillRef>
            <a:effectRef idx="0">
              <a:schemeClr val="accent1"/>
            </a:effectRef>
            <a:fontRef idx="minor">
              <a:schemeClr val="tx1"/>
            </a:fontRef>
          </p:style>
        </p:cxnSp>
      </p:grpSp>
      <p:cxnSp>
        <p:nvCxnSpPr>
          <p:cNvPr id="50" name="Connecteur droit 49"/>
          <p:cNvCxnSpPr/>
          <p:nvPr/>
        </p:nvCxnSpPr>
        <p:spPr>
          <a:xfrm flipV="1">
            <a:off x="4716016" y="4941168"/>
            <a:ext cx="0" cy="432048"/>
          </a:xfrm>
          <a:prstGeom prst="line">
            <a:avLst/>
          </a:prstGeom>
          <a:ln>
            <a:solidFill>
              <a:schemeClr val="accent3">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1331640" y="260648"/>
            <a:ext cx="4572000" cy="369332"/>
          </a:xfrm>
          <a:prstGeom prst="rect">
            <a:avLst/>
          </a:prstGeom>
        </p:spPr>
        <p:txBody>
          <a:bodyPr>
            <a:spAutoFit/>
          </a:bodyPr>
          <a:lstStyle/>
          <a:p>
            <a:r>
              <a:rPr lang="fr-FR" dirty="0" smtClean="0">
                <a:solidFill>
                  <a:srgbClr val="FF0000"/>
                </a:solidFill>
              </a:rPr>
              <a:t> </a:t>
            </a:r>
          </a:p>
        </p:txBody>
      </p:sp>
      <p:sp>
        <p:nvSpPr>
          <p:cNvPr id="3" name="ZoneTexte 2"/>
          <p:cNvSpPr txBox="1"/>
          <p:nvPr/>
        </p:nvSpPr>
        <p:spPr>
          <a:xfrm>
            <a:off x="468728" y="301395"/>
            <a:ext cx="8675271" cy="584776"/>
          </a:xfrm>
          <a:prstGeom prst="rect">
            <a:avLst/>
          </a:prstGeom>
          <a:noFill/>
        </p:spPr>
        <p:txBody>
          <a:bodyPr wrap="square" rtlCol="0">
            <a:spAutoFit/>
          </a:bodyPr>
          <a:lstStyle/>
          <a:p>
            <a:pPr algn="ctr"/>
            <a:r>
              <a:rPr lang="fr-FR" sz="3200" dirty="0" smtClean="0"/>
              <a:t>Groupe IREM « Enseignement de l’algèbre  </a:t>
            </a:r>
            <a:endParaRPr lang="fr-FR" sz="3200" dirty="0"/>
          </a:p>
        </p:txBody>
      </p:sp>
    </p:spTree>
    <p:extLst>
      <p:ext uri="{BB962C8B-B14F-4D97-AF65-F5344CB8AC3E}">
        <p14:creationId xmlns:p14="http://schemas.microsoft.com/office/powerpoint/2010/main" val="1874984294"/>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457200" y="332656"/>
            <a:ext cx="7467600" cy="6141296"/>
          </a:xfrm>
        </p:spPr>
        <p:txBody>
          <a:bodyPr>
            <a:normAutofit fontScale="85000" lnSpcReduction="10000"/>
          </a:bodyPr>
          <a:lstStyle/>
          <a:p>
            <a:r>
              <a:rPr lang="fr-FR" dirty="0" smtClean="0"/>
              <a:t>Pour les enseignants</a:t>
            </a:r>
          </a:p>
          <a:p>
            <a:pPr lvl="1">
              <a:spcBef>
                <a:spcPts val="1200"/>
              </a:spcBef>
            </a:pPr>
            <a:r>
              <a:rPr lang="fr-FR" dirty="0" smtClean="0"/>
              <a:t>Un milieu d’échange</a:t>
            </a:r>
          </a:p>
          <a:p>
            <a:pPr lvl="1">
              <a:spcBef>
                <a:spcPts val="1200"/>
              </a:spcBef>
            </a:pPr>
            <a:r>
              <a:rPr lang="fr-FR" dirty="0" smtClean="0"/>
              <a:t>Un milieu d’accompagnement avec des chercheurs</a:t>
            </a:r>
          </a:p>
          <a:p>
            <a:pPr lvl="2"/>
            <a:r>
              <a:rPr lang="fr-FR" dirty="0" smtClean="0"/>
              <a:t>Discussion du choix des contenus et de scénarios </a:t>
            </a:r>
          </a:p>
          <a:p>
            <a:pPr lvl="1">
              <a:spcBef>
                <a:spcPts val="1200"/>
              </a:spcBef>
            </a:pPr>
            <a:r>
              <a:rPr lang="fr-FR" dirty="0" smtClean="0"/>
              <a:t>Un milieu pour la formation</a:t>
            </a:r>
          </a:p>
          <a:p>
            <a:pPr lvl="2"/>
            <a:r>
              <a:rPr lang="fr-FR" dirty="0" smtClean="0"/>
              <a:t> Accès à des résultats de recherche, en didactique de l’algèbre</a:t>
            </a:r>
            <a:r>
              <a:rPr lang="fr-FR" dirty="0" smtClean="0">
                <a:solidFill>
                  <a:srgbClr val="000000"/>
                </a:solidFill>
              </a:rPr>
              <a:t>, sur l’évaluation</a:t>
            </a:r>
          </a:p>
          <a:p>
            <a:pPr lvl="2"/>
            <a:r>
              <a:rPr lang="fr-FR" dirty="0" smtClean="0">
                <a:solidFill>
                  <a:srgbClr val="000000"/>
                </a:solidFill>
              </a:rPr>
              <a:t>Pour favoriser </a:t>
            </a:r>
          </a:p>
          <a:p>
            <a:pPr lvl="3"/>
            <a:r>
              <a:rPr lang="fr-FR" dirty="0" smtClean="0">
                <a:solidFill>
                  <a:srgbClr val="000000"/>
                </a:solidFill>
              </a:rPr>
              <a:t>Evolution de leur rapport à l’algèbre et à son enseignement.</a:t>
            </a:r>
          </a:p>
          <a:p>
            <a:pPr lvl="3"/>
            <a:r>
              <a:rPr lang="fr-FR" dirty="0" smtClean="0">
                <a:solidFill>
                  <a:srgbClr val="000000"/>
                </a:solidFill>
              </a:rPr>
              <a:t>Evolution du rapport à l’évaluation et à la régulation de l’enseignement</a:t>
            </a:r>
          </a:p>
          <a:p>
            <a:pPr lvl="3"/>
            <a:r>
              <a:rPr lang="fr-FR" dirty="0" smtClean="0">
                <a:solidFill>
                  <a:srgbClr val="000000"/>
                </a:solidFill>
              </a:rPr>
              <a:t>Evolution des pratiques d’évaluation et d’enseignement différencié</a:t>
            </a:r>
            <a:endParaRPr lang="fr-FR" dirty="0" smtClean="0"/>
          </a:p>
          <a:p>
            <a:pPr>
              <a:spcBef>
                <a:spcPts val="1400"/>
              </a:spcBef>
            </a:pPr>
            <a:r>
              <a:rPr lang="fr-FR" dirty="0" smtClean="0"/>
              <a:t>Pour les chercheurs</a:t>
            </a:r>
          </a:p>
          <a:p>
            <a:pPr lvl="1"/>
            <a:r>
              <a:rPr lang="fr-FR" dirty="0" smtClean="0"/>
              <a:t>Un observatoire des pratiques enseignantes</a:t>
            </a:r>
          </a:p>
          <a:p>
            <a:pPr lvl="1"/>
            <a:r>
              <a:rPr lang="fr-FR" dirty="0" smtClean="0"/>
              <a:t>Un groupe avec lequel concevoir des ressources prenant en compte les contraintes de viabilité</a:t>
            </a:r>
          </a:p>
          <a:p>
            <a:pPr lvl="1"/>
            <a:r>
              <a:rPr lang="fr-FR" dirty="0" smtClean="0"/>
              <a:t>Un groupe pour tester de nouveaux modèles </a:t>
            </a:r>
            <a:r>
              <a:rPr lang="fr-FR" dirty="0" err="1" smtClean="0"/>
              <a:t>ssons</a:t>
            </a:r>
            <a:r>
              <a:rPr lang="fr-FR" dirty="0" smtClean="0"/>
              <a:t> des résultats de recherche avec des mises en œuvre des enseignants</a:t>
            </a:r>
          </a:p>
          <a:p>
            <a:pPr>
              <a:buNone/>
            </a:pPr>
            <a:endParaRPr lang="fr-FR" dirty="0" smtClean="0"/>
          </a:p>
        </p:txBody>
      </p:sp>
      <p:sp>
        <p:nvSpPr>
          <p:cNvPr id="4" name="Espace réservé du numéro de diapositive 3"/>
          <p:cNvSpPr>
            <a:spLocks noGrp="1"/>
          </p:cNvSpPr>
          <p:nvPr>
            <p:ph type="sldNum" sz="quarter" idx="4294967295"/>
          </p:nvPr>
        </p:nvSpPr>
        <p:spPr>
          <a:xfrm>
            <a:off x="8129016" y="5734050"/>
            <a:ext cx="609600" cy="521208"/>
          </a:xfrm>
          <a:prstGeom prst="rect">
            <a:avLst/>
          </a:prstGeom>
        </p:spPr>
        <p:txBody>
          <a:bodyPr/>
          <a:lstStyle/>
          <a:p>
            <a:fld id="{EDF99E99-FBB3-499B-B857-2C3F0823A2A2}" type="slidenum">
              <a:rPr lang="fr-FR" sz="1200" smtClean="0"/>
              <a:pPr/>
              <a:t>39</a:t>
            </a:fld>
            <a:endParaRPr lang="fr-FR" sz="1200" dirty="0"/>
          </a:p>
        </p:txBody>
      </p:sp>
    </p:spTree>
    <p:extLst>
      <p:ext uri="{BB962C8B-B14F-4D97-AF65-F5344CB8AC3E}">
        <p14:creationId xmlns:p14="http://schemas.microsoft.com/office/powerpoint/2010/main" val="230887079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9275" y="107576"/>
            <a:ext cx="8042276" cy="859990"/>
          </a:xfrm>
        </p:spPr>
        <p:txBody>
          <a:bodyPr/>
          <a:lstStyle/>
          <a:p>
            <a:r>
              <a:rPr lang="fr-FR" sz="3600" dirty="0" smtClean="0"/>
              <a:t>Objectifs</a:t>
            </a:r>
            <a:endParaRPr lang="fr-FR" sz="3600" dirty="0"/>
          </a:p>
        </p:txBody>
      </p:sp>
      <p:sp>
        <p:nvSpPr>
          <p:cNvPr id="3" name="Espace réservé du contenu 2"/>
          <p:cNvSpPr>
            <a:spLocks noGrp="1"/>
          </p:cNvSpPr>
          <p:nvPr>
            <p:ph idx="1"/>
          </p:nvPr>
        </p:nvSpPr>
        <p:spPr>
          <a:xfrm>
            <a:off x="549275" y="1222245"/>
            <a:ext cx="8042276" cy="4343400"/>
          </a:xfrm>
        </p:spPr>
        <p:txBody>
          <a:bodyPr>
            <a:normAutofit fontScale="92500" lnSpcReduction="20000"/>
          </a:bodyPr>
          <a:lstStyle/>
          <a:p>
            <a:r>
              <a:rPr lang="fr-FR" dirty="0" smtClean="0"/>
              <a:t>Outiller </a:t>
            </a:r>
            <a:r>
              <a:rPr lang="fr-FR" dirty="0"/>
              <a:t>les enseignants pour gérer l’hétérogénéité des apprentissages </a:t>
            </a:r>
            <a:endParaRPr lang="fr-FR" dirty="0" smtClean="0"/>
          </a:p>
          <a:p>
            <a:pPr lvl="1"/>
            <a:r>
              <a:rPr lang="fr-FR" dirty="0" smtClean="0"/>
              <a:t>outils </a:t>
            </a:r>
            <a:r>
              <a:rPr lang="fr-FR" dirty="0"/>
              <a:t>d’évaluation diagnostique </a:t>
            </a:r>
            <a:r>
              <a:rPr lang="fr-FR" dirty="0" smtClean="0"/>
              <a:t>automatique</a:t>
            </a:r>
          </a:p>
          <a:p>
            <a:pPr lvl="1"/>
            <a:r>
              <a:rPr lang="fr-FR" dirty="0" smtClean="0"/>
              <a:t>Ressources </a:t>
            </a:r>
            <a:r>
              <a:rPr lang="fr-FR" dirty="0"/>
              <a:t>appropriées aux besoins repérés des élèves. </a:t>
            </a:r>
            <a:endParaRPr lang="fr-FR" dirty="0" smtClean="0"/>
          </a:p>
          <a:p>
            <a:r>
              <a:rPr lang="fr-FR" dirty="0" smtClean="0"/>
              <a:t>Projet pluridisciplinaire articulant </a:t>
            </a:r>
            <a:r>
              <a:rPr lang="fr-FR" dirty="0"/>
              <a:t>les domaines de recherche en évaluation, didactique des mathématiques, psychologie cognitive, informatique et </a:t>
            </a:r>
            <a:r>
              <a:rPr lang="fr-FR" dirty="0" smtClean="0"/>
              <a:t>édumétrie</a:t>
            </a:r>
          </a:p>
          <a:p>
            <a:r>
              <a:rPr lang="fr-FR" dirty="0" smtClean="0"/>
              <a:t>Problématique : </a:t>
            </a:r>
          </a:p>
          <a:p>
            <a:pPr lvl="1"/>
            <a:r>
              <a:rPr lang="fr-FR" dirty="0" smtClean="0"/>
              <a:t>Etude de la validité de dispositifs d’évaluation et de régulation au regard des objectifs visés</a:t>
            </a:r>
          </a:p>
          <a:p>
            <a:pPr lvl="1"/>
            <a:r>
              <a:rPr lang="fr-FR" dirty="0" smtClean="0"/>
              <a:t>Etude de la conception </a:t>
            </a:r>
            <a:r>
              <a:rPr lang="fr-FR" dirty="0"/>
              <a:t>de dispositifs </a:t>
            </a:r>
            <a:r>
              <a:rPr lang="fr-FR" dirty="0" smtClean="0"/>
              <a:t>d’évaluation et de régulation, de leur développement informatique, de leurs </a:t>
            </a:r>
            <a:r>
              <a:rPr lang="fr-FR" dirty="0"/>
              <a:t>usages dans les pratiques enseignantes. </a:t>
            </a:r>
            <a:endParaRPr lang="fr-FR" dirty="0" smtClean="0"/>
          </a:p>
          <a:p>
            <a:pPr marL="349250" lvl="1" indent="0">
              <a:buNone/>
            </a:pPr>
            <a:endParaRPr lang="fr-FR" dirty="0" smtClean="0"/>
          </a:p>
        </p:txBody>
      </p:sp>
      <p:sp>
        <p:nvSpPr>
          <p:cNvPr id="4" name="Espace réservé de la date 3"/>
          <p:cNvSpPr>
            <a:spLocks noGrp="1"/>
          </p:cNvSpPr>
          <p:nvPr>
            <p:ph type="dt" sz="half" idx="10"/>
          </p:nvPr>
        </p:nvSpPr>
        <p:spPr/>
        <p:txBody>
          <a:bodyPr/>
          <a:lstStyle/>
          <a:p>
            <a:fld id="{E3B78151-A60A-1642-971C-CE9A85AF4DC4}" type="datetime1">
              <a:rPr lang="fr-FR" smtClean="0"/>
              <a:t>26/05/14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4</a:t>
            </a:fld>
            <a:endParaRPr lang="en-US" sz="1200" dirty="0"/>
          </a:p>
        </p:txBody>
      </p:sp>
    </p:spTree>
    <p:extLst>
      <p:ext uri="{BB962C8B-B14F-4D97-AF65-F5344CB8AC3E}">
        <p14:creationId xmlns:p14="http://schemas.microsoft.com/office/powerpoint/2010/main" val="117539755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FD22FB16-DA31-0A4D-A84D-88B1F72B5DBE}" type="datetime1">
              <a:rPr lang="fr-FR" smtClean="0"/>
              <a:t>26/05/14</a:t>
            </a:fld>
            <a:endParaRPr lang="en-US"/>
          </a:p>
        </p:txBody>
      </p:sp>
      <p:sp>
        <p:nvSpPr>
          <p:cNvPr id="3" name="Espace réservé du pied de page 2"/>
          <p:cNvSpPr>
            <a:spLocks noGrp="1"/>
          </p:cNvSpPr>
          <p:nvPr>
            <p:ph type="ftr" sz="quarter" idx="11"/>
          </p:nvPr>
        </p:nvSpPr>
        <p:spPr/>
        <p:txBody>
          <a:bodyPr/>
          <a:lstStyle/>
          <a:p>
            <a:r>
              <a:rPr lang="en-US" smtClean="0"/>
              <a:t>CS IREM</a:t>
            </a:r>
            <a:endParaRPr lang="en-US"/>
          </a:p>
        </p:txBody>
      </p:sp>
      <p:sp>
        <p:nvSpPr>
          <p:cNvPr id="4" name="Espace réservé du numéro de diapositive 3"/>
          <p:cNvSpPr>
            <a:spLocks noGrp="1"/>
          </p:cNvSpPr>
          <p:nvPr>
            <p:ph type="sldNum" sz="quarter" idx="12"/>
          </p:nvPr>
        </p:nvSpPr>
        <p:spPr/>
        <p:txBody>
          <a:bodyPr/>
          <a:lstStyle/>
          <a:p>
            <a:fld id="{7F5CE407-6216-4202-80E4-A30DC2F709B2}" type="slidenum">
              <a:rPr lang="en-US" sz="1200" smtClean="0"/>
              <a:t>5</a:t>
            </a:fld>
            <a:endParaRPr lang="en-US" sz="1200" dirty="0"/>
          </a:p>
        </p:txBody>
      </p:sp>
      <p:sp>
        <p:nvSpPr>
          <p:cNvPr id="5" name="ZoneTexte 4"/>
          <p:cNvSpPr txBox="1"/>
          <p:nvPr/>
        </p:nvSpPr>
        <p:spPr>
          <a:xfrm>
            <a:off x="264458" y="241891"/>
            <a:ext cx="3863383" cy="369332"/>
          </a:xfrm>
          <a:prstGeom prst="rect">
            <a:avLst/>
          </a:prstGeom>
          <a:noFill/>
        </p:spPr>
        <p:txBody>
          <a:bodyPr wrap="square" rtlCol="0">
            <a:spAutoFit/>
          </a:bodyPr>
          <a:lstStyle/>
          <a:p>
            <a:endParaRPr lang="fr-FR" dirty="0"/>
          </a:p>
        </p:txBody>
      </p:sp>
      <p:sp>
        <p:nvSpPr>
          <p:cNvPr id="6" name="ZoneTexte 5"/>
          <p:cNvSpPr txBox="1"/>
          <p:nvPr/>
        </p:nvSpPr>
        <p:spPr>
          <a:xfrm>
            <a:off x="393128" y="611223"/>
            <a:ext cx="3613751" cy="369332"/>
          </a:xfrm>
          <a:prstGeom prst="rect">
            <a:avLst/>
          </a:prstGeom>
          <a:noFill/>
        </p:spPr>
        <p:txBody>
          <a:bodyPr wrap="square" rtlCol="0">
            <a:spAutoFit/>
          </a:bodyPr>
          <a:lstStyle/>
          <a:p>
            <a:endParaRPr lang="fr-FR" dirty="0"/>
          </a:p>
        </p:txBody>
      </p:sp>
      <p:sp>
        <p:nvSpPr>
          <p:cNvPr id="7" name="ZoneTexte 6"/>
          <p:cNvSpPr txBox="1"/>
          <p:nvPr/>
        </p:nvSpPr>
        <p:spPr>
          <a:xfrm>
            <a:off x="264458" y="611223"/>
            <a:ext cx="3742421" cy="369332"/>
          </a:xfrm>
          <a:prstGeom prst="rect">
            <a:avLst/>
          </a:prstGeom>
          <a:noFill/>
        </p:spPr>
        <p:txBody>
          <a:bodyPr wrap="square" rtlCol="0">
            <a:spAutoFit/>
          </a:bodyPr>
          <a:lstStyle/>
          <a:p>
            <a:endParaRPr lang="fr-FR" dirty="0"/>
          </a:p>
        </p:txBody>
      </p:sp>
      <p:sp>
        <p:nvSpPr>
          <p:cNvPr id="8" name="ZoneTexte 7"/>
          <p:cNvSpPr txBox="1"/>
          <p:nvPr/>
        </p:nvSpPr>
        <p:spPr>
          <a:xfrm>
            <a:off x="264458" y="611223"/>
            <a:ext cx="4167359" cy="2308324"/>
          </a:xfrm>
          <a:prstGeom prst="rect">
            <a:avLst/>
          </a:prstGeom>
          <a:noFill/>
          <a:ln>
            <a:solidFill>
              <a:schemeClr val="tx2">
                <a:lumMod val="75000"/>
                <a:lumOff val="25000"/>
              </a:schemeClr>
            </a:solidFill>
          </a:ln>
        </p:spPr>
        <p:txBody>
          <a:bodyPr wrap="square" rtlCol="0">
            <a:spAutoFit/>
          </a:bodyPr>
          <a:lstStyle/>
          <a:p>
            <a:pPr marL="285750" indent="-285750">
              <a:buFont typeface="Arial"/>
              <a:buChar char="•"/>
            </a:pPr>
            <a:r>
              <a:rPr lang="fr-FR" b="1" dirty="0"/>
              <a:t>Développer une expertise pour étudier la validité des outils d’évaluation </a:t>
            </a:r>
            <a:endParaRPr lang="fr-FR" b="1" dirty="0" smtClean="0"/>
          </a:p>
          <a:p>
            <a:pPr marL="609600" indent="-285750">
              <a:buFont typeface="Arial"/>
              <a:buChar char="•"/>
            </a:pPr>
            <a:r>
              <a:rPr lang="fr-FR" dirty="0" smtClean="0"/>
              <a:t>Etude </a:t>
            </a:r>
            <a:r>
              <a:rPr lang="fr-FR" dirty="0"/>
              <a:t>comparative de dispositifs </a:t>
            </a:r>
            <a:r>
              <a:rPr lang="fr-FR" dirty="0" smtClean="0"/>
              <a:t>d’évaluation</a:t>
            </a:r>
          </a:p>
          <a:p>
            <a:pPr marL="609600" indent="-285750">
              <a:buFont typeface="Arial"/>
              <a:buChar char="•"/>
            </a:pPr>
            <a:r>
              <a:rPr lang="fr-FR" dirty="0" smtClean="0"/>
              <a:t>Méthodologie </a:t>
            </a:r>
            <a:r>
              <a:rPr lang="fr-FR" dirty="0"/>
              <a:t>d’expertise des dispositifs </a:t>
            </a:r>
            <a:r>
              <a:rPr lang="fr-FR" dirty="0" smtClean="0"/>
              <a:t>(CEDRE, EVAPM </a:t>
            </a:r>
            <a:r>
              <a:rPr lang="fr-FR" dirty="0"/>
              <a:t>et évaluation </a:t>
            </a:r>
            <a:r>
              <a:rPr lang="fr-FR" dirty="0" smtClean="0"/>
              <a:t>Pépite)</a:t>
            </a:r>
            <a:endParaRPr lang="en-GB" dirty="0"/>
          </a:p>
        </p:txBody>
      </p:sp>
      <p:sp>
        <p:nvSpPr>
          <p:cNvPr id="9" name="ZoneTexte 8"/>
          <p:cNvSpPr txBox="1"/>
          <p:nvPr/>
        </p:nvSpPr>
        <p:spPr>
          <a:xfrm>
            <a:off x="1162001" y="160810"/>
            <a:ext cx="1972699" cy="461665"/>
          </a:xfrm>
          <a:prstGeom prst="rect">
            <a:avLst/>
          </a:prstGeom>
          <a:noFill/>
          <a:ln>
            <a:solidFill>
              <a:srgbClr val="18579B"/>
            </a:solidFill>
          </a:ln>
        </p:spPr>
        <p:txBody>
          <a:bodyPr wrap="square" rtlCol="0">
            <a:spAutoFit/>
          </a:bodyPr>
          <a:lstStyle/>
          <a:p>
            <a:r>
              <a:rPr lang="fr-FR" sz="2400" dirty="0" smtClean="0"/>
              <a:t>Tâche 1</a:t>
            </a:r>
            <a:endParaRPr lang="fr-FR" sz="2400" dirty="0"/>
          </a:p>
        </p:txBody>
      </p:sp>
      <p:sp>
        <p:nvSpPr>
          <p:cNvPr id="10" name="ZoneTexte 9"/>
          <p:cNvSpPr txBox="1"/>
          <p:nvPr/>
        </p:nvSpPr>
        <p:spPr>
          <a:xfrm>
            <a:off x="4598448" y="645128"/>
            <a:ext cx="4545552" cy="4801315"/>
          </a:xfrm>
          <a:prstGeom prst="rect">
            <a:avLst/>
          </a:prstGeom>
          <a:noFill/>
          <a:ln>
            <a:solidFill>
              <a:schemeClr val="tx2">
                <a:lumMod val="75000"/>
                <a:lumOff val="25000"/>
              </a:schemeClr>
            </a:solidFill>
          </a:ln>
        </p:spPr>
        <p:txBody>
          <a:bodyPr wrap="square" rtlCol="0">
            <a:spAutoFit/>
          </a:bodyPr>
          <a:lstStyle/>
          <a:p>
            <a:pPr marL="285750" indent="-285750">
              <a:buFont typeface="Arial"/>
              <a:buChar char="•"/>
            </a:pPr>
            <a:r>
              <a:rPr lang="fr-FR" b="1" dirty="0"/>
              <a:t>Utiliser cette expertise pour étendre des dispositifs d’évaluation existants </a:t>
            </a:r>
          </a:p>
          <a:p>
            <a:pPr marL="552450" lvl="1" indent="-285750">
              <a:buFont typeface="Arial"/>
              <a:buChar char="•"/>
            </a:pPr>
            <a:r>
              <a:rPr lang="fr-FR" dirty="0"/>
              <a:t>Etendre le diagnostic automatique en algèbre </a:t>
            </a:r>
          </a:p>
          <a:p>
            <a:pPr marL="552450" lvl="1" indent="-285750">
              <a:buFont typeface="Arial"/>
              <a:buChar char="•"/>
            </a:pPr>
            <a:r>
              <a:rPr lang="fr-FR" dirty="0" smtClean="0"/>
              <a:t>Généraliser </a:t>
            </a:r>
            <a:r>
              <a:rPr lang="fr-FR" dirty="0"/>
              <a:t>la démarche </a:t>
            </a:r>
            <a:r>
              <a:rPr lang="fr-FR" dirty="0" smtClean="0"/>
              <a:t>au </a:t>
            </a:r>
            <a:r>
              <a:rPr lang="fr-FR" dirty="0"/>
              <a:t>domaine de l’arithmétique au cycle 3 de l’école </a:t>
            </a:r>
            <a:r>
              <a:rPr lang="fr-FR" dirty="0" smtClean="0"/>
              <a:t>élémentaire</a:t>
            </a:r>
          </a:p>
          <a:p>
            <a:pPr marL="552450" lvl="1" indent="-285750">
              <a:buFont typeface="Arial"/>
              <a:buChar char="•"/>
            </a:pPr>
            <a:r>
              <a:rPr lang="fr-FR" dirty="0" smtClean="0"/>
              <a:t>Etendre </a:t>
            </a:r>
            <a:r>
              <a:rPr lang="fr-FR" dirty="0"/>
              <a:t>des </a:t>
            </a:r>
            <a:r>
              <a:rPr lang="fr-FR" dirty="0" smtClean="0"/>
              <a:t>modèles </a:t>
            </a:r>
            <a:r>
              <a:rPr lang="fr-FR" dirty="0"/>
              <a:t>pour développer de nouveaux prototypes d’évaluation diagnostique </a:t>
            </a:r>
            <a:endParaRPr lang="fr-FR" dirty="0" smtClean="0"/>
          </a:p>
          <a:p>
            <a:pPr marL="552450" lvl="1" indent="-285750">
              <a:buFont typeface="Arial"/>
              <a:buChar char="•"/>
            </a:pPr>
            <a:r>
              <a:rPr lang="fr-FR" dirty="0" smtClean="0"/>
              <a:t>Créer </a:t>
            </a:r>
            <a:r>
              <a:rPr lang="fr-FR" dirty="0"/>
              <a:t>de ressources  pour réguler l’enseignement en fonction des besoins d’apprentissage repérés chez les élèves	</a:t>
            </a:r>
          </a:p>
          <a:p>
            <a:pPr lvl="2"/>
            <a:r>
              <a:rPr lang="fr-FR" dirty="0"/>
              <a:t>Plateforme en ligne</a:t>
            </a:r>
            <a:r>
              <a:rPr lang="en-GB" dirty="0"/>
              <a:t> </a:t>
            </a:r>
            <a:endParaRPr lang="fr-FR" dirty="0"/>
          </a:p>
        </p:txBody>
      </p:sp>
      <p:sp>
        <p:nvSpPr>
          <p:cNvPr id="11" name="ZoneTexte 10"/>
          <p:cNvSpPr txBox="1"/>
          <p:nvPr/>
        </p:nvSpPr>
        <p:spPr>
          <a:xfrm>
            <a:off x="5761241" y="194715"/>
            <a:ext cx="1972699" cy="461665"/>
          </a:xfrm>
          <a:prstGeom prst="rect">
            <a:avLst/>
          </a:prstGeom>
          <a:noFill/>
          <a:ln>
            <a:solidFill>
              <a:srgbClr val="18579B"/>
            </a:solidFill>
          </a:ln>
        </p:spPr>
        <p:txBody>
          <a:bodyPr wrap="square" rtlCol="0">
            <a:spAutoFit/>
          </a:bodyPr>
          <a:lstStyle/>
          <a:p>
            <a:r>
              <a:rPr lang="fr-FR" sz="2400" dirty="0" smtClean="0"/>
              <a:t>Tâche 2</a:t>
            </a:r>
            <a:endParaRPr lang="fr-FR" sz="2400" dirty="0"/>
          </a:p>
        </p:txBody>
      </p:sp>
      <p:sp>
        <p:nvSpPr>
          <p:cNvPr id="12" name="ZoneTexte 11"/>
          <p:cNvSpPr txBox="1"/>
          <p:nvPr/>
        </p:nvSpPr>
        <p:spPr>
          <a:xfrm>
            <a:off x="264458" y="3508761"/>
            <a:ext cx="4144829" cy="3693319"/>
          </a:xfrm>
          <a:prstGeom prst="rect">
            <a:avLst/>
          </a:prstGeom>
          <a:noFill/>
          <a:ln>
            <a:solidFill>
              <a:schemeClr val="tx2">
                <a:lumMod val="75000"/>
                <a:lumOff val="25000"/>
              </a:schemeClr>
            </a:solidFill>
          </a:ln>
        </p:spPr>
        <p:txBody>
          <a:bodyPr wrap="square" rtlCol="0">
            <a:spAutoFit/>
          </a:bodyPr>
          <a:lstStyle/>
          <a:p>
            <a:pPr marL="285750" indent="-285750">
              <a:buFont typeface="Arial"/>
              <a:buChar char="•"/>
            </a:pPr>
            <a:r>
              <a:rPr lang="fr-FR" b="1" dirty="0"/>
              <a:t>Analyser les pratiques enseignantes en classe : programmation des enseignements et régulation des apprentissages</a:t>
            </a:r>
            <a:r>
              <a:rPr lang="en-GB" dirty="0"/>
              <a:t> </a:t>
            </a:r>
            <a:r>
              <a:rPr lang="en-GB" dirty="0" smtClean="0"/>
              <a:t> (</a:t>
            </a:r>
            <a:r>
              <a:rPr lang="en-GB" dirty="0" err="1" smtClean="0"/>
              <a:t>LéA</a:t>
            </a:r>
            <a:r>
              <a:rPr lang="en-GB" dirty="0" smtClean="0"/>
              <a:t>)</a:t>
            </a:r>
            <a:endParaRPr lang="en-GB" dirty="0"/>
          </a:p>
          <a:p>
            <a:pPr marL="552450" lvl="1" indent="-285750">
              <a:buFont typeface="Arial"/>
              <a:buChar char="•"/>
              <a:tabLst>
                <a:tab pos="188913" algn="l"/>
              </a:tabLst>
            </a:pPr>
            <a:r>
              <a:rPr lang="fr-FR" dirty="0"/>
              <a:t>Repérer les organisateurs des pratiques liés à leurs dimensions socio-institutionnelle et personnelle</a:t>
            </a:r>
          </a:p>
          <a:p>
            <a:pPr marL="552450" lvl="1" indent="-285750">
              <a:buFont typeface="Arial"/>
              <a:buChar char="•"/>
              <a:tabLst>
                <a:tab pos="188913" algn="l"/>
              </a:tabLst>
            </a:pPr>
            <a:r>
              <a:rPr lang="fr-FR" dirty="0"/>
              <a:t>Identifier l’évolution des usages de ressources dédiées à l’évaluation et à la régulation</a:t>
            </a:r>
          </a:p>
          <a:p>
            <a:pPr marL="552450" indent="-285750">
              <a:buFont typeface="Arial"/>
              <a:buChar char="•"/>
              <a:tabLst>
                <a:tab pos="188913" algn="l"/>
              </a:tabLst>
            </a:pPr>
            <a:endParaRPr lang="fr-FR" dirty="0"/>
          </a:p>
        </p:txBody>
      </p:sp>
      <p:sp>
        <p:nvSpPr>
          <p:cNvPr id="13" name="ZoneTexte 12"/>
          <p:cNvSpPr txBox="1"/>
          <p:nvPr/>
        </p:nvSpPr>
        <p:spPr>
          <a:xfrm>
            <a:off x="1815052" y="3106790"/>
            <a:ext cx="1815515" cy="419695"/>
          </a:xfrm>
          <a:prstGeom prst="rect">
            <a:avLst/>
          </a:prstGeom>
          <a:noFill/>
          <a:ln>
            <a:solidFill>
              <a:srgbClr val="18579B"/>
            </a:solidFill>
          </a:ln>
        </p:spPr>
        <p:txBody>
          <a:bodyPr wrap="square" rtlCol="0">
            <a:spAutoFit/>
          </a:bodyPr>
          <a:lstStyle/>
          <a:p>
            <a:r>
              <a:rPr lang="fr-FR" sz="2400" dirty="0" smtClean="0"/>
              <a:t>Tâche 3</a:t>
            </a:r>
            <a:endParaRPr lang="fr-FR" sz="2400" dirty="0"/>
          </a:p>
        </p:txBody>
      </p:sp>
    </p:spTree>
    <p:extLst>
      <p:ext uri="{BB962C8B-B14F-4D97-AF65-F5344CB8AC3E}">
        <p14:creationId xmlns:p14="http://schemas.microsoft.com/office/powerpoint/2010/main" val="219983498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Projet </a:t>
            </a:r>
            <a:r>
              <a:rPr lang="fr-FR" dirty="0" err="1" smtClean="0"/>
              <a:t>LéA</a:t>
            </a:r>
            <a:r>
              <a:rPr lang="fr-FR" dirty="0" smtClean="0"/>
              <a:t/>
            </a:r>
            <a:br>
              <a:rPr lang="fr-FR" dirty="0" smtClean="0"/>
            </a:br>
            <a:r>
              <a:rPr lang="fr-FR" sz="2400" dirty="0" smtClean="0"/>
              <a:t>Lieu </a:t>
            </a:r>
            <a:r>
              <a:rPr lang="fr-FR" sz="2400" dirty="0"/>
              <a:t>d’éducation associé à </a:t>
            </a:r>
            <a:r>
              <a:rPr lang="fr-FR" sz="2400" dirty="0" smtClean="0"/>
              <a:t>l’</a:t>
            </a:r>
            <a:r>
              <a:rPr lang="fr-FR" sz="2400" dirty="0" err="1" smtClean="0"/>
              <a:t>Ifé</a:t>
            </a:r>
            <a:endParaRPr lang="fr-FR" sz="2400" dirty="0"/>
          </a:p>
        </p:txBody>
      </p:sp>
      <p:sp>
        <p:nvSpPr>
          <p:cNvPr id="3" name="Espace réservé du contenu 2"/>
          <p:cNvSpPr>
            <a:spLocks noGrp="1"/>
          </p:cNvSpPr>
          <p:nvPr>
            <p:ph idx="1"/>
          </p:nvPr>
        </p:nvSpPr>
        <p:spPr/>
        <p:txBody>
          <a:bodyPr>
            <a:normAutofit fontScale="92500" lnSpcReduction="10000"/>
          </a:bodyPr>
          <a:lstStyle/>
          <a:p>
            <a:r>
              <a:rPr lang="fr-FR" dirty="0" smtClean="0"/>
              <a:t>Enjeu : développer </a:t>
            </a:r>
            <a:r>
              <a:rPr lang="fr-FR" dirty="0"/>
              <a:t>un travail collaboratif entre enseignants, formateurs et chercheurs. </a:t>
            </a:r>
            <a:endParaRPr lang="fr-FR" dirty="0" smtClean="0"/>
          </a:p>
          <a:p>
            <a:pPr lvl="0"/>
            <a:r>
              <a:rPr lang="fr-FR" dirty="0" smtClean="0"/>
              <a:t>Objectifs : </a:t>
            </a:r>
          </a:p>
          <a:p>
            <a:pPr lvl="1"/>
            <a:r>
              <a:rPr lang="fr-FR" dirty="0" smtClean="0"/>
              <a:t>Diffuser </a:t>
            </a:r>
            <a:r>
              <a:rPr lang="fr-FR" dirty="0"/>
              <a:t>et rendre opérationnels pour les enseignants les résultats de recherche sur </a:t>
            </a:r>
            <a:r>
              <a:rPr lang="fr-FR" dirty="0" smtClean="0"/>
              <a:t>l’évaluation, sur l’apprentissage </a:t>
            </a:r>
            <a:r>
              <a:rPr lang="fr-FR" dirty="0"/>
              <a:t>et l’enseignement du calcul numérique et </a:t>
            </a:r>
            <a:r>
              <a:rPr lang="fr-FR" dirty="0" smtClean="0"/>
              <a:t>littéral</a:t>
            </a:r>
          </a:p>
          <a:p>
            <a:pPr lvl="1"/>
            <a:r>
              <a:rPr lang="fr-FR" dirty="0" smtClean="0"/>
              <a:t>Concevoir </a:t>
            </a:r>
            <a:r>
              <a:rPr lang="fr-FR" dirty="0"/>
              <a:t>des séquences et des outils d’enseignement</a:t>
            </a:r>
            <a:endParaRPr lang="fr-FR" sz="2600" dirty="0"/>
          </a:p>
          <a:p>
            <a:pPr lvl="1"/>
            <a:r>
              <a:rPr lang="fr-FR" dirty="0"/>
              <a:t>Faire évoluer les pratiques professionnelles des enseignants à partir d’une analyse réflexive des pratiques</a:t>
            </a:r>
            <a:endParaRPr lang="fr-FR" sz="2600" dirty="0"/>
          </a:p>
          <a:p>
            <a:pPr lvl="1"/>
            <a:r>
              <a:rPr lang="fr-FR" dirty="0"/>
              <a:t>Favoriser une conception plus collaborative du métier d’enseignant au sein d’une communauté constituée d’enseignants, de formateurs, de chercheurs, d’inspecteurs.</a:t>
            </a:r>
          </a:p>
          <a:p>
            <a:endParaRPr lang="fr-FR" dirty="0" smtClean="0"/>
          </a:p>
          <a:p>
            <a:endParaRPr lang="fr-FR" dirty="0"/>
          </a:p>
        </p:txBody>
      </p:sp>
      <p:sp>
        <p:nvSpPr>
          <p:cNvPr id="4" name="Espace réservé de la date 3"/>
          <p:cNvSpPr>
            <a:spLocks noGrp="1"/>
          </p:cNvSpPr>
          <p:nvPr>
            <p:ph type="dt" sz="half" idx="10"/>
          </p:nvPr>
        </p:nvSpPr>
        <p:spPr/>
        <p:txBody>
          <a:bodyPr/>
          <a:lstStyle/>
          <a:p>
            <a:fld id="{858EA046-0035-9547-86E4-9F3165986431}" type="datetime1">
              <a:rPr lang="fr-FR" smtClean="0"/>
              <a:t>26/05/14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z="1200" smtClean="0"/>
              <a:t>6</a:t>
            </a:fld>
            <a:endParaRPr lang="en-US" sz="1200" dirty="0"/>
          </a:p>
        </p:txBody>
      </p:sp>
    </p:spTree>
    <p:extLst>
      <p:ext uri="{BB962C8B-B14F-4D97-AF65-F5344CB8AC3E}">
        <p14:creationId xmlns:p14="http://schemas.microsoft.com/office/powerpoint/2010/main" val="227800889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dirty="0" smtClean="0"/>
              <a:t>Evaluation diagnostique en algèbre</a:t>
            </a:r>
            <a:endParaRPr lang="fr-FR" sz="3600" dirty="0"/>
          </a:p>
        </p:txBody>
      </p:sp>
      <p:sp>
        <p:nvSpPr>
          <p:cNvPr id="3" name="Espace réservé du texte 2"/>
          <p:cNvSpPr>
            <a:spLocks noGrp="1"/>
          </p:cNvSpPr>
          <p:nvPr>
            <p:ph type="body" idx="1"/>
          </p:nvPr>
        </p:nvSpPr>
        <p:spPr/>
        <p:txBody>
          <a:bodyPr/>
          <a:lstStyle/>
          <a:p>
            <a:endParaRPr lang="fr-FR"/>
          </a:p>
        </p:txBody>
      </p:sp>
      <p:sp>
        <p:nvSpPr>
          <p:cNvPr id="4" name="Espace réservé de la date 3"/>
          <p:cNvSpPr>
            <a:spLocks noGrp="1"/>
          </p:cNvSpPr>
          <p:nvPr>
            <p:ph type="dt" sz="half" idx="10"/>
          </p:nvPr>
        </p:nvSpPr>
        <p:spPr/>
        <p:txBody>
          <a:bodyPr/>
          <a:lstStyle/>
          <a:p>
            <a:fld id="{DE12DAF6-4297-C14C-87A4-A90F8CC98A99}" type="datetime1">
              <a:rPr lang="fr-FR" smtClean="0"/>
              <a:t>26/05/14</a:t>
            </a:fld>
            <a:endParaRPr lang="en-US"/>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6" name="Espace réservé du numéro de diapositive 5"/>
          <p:cNvSpPr>
            <a:spLocks noGrp="1"/>
          </p:cNvSpPr>
          <p:nvPr>
            <p:ph type="sldNum" sz="quarter" idx="12"/>
          </p:nvPr>
        </p:nvSpPr>
        <p:spPr/>
        <p:txBody>
          <a:bodyPr/>
          <a:lstStyle/>
          <a:p>
            <a:fld id="{7F5CE407-6216-4202-80E4-A30DC2F709B2}" type="slidenum">
              <a:rPr lang="en-US" smtClean="0"/>
              <a:t>7</a:t>
            </a:fld>
            <a:endParaRPr lang="en-US"/>
          </a:p>
        </p:txBody>
      </p:sp>
    </p:spTree>
    <p:extLst>
      <p:ext uri="{BB962C8B-B14F-4D97-AF65-F5344CB8AC3E}">
        <p14:creationId xmlns:p14="http://schemas.microsoft.com/office/powerpoint/2010/main" val="196281016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200" dirty="0"/>
              <a:t>Evaluer </a:t>
            </a:r>
            <a:r>
              <a:rPr lang="fr-FR" sz="3200" dirty="0" smtClean="0"/>
              <a:t>les connaissances  des élèves pour réguler l’enseignement dans un domaine mathématique</a:t>
            </a:r>
            <a:endParaRPr lang="fr-FR" sz="3200" dirty="0"/>
          </a:p>
        </p:txBody>
      </p:sp>
      <p:sp>
        <p:nvSpPr>
          <p:cNvPr id="3" name="Espace réservé du contenu 2"/>
          <p:cNvSpPr>
            <a:spLocks noGrp="1"/>
          </p:cNvSpPr>
          <p:nvPr>
            <p:ph idx="1"/>
          </p:nvPr>
        </p:nvSpPr>
        <p:spPr>
          <a:xfrm>
            <a:off x="378326" y="1519141"/>
            <a:ext cx="8765674" cy="4537794"/>
          </a:xfrm>
        </p:spPr>
        <p:txBody>
          <a:bodyPr>
            <a:normAutofit fontScale="70000" lnSpcReduction="20000"/>
          </a:bodyPr>
          <a:lstStyle/>
          <a:p>
            <a:r>
              <a:rPr lang="fr-FR" dirty="0" smtClean="0"/>
              <a:t>Quels contenus évaluer ? A partir de quelles tâches ?</a:t>
            </a:r>
          </a:p>
          <a:p>
            <a:pPr lvl="1"/>
            <a:r>
              <a:rPr lang="fr-FR" dirty="0" smtClean="0"/>
              <a:t>Isolés ou recouvrant le domaine algébrique ? </a:t>
            </a:r>
          </a:p>
          <a:p>
            <a:pPr>
              <a:spcBef>
                <a:spcPts val="1400"/>
              </a:spcBef>
            </a:pPr>
            <a:r>
              <a:rPr lang="fr-FR" dirty="0" smtClean="0"/>
              <a:t> Avec quelle analyse des réponses des élèves ?</a:t>
            </a:r>
            <a:endParaRPr lang="fr-FR" dirty="0"/>
          </a:p>
          <a:p>
            <a:pPr lvl="1"/>
            <a:r>
              <a:rPr lang="fr-FR" dirty="0" smtClean="0"/>
              <a:t>En terme de correct / incorrect ? En terme quantitatif (note) ? </a:t>
            </a:r>
          </a:p>
          <a:p>
            <a:pPr lvl="1"/>
            <a:r>
              <a:rPr lang="fr-FR" dirty="0" smtClean="0"/>
              <a:t>Ou en terme qualitatif sur des aspects de la compétence algébrique attendue ?</a:t>
            </a:r>
          </a:p>
          <a:p>
            <a:pPr>
              <a:spcBef>
                <a:spcPts val="1400"/>
              </a:spcBef>
            </a:pPr>
            <a:r>
              <a:rPr lang="fr-FR" dirty="0" smtClean="0"/>
              <a:t>  Avec quelle interprétation des connaissances des élèves ?</a:t>
            </a:r>
          </a:p>
          <a:p>
            <a:pPr lvl="1"/>
            <a:r>
              <a:rPr lang="fr-FR" dirty="0" smtClean="0"/>
              <a:t>Bon, moyen, faible</a:t>
            </a:r>
          </a:p>
          <a:p>
            <a:pPr lvl="1"/>
            <a:r>
              <a:rPr lang="fr-FR" dirty="0" smtClean="0"/>
              <a:t>Ou bilan de connaissances et de compétences de l’élève </a:t>
            </a:r>
          </a:p>
          <a:p>
            <a:r>
              <a:rPr lang="fr-FR" dirty="0" smtClean="0"/>
              <a:t>Pour quelle régulation de l’enseignement par l’enseignant ?</a:t>
            </a:r>
          </a:p>
          <a:p>
            <a:pPr lvl="1"/>
            <a:r>
              <a:rPr lang="fr-FR" dirty="0" smtClean="0"/>
              <a:t>Pour refaire des exercices en fin de séquence ? </a:t>
            </a:r>
          </a:p>
          <a:p>
            <a:pPr lvl="1"/>
            <a:r>
              <a:rPr lang="fr-FR" dirty="0" smtClean="0"/>
              <a:t>Ou au cours de la progression, en </a:t>
            </a:r>
            <a:r>
              <a:rPr lang="fr-FR" dirty="0"/>
              <a:t>fonction des objectifs d’enseignement </a:t>
            </a:r>
            <a:r>
              <a:rPr lang="fr-FR" dirty="0" smtClean="0"/>
              <a:t>visés, </a:t>
            </a:r>
          </a:p>
          <a:p>
            <a:pPr lvl="2"/>
            <a:r>
              <a:rPr lang="fr-FR" dirty="0" smtClean="0"/>
              <a:t>Pour organiser la comparaison les solutions des élèves,</a:t>
            </a:r>
          </a:p>
          <a:p>
            <a:pPr lvl="2"/>
            <a:r>
              <a:rPr lang="fr-FR" dirty="0" smtClean="0"/>
              <a:t>pour repérer et proposer des exercices adaptés aux besoins d’apprentissage des </a:t>
            </a:r>
            <a:r>
              <a:rPr lang="fr-FR" dirty="0"/>
              <a:t>élèves </a:t>
            </a:r>
          </a:p>
        </p:txBody>
      </p:sp>
      <p:sp>
        <p:nvSpPr>
          <p:cNvPr id="5" name="Espace réservé du pied de page 4"/>
          <p:cNvSpPr>
            <a:spLocks noGrp="1"/>
          </p:cNvSpPr>
          <p:nvPr>
            <p:ph type="ftr" sz="quarter" idx="11"/>
          </p:nvPr>
        </p:nvSpPr>
        <p:spPr/>
        <p:txBody>
          <a:bodyPr/>
          <a:lstStyle/>
          <a:p>
            <a:r>
              <a:rPr lang="en-US" smtClean="0"/>
              <a:t>CS IREM</a:t>
            </a:r>
            <a:endParaRPr lang="en-US"/>
          </a:p>
        </p:txBody>
      </p:sp>
      <p:sp>
        <p:nvSpPr>
          <p:cNvPr id="7" name="Espace réservé du numéro de diapositive 6"/>
          <p:cNvSpPr>
            <a:spLocks noGrp="1"/>
          </p:cNvSpPr>
          <p:nvPr>
            <p:ph type="sldNum" sz="quarter" idx="12"/>
          </p:nvPr>
        </p:nvSpPr>
        <p:spPr/>
        <p:txBody>
          <a:bodyPr/>
          <a:lstStyle/>
          <a:p>
            <a:fld id="{7F5CE407-6216-4202-80E4-A30DC2F709B2}" type="slidenum">
              <a:rPr lang="en-US" sz="1200" smtClean="0"/>
              <a:t>8</a:t>
            </a:fld>
            <a:endParaRPr lang="en-US" sz="1200" dirty="0"/>
          </a:p>
        </p:txBody>
      </p:sp>
      <p:sp>
        <p:nvSpPr>
          <p:cNvPr id="9" name="Espace réservé de la date 8"/>
          <p:cNvSpPr>
            <a:spLocks noGrp="1"/>
          </p:cNvSpPr>
          <p:nvPr>
            <p:ph type="dt" sz="half" idx="10"/>
          </p:nvPr>
        </p:nvSpPr>
        <p:spPr/>
        <p:txBody>
          <a:bodyPr/>
          <a:lstStyle/>
          <a:p>
            <a:fld id="{1EC5FDA8-EB8B-3F4B-9C00-872C82DB5F9D}" type="datetime1">
              <a:rPr lang="fr-FR" smtClean="0"/>
              <a:t>26/05/14</a:t>
            </a:fld>
            <a:endParaRPr lang="en-US"/>
          </a:p>
        </p:txBody>
      </p:sp>
    </p:spTree>
    <p:extLst>
      <p:ext uri="{BB962C8B-B14F-4D97-AF65-F5344CB8AC3E}">
        <p14:creationId xmlns:p14="http://schemas.microsoft.com/office/powerpoint/2010/main" val="165669283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3882" y="274638"/>
            <a:ext cx="9577294" cy="1143000"/>
          </a:xfrm>
        </p:spPr>
        <p:txBody>
          <a:bodyPr>
            <a:noAutofit/>
          </a:bodyPr>
          <a:lstStyle/>
          <a:p>
            <a:r>
              <a:rPr lang="fr-FR" sz="3600" dirty="0" smtClean="0"/>
              <a:t>Pratiques d’évaluation à la fois dans l’optique des contenus et des compétences </a:t>
            </a:r>
            <a:endParaRPr lang="fr-FR" sz="3600" dirty="0"/>
          </a:p>
        </p:txBody>
      </p:sp>
      <p:sp>
        <p:nvSpPr>
          <p:cNvPr id="3" name="Espace réservé du contenu 2"/>
          <p:cNvSpPr>
            <a:spLocks noGrp="1"/>
          </p:cNvSpPr>
          <p:nvPr>
            <p:ph idx="1"/>
          </p:nvPr>
        </p:nvSpPr>
        <p:spPr/>
        <p:txBody>
          <a:bodyPr>
            <a:normAutofit fontScale="92500" lnSpcReduction="20000"/>
          </a:bodyPr>
          <a:lstStyle/>
          <a:p>
            <a:pPr marL="0" indent="0">
              <a:buNone/>
            </a:pPr>
            <a:r>
              <a:rPr lang="fr-FR" dirty="0" smtClean="0"/>
              <a:t>«</a:t>
            </a:r>
            <a:r>
              <a:rPr lang="fr-FR" dirty="0"/>
              <a:t> Il est nécessaire, pour comprendre le développement et l’appropriation des connaissances, d’étudier des ensembles assez vastes de situations et de concepts, c’est-à-dire des champs conceptuels. Etudier l’apprentissage d’un concept isolé ou d’une technique isolée n’a pratiquement pas de sens. » (Vergnaud 1986) </a:t>
            </a:r>
          </a:p>
          <a:p>
            <a:pPr marL="0" indent="0">
              <a:buNone/>
            </a:pPr>
            <a:r>
              <a:rPr lang="fr-FR" dirty="0" smtClean="0"/>
              <a:t>De Ketele et </a:t>
            </a:r>
            <a:r>
              <a:rPr lang="fr-FR" dirty="0" err="1" smtClean="0"/>
              <a:t>Dufays</a:t>
            </a:r>
            <a:r>
              <a:rPr lang="fr-FR" dirty="0" smtClean="0"/>
              <a:t> 2003</a:t>
            </a:r>
          </a:p>
          <a:p>
            <a:r>
              <a:rPr lang="fr-FR" dirty="0" smtClean="0"/>
              <a:t> Evaluer consiste à la fois :</a:t>
            </a:r>
          </a:p>
          <a:p>
            <a:pPr lvl="1"/>
            <a:r>
              <a:rPr lang="fr-FR" dirty="0" smtClean="0"/>
              <a:t>« à prélever un échantillon représentatif de l’univers de référence des contenus enseignés,</a:t>
            </a:r>
          </a:p>
          <a:p>
            <a:pPr lvl="1"/>
            <a:r>
              <a:rPr lang="fr-FR" dirty="0" smtClean="0"/>
              <a:t>à proposer des situations complexes, appartenant à la famille de situations définie par la compétence », ici la compétence algébrique</a:t>
            </a:r>
          </a:p>
        </p:txBody>
      </p:sp>
    </p:spTree>
    <p:extLst>
      <p:ext uri="{BB962C8B-B14F-4D97-AF65-F5344CB8AC3E}">
        <p14:creationId xmlns:p14="http://schemas.microsoft.com/office/powerpoint/2010/main" val="2864556690"/>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is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Breeze">
      <a:majorFont>
        <a:latin typeface="News Gothic MT"/>
        <a:ea typeface=""/>
        <a:cs typeface=""/>
        <a:font script="Jpan" typeface="ＭＳ Ｐゴシック"/>
        <a:font script="Hans" typeface="宋体"/>
        <a:font script="Hant" typeface="新細明體"/>
      </a:majorFont>
      <a:minorFont>
        <a:latin typeface="News Gothic MT"/>
        <a:ea typeface=""/>
        <a:cs typeface=""/>
        <a:font script="Jpan" typeface="ＭＳ Ｐゴシック"/>
        <a:font script="Hans" typeface="宋体"/>
        <a:font script="Hant" typeface="新細明體"/>
      </a:minorFont>
    </a:fontScheme>
    <a:fmtScheme name="Breeze">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Brise.thmx</Template>
  <TotalTime>903</TotalTime>
  <Words>2836</Words>
  <Application>Microsoft Macintosh PowerPoint</Application>
  <PresentationFormat>Présentation à l'écran (4:3)</PresentationFormat>
  <Paragraphs>415</Paragraphs>
  <Slides>39</Slides>
  <Notes>18</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39</vt:i4>
      </vt:variant>
    </vt:vector>
  </HeadingPairs>
  <TitlesOfParts>
    <vt:vector size="41" baseType="lpstr">
      <vt:lpstr>Brise</vt:lpstr>
      <vt:lpstr>Photo Editor Photo</vt:lpstr>
      <vt:lpstr>Evaluation diagnostique et régulation Projet ANR NéoPræval </vt:lpstr>
      <vt:lpstr>Contexte</vt:lpstr>
      <vt:lpstr>    Une équipe pluridisciplinaire</vt:lpstr>
      <vt:lpstr>Objectifs</vt:lpstr>
      <vt:lpstr>Présentation PowerPoint</vt:lpstr>
      <vt:lpstr>Projet LéA Lieu d’éducation associé à l’Ifé</vt:lpstr>
      <vt:lpstr>Evaluation diagnostique en algèbre</vt:lpstr>
      <vt:lpstr>Evaluer les connaissances  des élèves pour réguler l’enseignement dans un domaine mathématique</vt:lpstr>
      <vt:lpstr>Pratiques d’évaluation à la fois dans l’optique des contenus et des compétences </vt:lpstr>
      <vt:lpstr>Fonction de l’évaluation diagnostique « Pépite »</vt:lpstr>
      <vt:lpstr>Aspects de l’activité algébrique à évaluer</vt:lpstr>
      <vt:lpstr>Caractéristiques d’une évaluation diagnostique</vt:lpstr>
      <vt:lpstr>Test diagnostique</vt:lpstr>
      <vt:lpstr>Tâche de production d’expression</vt:lpstr>
      <vt:lpstr>Codage des réponses pour la tâche 3</vt:lpstr>
      <vt:lpstr>Présentation PowerPoint</vt:lpstr>
      <vt:lpstr>Codage des réponses </vt:lpstr>
      <vt:lpstr>Tâche de reconnaissance</vt:lpstr>
      <vt:lpstr>Tâche de calcul</vt:lpstr>
      <vt:lpstr>Présentation PowerPoint</vt:lpstr>
      <vt:lpstr>Tâche de généralisation et de preuve </vt:lpstr>
      <vt:lpstr>Du diagnostic à la régulation</vt:lpstr>
      <vt:lpstr>Du diagnostic à la régulation</vt:lpstr>
      <vt:lpstr>Répartition des élèves</vt:lpstr>
      <vt:lpstr>Bilan personnel élève en A-</vt:lpstr>
      <vt:lpstr>Des exercices adaptés aux besoins repérés des élèves</vt:lpstr>
      <vt:lpstr>Un exemple </vt:lpstr>
      <vt:lpstr>Choix du parcours d’enseignement différencié</vt:lpstr>
      <vt:lpstr>Programmes de calculs égaux ?</vt:lpstr>
      <vt:lpstr>Programmes de calculs égaux ?</vt:lpstr>
      <vt:lpstr>Programmes de calculs égaux ?</vt:lpstr>
      <vt:lpstr>Présentation PowerPoint</vt:lpstr>
      <vt:lpstr>En 3e : des égalités toujours vraies ?</vt:lpstr>
      <vt:lpstr>Des modalités de travail</vt:lpstr>
      <vt:lpstr>Travail collaboratif avec les enseignants</vt:lpstr>
      <vt:lpstr>Projet LéA Lieu d’éducation associé à l’Ifé</vt:lpstr>
      <vt:lpstr>Principes de collaboration</vt:lpstr>
      <vt:lpstr>Présentation PowerPoint</vt:lpstr>
      <vt:lpstr>Présentation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Evaluation diagnostique et régulation Projet ANR NéoPræval </dc:title>
  <dc:creator>Brigitte Grugeon</dc:creator>
  <cp:lastModifiedBy>RAOULT Jean-Pierre</cp:lastModifiedBy>
  <cp:revision>52</cp:revision>
  <dcterms:created xsi:type="dcterms:W3CDTF">2014-04-10T07:35:09Z</dcterms:created>
  <dcterms:modified xsi:type="dcterms:W3CDTF">2014-05-26T06:10:21Z</dcterms:modified>
</cp:coreProperties>
</file>