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7" r:id="rId11"/>
    <p:sldId id="271" r:id="rId12"/>
    <p:sldId id="264" r:id="rId13"/>
    <p:sldId id="265" r:id="rId14"/>
    <p:sldId id="269" r:id="rId15"/>
    <p:sldId id="270" r:id="rId16"/>
    <p:sldId id="266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329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ctangle à coins arrondi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ctangle à coins arrondi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e la dat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ctangle à coins arrondi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ctangle à coins arrondi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DE1F6BB-EDD3-4264-BDDD-0C5472E9DA50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7DD7AC-FEB5-4E56-9A28-DD608CC46B27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hyperlink" Target="http://cii.lp.free.fr/" TargetMode="External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ii.lp.free.fr/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DNB%202013%20-%20S%C3%A9rie%20professionnelle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slp.ac-dijon.fr/_fichiers/bo/referentiels_cap_N8_25-02-2010.pdf" TargetMode="External"/><Relationship Id="rId4" Type="http://schemas.openxmlformats.org/officeDocument/2006/relationships/hyperlink" Target="http://mslp.ac-dijon.fr/IMG/doc/grillenationaleevaluationmaths-sciences2013_251959.doc" TargetMode="External"/><Relationship Id="rId5" Type="http://schemas.openxmlformats.org/officeDocument/2006/relationships/hyperlink" Target="http://www.education.gouv.fr/cid22120/mene0817023a.html" TargetMode="External"/><Relationship Id="rId6" Type="http://schemas.openxmlformats.org/officeDocument/2006/relationships/hyperlink" Target="http://cii.lp.free.fr/" TargetMode="External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slp.ac-dijon.fr/_fichiers/bo/referentiels_bacpro_N2_19-02-2009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hyperlink" Target="CCF%20-%20motocross%20-%20Fonction%20et%20Probas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i.lp.free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Commission Inter IREM</a:t>
            </a:r>
            <a:br>
              <a:rPr lang="fr-FR" dirty="0" smtClean="0"/>
            </a:br>
            <a:r>
              <a:rPr lang="fr-FR" dirty="0" smtClean="0"/>
              <a:t>Lycée Professionnel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fr-FR" dirty="0" smtClean="0"/>
              <a:t>Vendredi 13 décembre 2013</a:t>
            </a:r>
          </a:p>
          <a:p>
            <a:pPr algn="r"/>
            <a:r>
              <a:rPr lang="fr-FR" dirty="0" smtClean="0"/>
              <a:t>Paris – Université Diderot</a:t>
            </a:r>
          </a:p>
          <a:p>
            <a:pPr algn="r"/>
            <a:endParaRPr lang="fr-FR" dirty="0"/>
          </a:p>
          <a:p>
            <a:pPr marL="2603500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Jean-Luc Pernette</a:t>
            </a:r>
          </a:p>
          <a:p>
            <a:pPr marL="2603500"/>
            <a:r>
              <a:rPr lang="fr-FR" dirty="0" smtClean="0"/>
              <a:t>François </a:t>
            </a:r>
            <a:r>
              <a:rPr lang="fr-FR" dirty="0"/>
              <a:t>Moussavou </a:t>
            </a:r>
          </a:p>
        </p:txBody>
      </p:sp>
    </p:spTree>
    <p:extLst>
      <p:ext uri="{BB962C8B-B14F-4D97-AF65-F5344CB8AC3E}">
        <p14:creationId xmlns:p14="http://schemas.microsoft.com/office/powerpoint/2010/main" val="973180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dirty="0"/>
              <a:t>Le programme </a:t>
            </a:r>
            <a:r>
              <a:rPr lang="fr-FR" altLang="fr-FR" dirty="0">
                <a:solidFill>
                  <a:srgbClr val="FF0000"/>
                </a:solidFill>
              </a:rPr>
              <a:t>complémentaire</a:t>
            </a:r>
            <a:r>
              <a:rPr lang="fr-FR" altLang="fr-FR" dirty="0"/>
              <a:t> de </a:t>
            </a:r>
            <a:r>
              <a:rPr lang="fr-FR" altLang="fr-FR" dirty="0" smtClean="0"/>
              <a:t>Mathématiques </a:t>
            </a:r>
            <a:r>
              <a:rPr lang="fr-FR" altLang="fr-FR" sz="1800" dirty="0" smtClean="0"/>
              <a:t>(</a:t>
            </a:r>
            <a:r>
              <a:rPr lang="fr-FR" sz="1800" i="1" dirty="0"/>
              <a:t>Bulletin officiel spécial n° 2 du 19 février </a:t>
            </a:r>
            <a:r>
              <a:rPr lang="fr-FR" sz="1800" i="1" dirty="0" smtClean="0"/>
              <a:t>2009 p 24)</a:t>
            </a:r>
            <a:r>
              <a:rPr lang="fr-FR" sz="1800" i="1" dirty="0"/>
              <a:t/>
            </a:r>
            <a:br>
              <a:rPr lang="fr-FR" sz="1800" i="1" dirty="0"/>
            </a:b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Produit </a:t>
            </a:r>
            <a:r>
              <a:rPr lang="fr-FR" sz="2000" b="1" dirty="0"/>
              <a:t>scalaire de deux vecteurs du plan</a:t>
            </a:r>
            <a:r>
              <a:rPr lang="fr-FR" sz="2000" dirty="0"/>
              <a:t> </a:t>
            </a:r>
            <a:r>
              <a:rPr lang="fr-FR" sz="1600" dirty="0"/>
              <a:t>(pour les groupements A et B</a:t>
            </a:r>
            <a:r>
              <a:rPr lang="fr-FR" sz="1600" dirty="0" smtClean="0"/>
              <a:t>)</a:t>
            </a:r>
            <a:endParaRPr lang="fr-FR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Nombres </a:t>
            </a:r>
            <a:r>
              <a:rPr lang="fr-FR" sz="2000" b="1" dirty="0"/>
              <a:t>complexes</a:t>
            </a:r>
            <a:r>
              <a:rPr lang="fr-FR" sz="1600" dirty="0"/>
              <a:t> (pour les groupements A et B</a:t>
            </a:r>
            <a:r>
              <a:rPr lang="fr-FR" sz="1600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Calcul </a:t>
            </a:r>
            <a:r>
              <a:rPr lang="fr-FR" sz="2000" b="1" dirty="0"/>
              <a:t>intégral</a:t>
            </a:r>
            <a:r>
              <a:rPr lang="fr-FR" sz="2000" dirty="0"/>
              <a:t> </a:t>
            </a:r>
            <a:r>
              <a:rPr lang="fr-FR" sz="1600" dirty="0"/>
              <a:t>(pour les groupements A et B</a:t>
            </a:r>
            <a:r>
              <a:rPr lang="fr-FR" sz="1600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Primitives</a:t>
            </a:r>
            <a:r>
              <a:rPr lang="fr-FR" sz="2000" dirty="0" smtClean="0"/>
              <a:t> </a:t>
            </a:r>
            <a:r>
              <a:rPr lang="fr-FR" sz="1600" dirty="0"/>
              <a:t>(pour le groupement C</a:t>
            </a:r>
            <a:r>
              <a:rPr lang="fr-FR" sz="1600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Fonctions </a:t>
            </a:r>
            <a:r>
              <a:rPr lang="fr-FR" sz="2000" b="1" dirty="0"/>
              <a:t>logarithme népérien </a:t>
            </a:r>
            <a:r>
              <a:rPr lang="fr-FR" sz="2000" b="1" dirty="0" smtClean="0"/>
              <a:t>et </a:t>
            </a:r>
            <a:r>
              <a:rPr lang="fr-FR" sz="2000" b="1" dirty="0"/>
              <a:t>exponentielle de base e</a:t>
            </a:r>
            <a:r>
              <a:rPr lang="fr-FR" sz="2000" dirty="0"/>
              <a:t> </a:t>
            </a:r>
            <a:r>
              <a:rPr lang="fr-FR" sz="1600" dirty="0"/>
              <a:t>(pour le groupement C)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4266522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CII-LP : Travaux en cours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fr-FR" dirty="0" smtClean="0"/>
          </a:p>
          <a:p>
            <a:r>
              <a:rPr lang="fr-FR" dirty="0" smtClean="0"/>
              <a:t>Création d’un site dédié à la CII-LP</a:t>
            </a:r>
          </a:p>
          <a:p>
            <a:pPr lvl="1"/>
            <a:r>
              <a:rPr lang="fr-FR" dirty="0" smtClean="0"/>
              <a:t>Mise à jour « régulière »</a:t>
            </a:r>
          </a:p>
          <a:p>
            <a:pPr lvl="1"/>
            <a:r>
              <a:rPr lang="fr-FR" dirty="0" smtClean="0"/>
              <a:t>Contribution à la diffusion des travaux et des actualités</a:t>
            </a:r>
          </a:p>
          <a:p>
            <a:r>
              <a:rPr lang="fr-FR" dirty="0" smtClean="0"/>
              <a:t>Création de ressources pour faciliter l’accès à l’enseignement supérieur des bacheliers professionnels</a:t>
            </a:r>
          </a:p>
          <a:p>
            <a:pPr lvl="1"/>
            <a:r>
              <a:rPr lang="fr-FR" dirty="0" smtClean="0"/>
              <a:t>Cadre de l’accompagnement personnalisé</a:t>
            </a:r>
          </a:p>
          <a:p>
            <a:pPr lvl="1"/>
            <a:r>
              <a:rPr lang="fr-FR" dirty="0" smtClean="0"/>
              <a:t>Entrée par thématique,  approche par compétence</a:t>
            </a:r>
          </a:p>
          <a:p>
            <a:pPr lvl="1"/>
            <a:r>
              <a:rPr lang="fr-FR" dirty="0" smtClean="0"/>
              <a:t>Certaines ressources seront présentées « clés en mains », d’autres à destination des enseignants.</a:t>
            </a:r>
          </a:p>
          <a:p>
            <a:pPr lvl="1"/>
            <a:r>
              <a:rPr lang="fr-FR" dirty="0" smtClean="0"/>
              <a:t>Les premières ressources s’articulent autour des indications du BO</a:t>
            </a:r>
          </a:p>
          <a:p>
            <a:pPr lvl="1"/>
            <a:r>
              <a:rPr lang="fr-FR" dirty="0" smtClean="0"/>
              <a:t>Dans un deuxième temps, il sera nécessaire de développer d’autres ressources au-delà des textes, reposant sur les enseignements dispensés dans les STS</a:t>
            </a:r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905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CII-LP : Travaux en cours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endParaRPr lang="fr-FR" dirty="0" smtClean="0"/>
          </a:p>
          <a:p>
            <a:r>
              <a:rPr lang="fr-FR" dirty="0" smtClean="0"/>
              <a:t>Travaux de relecture d’articles proposés par les groupes locaux :</a:t>
            </a:r>
          </a:p>
          <a:p>
            <a:pPr lvl="1"/>
            <a:r>
              <a:rPr lang="fr-FR" dirty="0" smtClean="0"/>
              <a:t>Article sur la démarche d’investigation  - Groupe </a:t>
            </a:r>
            <a:r>
              <a:rPr lang="fr-FR" dirty="0" err="1" smtClean="0"/>
              <a:t>Irem</a:t>
            </a:r>
            <a:r>
              <a:rPr lang="fr-FR" dirty="0" smtClean="0"/>
              <a:t> LP de Toulouse</a:t>
            </a:r>
          </a:p>
          <a:p>
            <a:pPr lvl="1"/>
            <a:r>
              <a:rPr lang="fr-FR" dirty="0" smtClean="0"/>
              <a:t>Le four solaire – Groupe </a:t>
            </a:r>
            <a:r>
              <a:rPr lang="fr-FR" dirty="0" err="1" smtClean="0"/>
              <a:t>Irem</a:t>
            </a:r>
            <a:r>
              <a:rPr lang="fr-FR" dirty="0" smtClean="0"/>
              <a:t> LP Lyon</a:t>
            </a:r>
          </a:p>
          <a:p>
            <a:pPr lvl="1"/>
            <a:r>
              <a:rPr lang="fr-FR" dirty="0" smtClean="0"/>
              <a:t>…</a:t>
            </a:r>
          </a:p>
          <a:p>
            <a:r>
              <a:rPr lang="fr-FR" dirty="0" smtClean="0"/>
              <a:t>Questionnaire à destination des professeurs de mathématiques en STS</a:t>
            </a:r>
          </a:p>
          <a:p>
            <a:pPr lvl="1"/>
            <a:r>
              <a:rPr lang="fr-FR" dirty="0" smtClean="0"/>
              <a:t>Le questionnaire est en cours de rédaction/validation</a:t>
            </a:r>
          </a:p>
          <a:p>
            <a:pPr lvl="1"/>
            <a:r>
              <a:rPr lang="fr-FR" dirty="0" smtClean="0"/>
              <a:t>Nécessité de le diffuser via le réseau des IREM</a:t>
            </a:r>
          </a:p>
          <a:p>
            <a:r>
              <a:rPr lang="fr-FR" dirty="0" smtClean="0"/>
              <a:t>Développement des travaux à distance</a:t>
            </a:r>
          </a:p>
          <a:p>
            <a:pPr lvl="1"/>
            <a:r>
              <a:rPr lang="fr-FR" dirty="0" smtClean="0"/>
              <a:t>Réunions virtuelles</a:t>
            </a:r>
          </a:p>
          <a:p>
            <a:pPr lvl="1"/>
            <a:r>
              <a:rPr lang="fr-FR" dirty="0" smtClean="0"/>
              <a:t>Plate forme d’échanges</a:t>
            </a:r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877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groupes locaux</a:t>
            </a:r>
            <a:endParaRPr lang="fr-FR" dirty="0"/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Travaux en cours :</a:t>
            </a:r>
          </a:p>
          <a:p>
            <a:pPr lvl="1"/>
            <a:r>
              <a:rPr lang="fr-FR" dirty="0" smtClean="0"/>
              <a:t>Introduction par l’intermédiaire de démarche d’investigation de notions communes aux LP et LEGT</a:t>
            </a:r>
          </a:p>
          <a:p>
            <a:pPr lvl="1"/>
            <a:r>
              <a:rPr lang="fr-FR" dirty="0" smtClean="0"/>
              <a:t>Enseignements généraux </a:t>
            </a:r>
            <a:r>
              <a:rPr lang="fr-FR" dirty="0"/>
              <a:t>l</a:t>
            </a:r>
            <a:r>
              <a:rPr lang="fr-FR" dirty="0" smtClean="0"/>
              <a:t>iés à la spécialité (EGLS)</a:t>
            </a:r>
          </a:p>
          <a:p>
            <a:pPr lvl="1"/>
            <a:r>
              <a:rPr lang="fr-FR" dirty="0" smtClean="0"/>
              <a:t>La démarche d’investigation</a:t>
            </a:r>
          </a:p>
          <a:p>
            <a:pPr lvl="1"/>
            <a:r>
              <a:rPr lang="fr-FR" dirty="0" smtClean="0"/>
              <a:t>L’algorithmique</a:t>
            </a:r>
          </a:p>
          <a:p>
            <a:pPr lvl="1"/>
            <a:r>
              <a:rPr lang="fr-FR" dirty="0" smtClean="0"/>
              <a:t>Les champs disciplinaires (stat/</a:t>
            </a:r>
            <a:r>
              <a:rPr lang="fr-FR" dirty="0" err="1" smtClean="0"/>
              <a:t>proba</a:t>
            </a:r>
            <a:r>
              <a:rPr lang="fr-FR" dirty="0" smtClean="0"/>
              <a:t>, algèbre/analyse, géométrie)</a:t>
            </a:r>
          </a:p>
          <a:p>
            <a:pPr lvl="1"/>
            <a:r>
              <a:rPr lang="fr-FR" dirty="0" smtClean="0"/>
              <a:t>Analyse </a:t>
            </a:r>
            <a:r>
              <a:rPr lang="fr-FR" dirty="0"/>
              <a:t>de sujets de CCF et adaptation des grilles de compétences</a:t>
            </a:r>
          </a:p>
          <a:p>
            <a:pPr lvl="1"/>
            <a:r>
              <a:rPr lang="fr-FR" dirty="0" smtClean="0"/>
              <a:t>Développement de </a:t>
            </a:r>
            <a:r>
              <a:rPr lang="fr-FR" dirty="0"/>
              <a:t>ressources via la plateforme </a:t>
            </a:r>
            <a:r>
              <a:rPr lang="fr-FR" dirty="0" err="1" smtClean="0"/>
              <a:t>Wims</a:t>
            </a:r>
            <a:endParaRPr lang="fr-FR" dirty="0" smtClean="0"/>
          </a:p>
          <a:p>
            <a:pPr marL="411480" lvl="1" indent="0" algn="r">
              <a:buNone/>
            </a:pPr>
            <a:r>
              <a:rPr lang="fr-FR" sz="2300" i="1" dirty="0" smtClean="0"/>
              <a:t>(avec identification des compétences mises en jeu)</a:t>
            </a:r>
          </a:p>
          <a:p>
            <a:endParaRPr lang="fr-FR" sz="15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0192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groupes locaux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Actions de formations :</a:t>
            </a:r>
          </a:p>
          <a:p>
            <a:pPr lvl="1"/>
            <a:r>
              <a:rPr lang="fr-FR" dirty="0" smtClean="0"/>
              <a:t>La démarche d’investigation</a:t>
            </a:r>
          </a:p>
          <a:p>
            <a:pPr lvl="1"/>
            <a:r>
              <a:rPr lang="fr-FR" dirty="0"/>
              <a:t>Comment expérimenter en </a:t>
            </a:r>
            <a:r>
              <a:rPr lang="fr-FR" dirty="0" smtClean="0"/>
              <a:t>mathématiques ?</a:t>
            </a:r>
          </a:p>
          <a:p>
            <a:pPr lvl="1"/>
            <a:r>
              <a:rPr lang="fr-FR" dirty="0"/>
              <a:t>Enseignements généraux liés à la spécialité (EGLS</a:t>
            </a:r>
            <a:r>
              <a:rPr lang="fr-FR" dirty="0" smtClean="0"/>
              <a:t>)</a:t>
            </a:r>
          </a:p>
          <a:p>
            <a:pPr lvl="1"/>
            <a:r>
              <a:rPr lang="fr-FR" dirty="0"/>
              <a:t>Les champs disciplinaires (stat/</a:t>
            </a:r>
            <a:r>
              <a:rPr lang="fr-FR" dirty="0" err="1"/>
              <a:t>proba</a:t>
            </a:r>
            <a:r>
              <a:rPr lang="fr-FR" dirty="0"/>
              <a:t>, algèbre/analyse, géométrie</a:t>
            </a:r>
            <a:r>
              <a:rPr lang="fr-FR" dirty="0" smtClean="0"/>
              <a:t>)</a:t>
            </a:r>
            <a:endParaRPr lang="fr-FR" dirty="0"/>
          </a:p>
          <a:p>
            <a:pPr lvl="1"/>
            <a:r>
              <a:rPr lang="fr-FR" dirty="0" smtClean="0"/>
              <a:t>L’entrée par thématiques, l’enseignement basé sur les compétences</a:t>
            </a:r>
          </a:p>
          <a:p>
            <a:endParaRPr lang="fr-FR" dirty="0"/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697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groupes locaux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Publications en ligne ou via revues </a:t>
            </a:r>
          </a:p>
          <a:p>
            <a:pPr lvl="1"/>
            <a:r>
              <a:rPr lang="fr-FR" dirty="0" smtClean="0"/>
              <a:t>La démarche d’investigation </a:t>
            </a:r>
            <a:r>
              <a:rPr lang="fr-FR" sz="1500" dirty="0"/>
              <a:t>(Repères IREM)</a:t>
            </a:r>
          </a:p>
          <a:p>
            <a:pPr lvl="1"/>
            <a:r>
              <a:rPr lang="fr-FR" dirty="0" smtClean="0"/>
              <a:t>Propositions de sujets de CCF </a:t>
            </a:r>
            <a:r>
              <a:rPr lang="fr-FR" sz="1500" dirty="0"/>
              <a:t>(à venir Brochure </a:t>
            </a:r>
            <a:r>
              <a:rPr lang="fr-FR" sz="1500" dirty="0" err="1" smtClean="0"/>
              <a:t>Irem</a:t>
            </a:r>
            <a:r>
              <a:rPr lang="fr-FR" sz="1500" dirty="0" smtClean="0"/>
              <a:t> </a:t>
            </a:r>
            <a:r>
              <a:rPr lang="fr-FR" sz="1500" dirty="0"/>
              <a:t>Aquitaine)</a:t>
            </a:r>
          </a:p>
          <a:p>
            <a:pPr lvl="1"/>
            <a:r>
              <a:rPr lang="fr-FR" dirty="0" smtClean="0"/>
              <a:t>La place des TIC et de l’</a:t>
            </a:r>
            <a:r>
              <a:rPr lang="fr-FR" dirty="0" err="1" smtClean="0"/>
              <a:t>ExAO</a:t>
            </a:r>
            <a:r>
              <a:rPr lang="fr-FR" dirty="0" smtClean="0"/>
              <a:t> dans les apprentissages</a:t>
            </a:r>
          </a:p>
          <a:p>
            <a:pPr lvl="1"/>
            <a:r>
              <a:rPr lang="fr-FR" dirty="0" smtClean="0"/>
              <a:t>Le travail par compétence - Remédiation en accompagnement personnalisé </a:t>
            </a:r>
            <a:r>
              <a:rPr lang="fr-FR" sz="1500" dirty="0" smtClean="0"/>
              <a:t>(à venir Brochure IREM Dijon)</a:t>
            </a:r>
          </a:p>
          <a:p>
            <a:pPr lvl="1"/>
            <a:r>
              <a:rPr lang="fr-FR" dirty="0" smtClean="0"/>
              <a:t>EGLS – Cahier pédagogique </a:t>
            </a:r>
            <a:r>
              <a:rPr lang="fr-FR" sz="1500" dirty="0"/>
              <a:t>Octobre 2013 (</a:t>
            </a:r>
            <a:r>
              <a:rPr lang="fr-FR" sz="1500" dirty="0" err="1"/>
              <a:t>Irem</a:t>
            </a:r>
            <a:r>
              <a:rPr lang="fr-FR" sz="1500" dirty="0"/>
              <a:t> Aix-Marseille)</a:t>
            </a:r>
          </a:p>
          <a:p>
            <a:pPr lvl="1"/>
            <a:r>
              <a:rPr lang="fr-FR" dirty="0" smtClean="0"/>
              <a:t>Brève MPT 2013 </a:t>
            </a:r>
            <a:r>
              <a:rPr lang="fr-FR" sz="1500" dirty="0" smtClean="0"/>
              <a:t>novembre </a:t>
            </a:r>
            <a:r>
              <a:rPr lang="fr-FR" sz="1500" dirty="0"/>
              <a:t>2013 </a:t>
            </a:r>
            <a:r>
              <a:rPr lang="fr-FR" sz="1500" dirty="0" smtClean="0"/>
              <a:t>(</a:t>
            </a:r>
            <a:r>
              <a:rPr lang="fr-FR" sz="1500" dirty="0" err="1" smtClean="0"/>
              <a:t>Irem</a:t>
            </a:r>
            <a:r>
              <a:rPr lang="fr-FR" sz="1500" dirty="0" smtClean="0"/>
              <a:t> Aix-Marseille)</a:t>
            </a:r>
            <a:endParaRPr lang="fr-FR" sz="1500" dirty="0"/>
          </a:p>
          <a:p>
            <a:pPr lvl="1"/>
            <a:r>
              <a:rPr lang="fr-FR" dirty="0" smtClean="0"/>
              <a:t>Bulletin </a:t>
            </a:r>
            <a:r>
              <a:rPr lang="fr-FR" dirty="0"/>
              <a:t>vert APMEP – </a:t>
            </a:r>
            <a:r>
              <a:rPr lang="fr-FR" dirty="0" smtClean="0"/>
              <a:t>Dossier </a:t>
            </a:r>
            <a:r>
              <a:rPr lang="fr-FR" dirty="0"/>
              <a:t>spécial lycée pro – 3 ou 4 articles en cours </a:t>
            </a:r>
            <a:r>
              <a:rPr lang="fr-FR" sz="1500" dirty="0" smtClean="0"/>
              <a:t>(IREM Aix-Marseille)</a:t>
            </a:r>
          </a:p>
          <a:p>
            <a:pPr lvl="1"/>
            <a:r>
              <a:rPr lang="fr-FR" dirty="0"/>
              <a:t>Le four solaire – </a:t>
            </a:r>
            <a:r>
              <a:rPr lang="fr-FR" dirty="0" err="1"/>
              <a:t>MathémaTICE</a:t>
            </a:r>
            <a:r>
              <a:rPr lang="fr-FR" dirty="0"/>
              <a:t> n°38 </a:t>
            </a:r>
            <a:r>
              <a:rPr lang="fr-FR" sz="1500" dirty="0"/>
              <a:t>(</a:t>
            </a:r>
            <a:r>
              <a:rPr lang="fr-FR" sz="1500" dirty="0" err="1" smtClean="0"/>
              <a:t>Irem</a:t>
            </a:r>
            <a:r>
              <a:rPr lang="fr-FR" sz="1500" dirty="0" smtClean="0"/>
              <a:t> </a:t>
            </a:r>
            <a:r>
              <a:rPr lang="fr-FR" sz="1500" dirty="0"/>
              <a:t>de Lyon)</a:t>
            </a:r>
          </a:p>
          <a:p>
            <a:pPr lvl="1"/>
            <a:r>
              <a:rPr lang="fr-FR" dirty="0" smtClean="0"/>
              <a:t>Création d’une revue en ligne </a:t>
            </a:r>
            <a:r>
              <a:rPr lang="fr-FR" sz="1500" dirty="0"/>
              <a:t>(</a:t>
            </a:r>
            <a:r>
              <a:rPr lang="fr-FR" sz="1500" dirty="0" err="1"/>
              <a:t>Irem</a:t>
            </a:r>
            <a:r>
              <a:rPr lang="fr-FR" sz="1500" dirty="0"/>
              <a:t> Aix-Marseille)</a:t>
            </a:r>
          </a:p>
          <a:p>
            <a:pPr lvl="1"/>
            <a:endParaRPr lang="fr-FR" sz="1500" dirty="0" smtClean="0"/>
          </a:p>
          <a:p>
            <a:endParaRPr lang="fr-FR" dirty="0"/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468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Prochaines réunions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Virtuellement (janvier) : à définir</a:t>
            </a:r>
          </a:p>
          <a:p>
            <a:r>
              <a:rPr lang="fr-FR" dirty="0" smtClean="0"/>
              <a:t>Paris – journée(s) des CII : </a:t>
            </a:r>
            <a:r>
              <a:rPr lang="fr-FR" dirty="0"/>
              <a:t>4</a:t>
            </a:r>
            <a:r>
              <a:rPr lang="fr-FR" dirty="0" smtClean="0"/>
              <a:t> et 5 avril 2014</a:t>
            </a:r>
          </a:p>
          <a:p>
            <a:r>
              <a:rPr lang="fr-FR" dirty="0" smtClean="0"/>
              <a:t>Virtuellement (Juin) : à définir</a:t>
            </a:r>
          </a:p>
          <a:p>
            <a:endParaRPr lang="fr-FR" sz="1400" dirty="0"/>
          </a:p>
          <a:p>
            <a:pPr marL="109728" indent="0" algn="ctr">
              <a:buNone/>
            </a:pPr>
            <a:r>
              <a:rPr lang="fr-FR" dirty="0" smtClean="0"/>
              <a:t>Pour nous contacter : </a:t>
            </a:r>
            <a:r>
              <a:rPr lang="fr-FR" dirty="0">
                <a:hlinkClick r:id="rId2"/>
              </a:rPr>
              <a:t>http://cii.lp.free.fr</a:t>
            </a:r>
            <a:r>
              <a:rPr lang="fr-FR" dirty="0" smtClean="0">
                <a:hlinkClick r:id="rId2"/>
              </a:rPr>
              <a:t>/</a:t>
            </a:r>
            <a:endParaRPr lang="fr-FR" dirty="0" smtClean="0"/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94818"/>
            <a:ext cx="2160240" cy="2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928" y="4676526"/>
            <a:ext cx="2987352" cy="1776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066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Etat des lieux des groupes LP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32856"/>
            <a:ext cx="4536504" cy="298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94" y="1988840"/>
            <a:ext cx="3919958" cy="452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10" y="1988840"/>
            <a:ext cx="3920542" cy="452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Jean-Luc\Desktop\bureau\BOULOT en chantier\IREM\IREM 2012-2013\LOGO_CIILP_-_NOIR_SUR_FOND_BLANC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233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Historique de la CII-LP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>
            <a:normAutofit fontScale="92500" lnSpcReduction="10000"/>
          </a:bodyPr>
          <a:lstStyle/>
          <a:p>
            <a:r>
              <a:rPr lang="fr-FR" sz="1800" dirty="0" smtClean="0"/>
              <a:t>Le groupe lycée professionnel est associé initialement avec le groupe des lycées techniques (LT)</a:t>
            </a:r>
          </a:p>
          <a:p>
            <a:r>
              <a:rPr lang="fr-FR" sz="1800" dirty="0" smtClean="0"/>
              <a:t>Analyse des premiers sujets de baccalauréats professionnels</a:t>
            </a:r>
            <a:r>
              <a:rPr lang="fr-FR" sz="1800" baseline="30000" dirty="0" smtClean="0"/>
              <a:t>(1)</a:t>
            </a:r>
            <a:r>
              <a:rPr lang="fr-FR" sz="1800" dirty="0" smtClean="0"/>
              <a:t> et propositions d’évolutions (1995 ?)</a:t>
            </a:r>
          </a:p>
          <a:p>
            <a:r>
              <a:rPr lang="fr-FR" sz="1800" dirty="0" smtClean="0"/>
              <a:t>Un même travail d’analyse est initié en 2007 et 2008 autour du Brevet d’Enseignement Professionnel (BEP)</a:t>
            </a:r>
          </a:p>
          <a:p>
            <a:r>
              <a:rPr lang="fr-FR" sz="1800" dirty="0" smtClean="0"/>
              <a:t>En 2009 la commission LP souhaite participer activement à la rénovation de la voie professionnelle, et se dissocie de la commission LT.</a:t>
            </a:r>
          </a:p>
          <a:p>
            <a:pPr lvl="1"/>
            <a:r>
              <a:rPr lang="fr-FR" sz="1600" dirty="0" smtClean="0"/>
              <a:t>Le groupe s’étoffe et rédige un article sur les nouvelles modalités d’évaluation en lycée professionnel (Repères IREM)</a:t>
            </a:r>
          </a:p>
          <a:p>
            <a:r>
              <a:rPr lang="fr-FR" sz="1800" dirty="0" smtClean="0"/>
              <a:t>Depuis 2009 :</a:t>
            </a:r>
          </a:p>
          <a:p>
            <a:pPr lvl="1"/>
            <a:r>
              <a:rPr lang="fr-FR" sz="1600" dirty="0" smtClean="0"/>
              <a:t>L’évaluation des compétences</a:t>
            </a:r>
          </a:p>
          <a:p>
            <a:pPr lvl="1"/>
            <a:r>
              <a:rPr lang="fr-FR" sz="1600" dirty="0" smtClean="0"/>
              <a:t>Le contrôle en cours de formation</a:t>
            </a:r>
          </a:p>
          <a:p>
            <a:pPr lvl="1"/>
            <a:r>
              <a:rPr lang="fr-FR" sz="1600" dirty="0" smtClean="0"/>
              <a:t>L’enseignement par thématiques, les enseignements basés sur les compétences</a:t>
            </a:r>
          </a:p>
          <a:p>
            <a:pPr lvl="1"/>
            <a:r>
              <a:rPr lang="fr-FR" sz="1600" dirty="0" smtClean="0"/>
              <a:t>La démarche d’investigation</a:t>
            </a:r>
          </a:p>
          <a:p>
            <a:pPr lvl="1"/>
            <a:r>
              <a:rPr lang="fr-FR" sz="1600" dirty="0" smtClean="0"/>
              <a:t>L’orientation post bac</a:t>
            </a:r>
          </a:p>
          <a:p>
            <a:pPr marL="411480" lvl="1" indent="0">
              <a:buNone/>
            </a:pPr>
            <a:r>
              <a:rPr lang="fr-FR" sz="1600" dirty="0" smtClean="0"/>
              <a:t>Sont les principaux sujets de réflexion de la CII-LP</a:t>
            </a:r>
            <a:endParaRPr lang="fr-FR" sz="1800" dirty="0"/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771800" y="648556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i="1" baseline="30000" dirty="0" smtClean="0"/>
              <a:t>(1) </a:t>
            </a:r>
            <a:r>
              <a:rPr lang="fr-FR" sz="1200" i="1" dirty="0" smtClean="0"/>
              <a:t>épreuves de mathématiques et sciences physiques et chimiques</a:t>
            </a:r>
            <a:r>
              <a:rPr lang="fr-FR" sz="1200" dirty="0" smtClean="0"/>
              <a:t>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960737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 de la CII-LP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altLang="fr-FR" dirty="0"/>
              <a:t>Répertorier l’ensemble des travaux réalisés dans les groupes </a:t>
            </a:r>
            <a:r>
              <a:rPr lang="fr-FR" altLang="fr-FR" dirty="0" smtClean="0"/>
              <a:t>locaux</a:t>
            </a:r>
            <a:endParaRPr lang="fr-FR" altLang="fr-FR" dirty="0"/>
          </a:p>
          <a:p>
            <a:pPr algn="just"/>
            <a:r>
              <a:rPr lang="fr-FR" altLang="fr-FR" dirty="0"/>
              <a:t>Mettre en contact les différents groupes LP</a:t>
            </a:r>
          </a:p>
          <a:p>
            <a:pPr algn="just"/>
            <a:r>
              <a:rPr lang="fr-FR" altLang="fr-FR" dirty="0"/>
              <a:t>Aider à la diffusion</a:t>
            </a:r>
          </a:p>
          <a:p>
            <a:pPr algn="just"/>
            <a:r>
              <a:rPr lang="fr-FR" altLang="fr-FR" dirty="0"/>
              <a:t>Réaliser des travaux </a:t>
            </a:r>
            <a:r>
              <a:rPr lang="fr-FR" altLang="fr-FR" dirty="0" smtClean="0"/>
              <a:t>d’envergure nationale, </a:t>
            </a:r>
            <a:r>
              <a:rPr lang="fr-FR" altLang="fr-FR" dirty="0"/>
              <a:t>qu’un groupe seul ne peut prendre en </a:t>
            </a:r>
            <a:r>
              <a:rPr lang="fr-FR" altLang="fr-FR" dirty="0" smtClean="0"/>
              <a:t>charge</a:t>
            </a:r>
          </a:p>
          <a:p>
            <a:pPr algn="just"/>
            <a:r>
              <a:rPr lang="fr-FR" altLang="fr-FR" dirty="0" smtClean="0"/>
              <a:t>Diffuser la culture scientifique des lycées professionnels</a:t>
            </a:r>
            <a:endParaRPr lang="fr-FR" altLang="fr-FR" dirty="0"/>
          </a:p>
          <a:p>
            <a:endParaRPr lang="fr-FR" dirty="0"/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350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Professeur en lycée professionnel</a:t>
            </a:r>
            <a:endParaRPr lang="fr-FR" dirty="0"/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fr-FR" dirty="0"/>
              <a:t>Tous les élèves arrivant au lycée professionnel, arrivent du collège,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/>
              <a:t>1/3 des élèves du collège viennent en lycée professionnel.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/>
              <a:t>Les professeurs d’enseignements généraux sont bivalents :</a:t>
            </a:r>
          </a:p>
          <a:p>
            <a:pPr lvl="3">
              <a:defRPr/>
            </a:pPr>
            <a:r>
              <a:rPr lang="fr-FR" sz="2400" dirty="0"/>
              <a:t>Français/LV1</a:t>
            </a:r>
          </a:p>
          <a:p>
            <a:pPr lvl="3">
              <a:defRPr/>
            </a:pPr>
            <a:r>
              <a:rPr lang="fr-FR" sz="2400" dirty="0"/>
              <a:t>Français/histoire-géographie</a:t>
            </a:r>
          </a:p>
          <a:p>
            <a:pPr lvl="3">
              <a:defRPr/>
            </a:pPr>
            <a:r>
              <a:rPr lang="fr-FR" sz="2400" b="1" i="1" dirty="0"/>
              <a:t>Mathématiques/Sciences physiques et chimiques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677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Offres </a:t>
            </a:r>
            <a:r>
              <a:rPr lang="fr-FR" dirty="0"/>
              <a:t>de formations en LP depuis 2009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492500" y="3357910"/>
            <a:ext cx="3492500" cy="2405062"/>
          </a:xfrm>
          <a:prstGeom prst="rect">
            <a:avLst/>
          </a:prstGeom>
        </p:spPr>
        <p:txBody>
          <a:bodyPr vert="horz" rtlCol="0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fr-FR" sz="3300" b="1" dirty="0" smtClean="0">
                <a:solidFill>
                  <a:schemeClr val="accent1"/>
                </a:solidFill>
              </a:rPr>
              <a:t>BAC Pro en 3 ans</a:t>
            </a:r>
            <a:r>
              <a:rPr lang="fr-FR" dirty="0" smtClean="0"/>
              <a:t> </a:t>
            </a:r>
          </a:p>
          <a:p>
            <a:pPr marL="1528763" indent="-1528763" algn="ctr">
              <a:buFont typeface="Arial" charset="0"/>
              <a:buNone/>
              <a:defRPr/>
            </a:pPr>
            <a:r>
              <a:rPr lang="fr-FR" sz="3100" b="1" dirty="0" smtClean="0">
                <a:solidFill>
                  <a:srgbClr val="FF0000"/>
                </a:solidFill>
              </a:rPr>
              <a:t>2</a:t>
            </a:r>
            <a:r>
              <a:rPr lang="fr-FR" sz="3100" b="1" baseline="30000" dirty="0" smtClean="0">
                <a:solidFill>
                  <a:srgbClr val="FF0000"/>
                </a:solidFill>
              </a:rPr>
              <a:t>nde </a:t>
            </a:r>
          </a:p>
          <a:p>
            <a:pPr algn="ctr">
              <a:buFont typeface="Arial" charset="0"/>
              <a:buNone/>
              <a:defRPr/>
            </a:pPr>
            <a:endParaRPr lang="fr-FR" sz="3100" b="1" dirty="0" smtClean="0">
              <a:solidFill>
                <a:srgbClr val="FF000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fr-FR" sz="3100" b="1" dirty="0" smtClean="0">
                <a:solidFill>
                  <a:srgbClr val="FF0000"/>
                </a:solidFill>
              </a:rPr>
              <a:t>1</a:t>
            </a:r>
            <a:r>
              <a:rPr lang="fr-FR" sz="3100" b="1" baseline="30000" dirty="0" smtClean="0">
                <a:solidFill>
                  <a:srgbClr val="FF0000"/>
                </a:solidFill>
              </a:rPr>
              <a:t>ère </a:t>
            </a:r>
          </a:p>
          <a:p>
            <a:pPr algn="ctr">
              <a:buFont typeface="Arial" charset="0"/>
              <a:buNone/>
              <a:defRPr/>
            </a:pPr>
            <a:endParaRPr lang="fr-FR" sz="3100" b="1" dirty="0" smtClean="0">
              <a:solidFill>
                <a:srgbClr val="FF000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fr-FR" sz="3100" b="1" dirty="0" err="1" smtClean="0">
                <a:solidFill>
                  <a:srgbClr val="FF0000"/>
                </a:solidFill>
              </a:rPr>
              <a:t>T</a:t>
            </a:r>
            <a:r>
              <a:rPr lang="fr-FR" sz="3100" b="1" baseline="30000" dirty="0" err="1" smtClean="0">
                <a:solidFill>
                  <a:srgbClr val="FF0000"/>
                </a:solidFill>
              </a:rPr>
              <a:t>le</a:t>
            </a:r>
            <a:endParaRPr lang="fr-FR" sz="3100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3635375" y="3284885"/>
            <a:ext cx="3097213" cy="25923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Accolade fermante 5"/>
          <p:cNvSpPr/>
          <p:nvPr/>
        </p:nvSpPr>
        <p:spPr>
          <a:xfrm>
            <a:off x="5651500" y="3861147"/>
            <a:ext cx="215900" cy="1008063"/>
          </a:xfrm>
          <a:prstGeom prst="righ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5867400" y="4017258"/>
            <a:ext cx="3276600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528763" indent="-15287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FR" altLang="fr-FR" sz="2000" b="1" dirty="0" smtClean="0">
                <a:solidFill>
                  <a:srgbClr val="0070C0"/>
                </a:solidFill>
              </a:rPr>
              <a:t>Certification </a:t>
            </a:r>
            <a:r>
              <a:rPr lang="fr-FR" altLang="fr-FR" sz="2000" b="1" dirty="0">
                <a:solidFill>
                  <a:srgbClr val="0070C0"/>
                </a:solidFill>
              </a:rPr>
              <a:t>Intermédiaire </a:t>
            </a:r>
          </a:p>
          <a:p>
            <a:pPr algn="ctr"/>
            <a:r>
              <a:rPr lang="fr-FR" altLang="fr-FR" sz="2000" b="1" dirty="0">
                <a:solidFill>
                  <a:srgbClr val="0070C0"/>
                </a:solidFill>
              </a:rPr>
              <a:t>(BEP ou CAP) évaluée en CCF</a:t>
            </a: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6011863" y="5118447"/>
            <a:ext cx="2952750" cy="615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FR" altLang="fr-FR" sz="2000" b="1">
                <a:solidFill>
                  <a:srgbClr val="0070C0"/>
                </a:solidFill>
              </a:rPr>
              <a:t>Evaluation en CCF</a:t>
            </a:r>
          </a:p>
          <a:p>
            <a:pPr algn="ctr"/>
            <a:r>
              <a:rPr lang="fr-FR" altLang="fr-FR" sz="1400">
                <a:solidFill>
                  <a:srgbClr val="0070C0"/>
                </a:solidFill>
              </a:rPr>
              <a:t>(première session 2012)</a:t>
            </a:r>
          </a:p>
        </p:txBody>
      </p:sp>
      <p:grpSp>
        <p:nvGrpSpPr>
          <p:cNvPr id="9" name="Groupe 8"/>
          <p:cNvGrpSpPr>
            <a:grpSpLocks/>
          </p:cNvGrpSpPr>
          <p:nvPr/>
        </p:nvGrpSpPr>
        <p:grpSpPr bwMode="auto">
          <a:xfrm>
            <a:off x="34925" y="3287886"/>
            <a:ext cx="3508375" cy="1077218"/>
            <a:chOff x="323528" y="2391563"/>
            <a:chExt cx="3507050" cy="1372521"/>
          </a:xfrm>
        </p:grpSpPr>
        <p:sp>
          <p:nvSpPr>
            <p:cNvPr id="10" name="Rectangle 9"/>
            <p:cNvSpPr/>
            <p:nvPr/>
          </p:nvSpPr>
          <p:spPr>
            <a:xfrm>
              <a:off x="528239" y="2419881"/>
              <a:ext cx="3097630" cy="10821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1" name="ZoneTexte 12"/>
            <p:cNvSpPr txBox="1">
              <a:spLocks noChangeArrowheads="1"/>
            </p:cNvSpPr>
            <p:nvPr/>
          </p:nvSpPr>
          <p:spPr bwMode="auto">
            <a:xfrm>
              <a:off x="323528" y="2391563"/>
              <a:ext cx="3507050" cy="1372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fr-FR" altLang="fr-FR" sz="2800" b="1" dirty="0">
                  <a:solidFill>
                    <a:srgbClr val="558ED5"/>
                  </a:solidFill>
                </a:rPr>
                <a:t>CAP en 2 ans </a:t>
              </a:r>
            </a:p>
            <a:p>
              <a:pPr algn="ctr"/>
              <a:r>
                <a:rPr lang="fr-FR" altLang="fr-FR" dirty="0"/>
                <a:t>Évaluations en CCF sur les 2 ans</a:t>
              </a:r>
            </a:p>
            <a:p>
              <a:endParaRPr lang="fr-FR" altLang="fr-FR" dirty="0"/>
            </a:p>
          </p:txBody>
        </p:sp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258888" y="2205757"/>
            <a:ext cx="63452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FR" altLang="fr-FR" sz="3200" dirty="0">
                <a:solidFill>
                  <a:srgbClr val="FF0000"/>
                </a:solidFill>
              </a:rPr>
              <a:t>2 niveaux de formations – 3 parcours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492500" y="4560441"/>
            <a:ext cx="287412" cy="237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Forme 16"/>
          <p:cNvCxnSpPr/>
          <p:nvPr/>
        </p:nvCxnSpPr>
        <p:spPr>
          <a:xfrm>
            <a:off x="239715" y="4159425"/>
            <a:ext cx="4476748" cy="525285"/>
          </a:xfrm>
          <a:prstGeom prst="bentConnector3">
            <a:avLst>
              <a:gd name="adj1" fmla="val 34092"/>
            </a:avLst>
          </a:prstGeom>
          <a:ln w="158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900113" y="2781647"/>
            <a:ext cx="1620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fr-FR" b="1" i="1"/>
              <a:t>PARCOURS N°1</a:t>
            </a:r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4284663" y="2781647"/>
            <a:ext cx="1620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fr-FR" b="1" i="1"/>
              <a:t>PARCOURS N°2</a:t>
            </a:r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908175" y="4797772"/>
            <a:ext cx="162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fr-FR" b="1" i="1" dirty="0"/>
              <a:t>PARCOURS N°3</a:t>
            </a:r>
          </a:p>
        </p:txBody>
      </p:sp>
      <p:pic>
        <p:nvPicPr>
          <p:cNvPr id="18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35496" y="6351711"/>
            <a:ext cx="74966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dirty="0" smtClean="0"/>
              <a:t>Les modes d’évaluation présentés ici prévalent pour la formation initiale dans les établissements habilités au CCF ; </a:t>
            </a:r>
            <a:br>
              <a:rPr lang="fr-FR" sz="1100" i="1" dirty="0" smtClean="0"/>
            </a:br>
            <a:r>
              <a:rPr lang="fr-FR" sz="1100" i="1" dirty="0" smtClean="0"/>
              <a:t>dans les autres cas de figures, l’épreuve ponctuelle est maintenue mais reste sous la forme d’une évaluation des compétences</a:t>
            </a:r>
          </a:p>
        </p:txBody>
      </p:sp>
    </p:spTree>
    <p:extLst>
      <p:ext uri="{BB962C8B-B14F-4D97-AF65-F5344CB8AC3E}">
        <p14:creationId xmlns:p14="http://schemas.microsoft.com/office/powerpoint/2010/main" val="3062806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12" grpId="0"/>
      <p:bldP spid="23" grpId="0" animBg="1"/>
      <p:bldP spid="14" grpId="0"/>
      <p:bldP spid="14" grpId="1"/>
      <p:bldP spid="15" grpId="0"/>
      <p:bldP spid="15" grpId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 lycée professionnel accueille également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Des classes de troisième préparatoires aux formations professionnelles</a:t>
            </a:r>
          </a:p>
          <a:p>
            <a:pPr lvl="1"/>
            <a:r>
              <a:rPr lang="fr-FR" dirty="0" smtClean="0"/>
              <a:t>Enseignements groupés de sciences et technologie </a:t>
            </a:r>
          </a:p>
          <a:p>
            <a:pPr lvl="1"/>
            <a:r>
              <a:rPr lang="fr-FR" dirty="0" smtClean="0"/>
              <a:t>Contribution au socle commun</a:t>
            </a:r>
          </a:p>
          <a:p>
            <a:pPr lvl="1"/>
            <a:r>
              <a:rPr lang="fr-FR" dirty="0" smtClean="0"/>
              <a:t>Brevet des collèges, série professionnelle </a:t>
            </a:r>
          </a:p>
          <a:p>
            <a:pPr marL="411480" lvl="1" indent="0" algn="r">
              <a:buNone/>
            </a:pPr>
            <a:r>
              <a:rPr lang="fr-FR" sz="1200" dirty="0" smtClean="0">
                <a:hlinkClick r:id="rId2" action="ppaction://hlinkfile"/>
              </a:rPr>
              <a:t>(Sujet de mathématiques en pièce jointe</a:t>
            </a:r>
            <a:r>
              <a:rPr lang="fr-FR" sz="1200" dirty="0" smtClean="0"/>
              <a:t>)</a:t>
            </a:r>
            <a:endParaRPr lang="fr-FR" dirty="0" smtClean="0"/>
          </a:p>
          <a:p>
            <a:r>
              <a:rPr lang="fr-FR" dirty="0" smtClean="0"/>
              <a:t>Des formations de type STS</a:t>
            </a:r>
          </a:p>
          <a:p>
            <a:pPr lvl="1"/>
            <a:r>
              <a:rPr lang="fr-FR" dirty="0" smtClean="0"/>
              <a:t>Un vivier important des sections se situe dans les filières de bac pro</a:t>
            </a:r>
          </a:p>
          <a:p>
            <a:pPr lvl="1"/>
            <a:r>
              <a:rPr lang="fr-FR" dirty="0" smtClean="0"/>
              <a:t>Un enseignement complémentaire est prévu</a:t>
            </a:r>
            <a:endParaRPr lang="fr-FR" dirty="0"/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05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Textes officiels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Baccalauréat professionnel : </a:t>
            </a:r>
          </a:p>
          <a:p>
            <a:pPr marL="109728" indent="0" algn="r">
              <a:buNone/>
            </a:pPr>
            <a:r>
              <a:rPr lang="fr-FR" sz="1800" i="1" dirty="0">
                <a:hlinkClick r:id="rId2"/>
              </a:rPr>
              <a:t>Bulletin officiel spécial n° 2 du 19 février 2009</a:t>
            </a:r>
            <a:endParaRPr lang="fr-FR" sz="1800" i="1" dirty="0"/>
          </a:p>
          <a:p>
            <a:r>
              <a:rPr lang="fr-FR" dirty="0" smtClean="0"/>
              <a:t>Certificat d’Aptitude Professionnel</a:t>
            </a:r>
          </a:p>
          <a:p>
            <a:pPr marL="109728" indent="0" algn="r">
              <a:buNone/>
            </a:pPr>
            <a:r>
              <a:rPr lang="fr-FR" sz="1800" i="1" dirty="0">
                <a:hlinkClick r:id="rId3"/>
              </a:rPr>
              <a:t>Bulletin </a:t>
            </a:r>
            <a:r>
              <a:rPr lang="fr-FR" sz="1800" i="1" dirty="0" smtClean="0">
                <a:hlinkClick r:id="rId3"/>
              </a:rPr>
              <a:t>officiel </a:t>
            </a:r>
            <a:r>
              <a:rPr lang="fr-FR" sz="1800" i="1" dirty="0">
                <a:hlinkClick r:id="rId3"/>
              </a:rPr>
              <a:t>n° 8 du 25 février 2010</a:t>
            </a:r>
            <a:endParaRPr lang="fr-FR" sz="1800" i="1" dirty="0"/>
          </a:p>
          <a:p>
            <a:r>
              <a:rPr lang="fr-FR" dirty="0" smtClean="0"/>
              <a:t>Grille nationale d’évaluation</a:t>
            </a:r>
          </a:p>
          <a:p>
            <a:pPr marL="109728" indent="0" algn="r">
              <a:buNone/>
            </a:pPr>
            <a:r>
              <a:rPr lang="fr-FR" sz="1800" i="1" dirty="0" smtClean="0">
                <a:hlinkClick r:id="rId4"/>
              </a:rPr>
              <a:t>Grille</a:t>
            </a:r>
            <a:endParaRPr lang="fr-FR" sz="1800" i="1" dirty="0" smtClean="0"/>
          </a:p>
          <a:p>
            <a:r>
              <a:rPr lang="fr-FR" dirty="0" smtClean="0"/>
              <a:t>Programme de la classe de troisième</a:t>
            </a:r>
          </a:p>
          <a:p>
            <a:pPr marL="109728" indent="0" algn="r">
              <a:buNone/>
            </a:pPr>
            <a:r>
              <a:rPr lang="fr-FR" sz="1800" i="1" dirty="0">
                <a:hlinkClick r:id="rId5" tooltip="Mathématiques BO du 25 août 2008"/>
              </a:rPr>
              <a:t>Bulletin officiel spécial n°6 du 28 août 2008</a:t>
            </a:r>
            <a:endParaRPr lang="fr-FR" sz="1800" i="1" dirty="0"/>
          </a:p>
        </p:txBody>
      </p:sp>
      <p:pic>
        <p:nvPicPr>
          <p:cNvPr id="4" name="Picture 2" descr="C:\Users\Jean-Luc\Desktop\bureau\BOULOT en chantier\IREM\IREM 2012-2013\LOGO_CIILP_-_NOIR_SUR_FOND_BLANC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852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29072"/>
          </a:xfrm>
        </p:spPr>
        <p:txBody>
          <a:bodyPr>
            <a:noAutofit/>
          </a:bodyPr>
          <a:lstStyle/>
          <a:p>
            <a:pPr>
              <a:tabLst>
                <a:tab pos="7983538" algn="r"/>
              </a:tabLst>
            </a:pPr>
            <a:r>
              <a:rPr lang="fr-FR" altLang="fr-FR" sz="3200" dirty="0"/>
              <a:t>Le programme de </a:t>
            </a:r>
            <a:r>
              <a:rPr lang="fr-FR" altLang="fr-FR" sz="3200" dirty="0" smtClean="0"/>
              <a:t>Mathématiques &amp;</a:t>
            </a:r>
            <a:br>
              <a:rPr lang="fr-FR" altLang="fr-FR" sz="3200" dirty="0" smtClean="0"/>
            </a:br>
            <a:r>
              <a:rPr lang="fr-FR" altLang="fr-FR" sz="3200" dirty="0" smtClean="0"/>
              <a:t>	 Sciences physiques et chimiques en </a:t>
            </a:r>
            <a:r>
              <a:rPr lang="fr-FR" altLang="fr-FR" sz="3200" dirty="0"/>
              <a:t>B</a:t>
            </a:r>
            <a:r>
              <a:rPr lang="fr-FR" altLang="fr-FR" sz="3200" dirty="0" smtClean="0"/>
              <a:t>ac Pro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45368"/>
            <a:ext cx="3898776" cy="4131904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FR" dirty="0" smtClean="0"/>
              <a:t>Préambule commun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 smtClean="0"/>
              <a:t>En mathématiques</a:t>
            </a:r>
          </a:p>
          <a:p>
            <a:pPr lvl="1">
              <a:lnSpc>
                <a:spcPct val="110000"/>
              </a:lnSpc>
              <a:defRPr/>
            </a:pPr>
            <a:r>
              <a:rPr lang="fr-FR" dirty="0"/>
              <a:t>3 groupements (A, B et C) </a:t>
            </a:r>
          </a:p>
          <a:p>
            <a:pPr lvl="1">
              <a:lnSpc>
                <a:spcPct val="110000"/>
              </a:lnSpc>
              <a:defRPr/>
            </a:pPr>
            <a:r>
              <a:rPr lang="fr-FR" dirty="0"/>
              <a:t>23 thématiques, réparties en 5 grands sujets :</a:t>
            </a:r>
          </a:p>
          <a:p>
            <a:pPr lvl="2">
              <a:lnSpc>
                <a:spcPct val="90000"/>
              </a:lnSpc>
              <a:defRPr/>
            </a:pPr>
            <a:r>
              <a:rPr lang="fr-FR" sz="2200" dirty="0" smtClean="0"/>
              <a:t>Développement durable</a:t>
            </a:r>
            <a:endParaRPr lang="fr-FR" sz="2200" dirty="0"/>
          </a:p>
          <a:p>
            <a:pPr lvl="2">
              <a:lnSpc>
                <a:spcPct val="90000"/>
              </a:lnSpc>
              <a:defRPr/>
            </a:pPr>
            <a:r>
              <a:rPr lang="fr-FR" sz="2200" dirty="0"/>
              <a:t>P</a:t>
            </a:r>
            <a:r>
              <a:rPr lang="fr-FR" sz="2200" dirty="0" smtClean="0"/>
              <a:t>révention, </a:t>
            </a:r>
            <a:r>
              <a:rPr lang="fr-FR" sz="2200" dirty="0"/>
              <a:t>sante et </a:t>
            </a:r>
            <a:r>
              <a:rPr lang="fr-FR" sz="2200" dirty="0" smtClean="0"/>
              <a:t>sécurité</a:t>
            </a:r>
            <a:endParaRPr lang="fr-FR" sz="2200" dirty="0"/>
          </a:p>
          <a:p>
            <a:pPr lvl="2">
              <a:lnSpc>
                <a:spcPct val="90000"/>
              </a:lnSpc>
              <a:defRPr/>
            </a:pPr>
            <a:r>
              <a:rPr lang="fr-FR" sz="2200" dirty="0" smtClean="0"/>
              <a:t>Évolution </a:t>
            </a:r>
            <a:r>
              <a:rPr lang="fr-FR" sz="2200" dirty="0"/>
              <a:t>des sciences et </a:t>
            </a:r>
            <a:r>
              <a:rPr lang="fr-FR" sz="2200" dirty="0" smtClean="0"/>
              <a:t>techniques</a:t>
            </a:r>
            <a:endParaRPr lang="fr-FR" sz="2200" dirty="0"/>
          </a:p>
          <a:p>
            <a:pPr lvl="2">
              <a:lnSpc>
                <a:spcPct val="90000"/>
              </a:lnSpc>
              <a:defRPr/>
            </a:pPr>
            <a:r>
              <a:rPr lang="fr-FR" sz="2200" dirty="0" smtClean="0"/>
              <a:t>Vie sociale et loisirs</a:t>
            </a:r>
          </a:p>
          <a:p>
            <a:pPr lvl="2">
              <a:lnSpc>
                <a:spcPct val="90000"/>
              </a:lnSpc>
              <a:defRPr/>
            </a:pPr>
            <a:r>
              <a:rPr lang="fr-FR" sz="2200" dirty="0" smtClean="0"/>
              <a:t>Vie économique et professionnelle</a:t>
            </a:r>
          </a:p>
          <a:p>
            <a:pPr lvl="1">
              <a:lnSpc>
                <a:spcPct val="110000"/>
              </a:lnSpc>
              <a:defRPr/>
            </a:pPr>
            <a:r>
              <a:rPr lang="fr-FR" dirty="0" smtClean="0"/>
              <a:t>3 </a:t>
            </a:r>
            <a:r>
              <a:rPr lang="fr-FR" dirty="0"/>
              <a:t>domaines </a:t>
            </a:r>
          </a:p>
          <a:p>
            <a:pPr lvl="2">
              <a:lnSpc>
                <a:spcPct val="90000"/>
              </a:lnSpc>
              <a:defRPr/>
            </a:pPr>
            <a:r>
              <a:rPr lang="fr-FR" sz="2200" dirty="0" smtClean="0"/>
              <a:t>Statistique </a:t>
            </a:r>
            <a:r>
              <a:rPr lang="fr-FR" sz="2200" dirty="0"/>
              <a:t>et </a:t>
            </a:r>
            <a:r>
              <a:rPr lang="fr-FR" sz="2200" dirty="0" smtClean="0"/>
              <a:t>probabilités</a:t>
            </a:r>
            <a:endParaRPr lang="fr-FR" sz="2200" dirty="0"/>
          </a:p>
          <a:p>
            <a:pPr lvl="2">
              <a:lnSpc>
                <a:spcPct val="90000"/>
              </a:lnSpc>
              <a:defRPr/>
            </a:pPr>
            <a:r>
              <a:rPr lang="fr-FR" sz="2200" dirty="0" smtClean="0"/>
              <a:t>Algèbre-Analyse</a:t>
            </a:r>
            <a:endParaRPr lang="fr-FR" sz="2200" dirty="0"/>
          </a:p>
          <a:p>
            <a:pPr lvl="2">
              <a:lnSpc>
                <a:spcPct val="90000"/>
              </a:lnSpc>
              <a:defRPr/>
            </a:pPr>
            <a:r>
              <a:rPr lang="fr-FR" sz="2200" dirty="0" smtClean="0"/>
              <a:t>Géométrie</a:t>
            </a:r>
          </a:p>
          <a:p>
            <a:pPr lvl="1">
              <a:lnSpc>
                <a:spcPct val="90000"/>
              </a:lnSpc>
              <a:defRPr/>
            </a:pPr>
            <a:r>
              <a:rPr lang="fr-FR" dirty="0" smtClean="0"/>
              <a:t>Découpage annuel du programme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572000" y="2060848"/>
            <a:ext cx="3898776" cy="3816424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r>
              <a:rPr lang="fr-FR" sz="2200" dirty="0"/>
              <a:t>En sciences physiques et chimiques</a:t>
            </a:r>
          </a:p>
          <a:p>
            <a:pPr lvl="1">
              <a:lnSpc>
                <a:spcPct val="110000"/>
              </a:lnSpc>
              <a:defRPr/>
            </a:pPr>
            <a:r>
              <a:rPr lang="fr-FR" sz="2000" dirty="0"/>
              <a:t>4 grands thèmes :</a:t>
            </a:r>
          </a:p>
          <a:p>
            <a:pPr lvl="2">
              <a:lnSpc>
                <a:spcPct val="90000"/>
              </a:lnSpc>
              <a:defRPr/>
            </a:pPr>
            <a:r>
              <a:rPr lang="fr-FR" sz="1700" dirty="0"/>
              <a:t>Transport</a:t>
            </a:r>
          </a:p>
          <a:p>
            <a:pPr lvl="2">
              <a:lnSpc>
                <a:spcPct val="90000"/>
              </a:lnSpc>
              <a:defRPr/>
            </a:pPr>
            <a:r>
              <a:rPr lang="fr-FR" sz="1700" dirty="0"/>
              <a:t>Confort dans la maison et l’entreprise</a:t>
            </a:r>
          </a:p>
          <a:p>
            <a:pPr lvl="2">
              <a:lnSpc>
                <a:spcPct val="90000"/>
              </a:lnSpc>
              <a:defRPr/>
            </a:pPr>
            <a:r>
              <a:rPr lang="fr-FR" sz="1700" dirty="0"/>
              <a:t>Hygiène et santé</a:t>
            </a:r>
          </a:p>
          <a:p>
            <a:pPr lvl="2">
              <a:lnSpc>
                <a:spcPct val="90000"/>
              </a:lnSpc>
              <a:defRPr/>
            </a:pPr>
            <a:r>
              <a:rPr lang="fr-FR" sz="1700" dirty="0"/>
              <a:t>Son et lumière</a:t>
            </a:r>
          </a:p>
          <a:p>
            <a:pPr lvl="1">
              <a:lnSpc>
                <a:spcPct val="110000"/>
              </a:lnSpc>
              <a:defRPr/>
            </a:pPr>
            <a:r>
              <a:rPr lang="fr-FR" sz="2000" dirty="0"/>
              <a:t>Entrée des thèmes par questionnement </a:t>
            </a:r>
            <a:endParaRPr lang="fr-FR" sz="2000" dirty="0" smtClean="0"/>
          </a:p>
          <a:p>
            <a:pPr lvl="2">
              <a:lnSpc>
                <a:spcPct val="90000"/>
              </a:lnSpc>
              <a:defRPr/>
            </a:pPr>
            <a:r>
              <a:rPr lang="fr-FR" sz="1800" dirty="0"/>
              <a:t>Comment chauffer ou se chauffer ?</a:t>
            </a:r>
          </a:p>
          <a:p>
            <a:pPr lvl="2">
              <a:lnSpc>
                <a:spcPct val="90000"/>
              </a:lnSpc>
              <a:defRPr/>
            </a:pPr>
            <a:r>
              <a:rPr lang="fr-FR" sz="1800" dirty="0"/>
              <a:t>Comment voir ce qui est faiblement visible à l’œil nu ?</a:t>
            </a:r>
          </a:p>
          <a:p>
            <a:pPr lvl="2">
              <a:lnSpc>
                <a:spcPct val="90000"/>
              </a:lnSpc>
              <a:defRPr/>
            </a:pPr>
            <a:r>
              <a:rPr lang="fr-FR" sz="1800" dirty="0" err="1"/>
              <a:t>etc</a:t>
            </a:r>
            <a:r>
              <a:rPr lang="fr-FR" sz="1800" dirty="0"/>
              <a:t> </a:t>
            </a:r>
          </a:p>
          <a:p>
            <a:pPr lvl="1"/>
            <a:r>
              <a:rPr lang="fr-FR" sz="2000" dirty="0"/>
              <a:t>Découpage en deux parties :</a:t>
            </a:r>
          </a:p>
          <a:p>
            <a:pPr lvl="2">
              <a:lnSpc>
                <a:spcPct val="90000"/>
              </a:lnSpc>
              <a:defRPr/>
            </a:pPr>
            <a:r>
              <a:rPr lang="fr-FR" sz="1800" dirty="0"/>
              <a:t>2nde puis 1ère -Terminale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259632" y="5877272"/>
            <a:ext cx="6696744" cy="60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lnSpc>
                <a:spcPct val="80000"/>
              </a:lnSpc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000" dirty="0"/>
              <a:t>Grille d’évaluation commune et </a:t>
            </a:r>
            <a:r>
              <a:rPr lang="fr-FR" sz="2000" dirty="0" err="1" smtClean="0"/>
              <a:t>trans</a:t>
            </a:r>
            <a:r>
              <a:rPr lang="fr-FR" sz="2000" dirty="0" smtClean="0"/>
              <a:t>-niveaux :</a:t>
            </a:r>
          </a:p>
          <a:p>
            <a:pPr marL="109728">
              <a:lnSpc>
                <a:spcPct val="80000"/>
              </a:lnSpc>
              <a:spcBef>
                <a:spcPts val="300"/>
              </a:spcBef>
              <a:buClr>
                <a:schemeClr val="accent3"/>
              </a:buClr>
              <a:defRPr/>
            </a:pPr>
            <a:r>
              <a:rPr lang="fr-FR" i="1" dirty="0" smtClean="0">
                <a:solidFill>
                  <a:schemeClr val="accent1">
                    <a:lumMod val="75000"/>
                  </a:schemeClr>
                </a:solidFill>
              </a:rPr>
              <a:t>S’approprier, Analyser Raisonner, Réaliser, Valider, Communiquer</a:t>
            </a:r>
            <a:endParaRPr lang="fr-FR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2" descr="C:\Users\Jean-Luc\Desktop\bureau\BOULOT en chantier\IREM\IREM 2012-2013\LOGO_CIILP_-_NOIR_SUR_FOND_BLAN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1512168" cy="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475656" y="6474822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smtClean="0">
                <a:hlinkClick r:id="rId4" action="ppaction://hlinkfile"/>
              </a:rPr>
              <a:t>Exemple de CCF mené en terminale bac pro (industriel)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3863845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in">
  <a:themeElements>
    <a:clrScheme name="Urbai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534</TotalTime>
  <Words>1021</Words>
  <Application>Microsoft Macintosh PowerPoint</Application>
  <PresentationFormat>Présentation à l'écran (4:3)</PresentationFormat>
  <Paragraphs>163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Urbain</vt:lpstr>
      <vt:lpstr>Commission Inter IREM Lycée Professionnel</vt:lpstr>
      <vt:lpstr>Etat des lieux des groupes LP</vt:lpstr>
      <vt:lpstr>Historique de la CII-LP</vt:lpstr>
      <vt:lpstr>Objectifs de la CII-LP</vt:lpstr>
      <vt:lpstr>Professeur en lycée professionnel</vt:lpstr>
      <vt:lpstr>Offres de formations en LP depuis 2009</vt:lpstr>
      <vt:lpstr>Le lycée professionnel accueille également</vt:lpstr>
      <vt:lpstr>Textes officiels</vt:lpstr>
      <vt:lpstr>Le programme de Mathématiques &amp;   Sciences physiques et chimiques en Bac Pro</vt:lpstr>
      <vt:lpstr>Le programme complémentaire de Mathématiques (Bulletin officiel spécial n° 2 du 19 février 2009 p 24) </vt:lpstr>
      <vt:lpstr>CII-LP : Travaux en cours</vt:lpstr>
      <vt:lpstr>CII-LP : Travaux en cours</vt:lpstr>
      <vt:lpstr>Les groupes locaux</vt:lpstr>
      <vt:lpstr>Les groupes locaux</vt:lpstr>
      <vt:lpstr>Les groupes locaux</vt:lpstr>
      <vt:lpstr>Prochaines réunions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Commission Inter IREM Lycée Professionnel</dc:title>
  <dc:creator>Jean-Luc</dc:creator>
  <cp:lastModifiedBy>RAOULT Jean-Pierre</cp:lastModifiedBy>
  <cp:revision>39</cp:revision>
  <dcterms:created xsi:type="dcterms:W3CDTF">2013-12-11T08:26:53Z</dcterms:created>
  <dcterms:modified xsi:type="dcterms:W3CDTF">2014-01-14T07:20:22Z</dcterms:modified>
</cp:coreProperties>
</file>