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7"/>
  </p:notesMasterIdLst>
  <p:sldIdLst>
    <p:sldId id="270" r:id="rId2"/>
    <p:sldId id="271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9144000" cy="6858000" type="screen4x3"/>
  <p:notesSz cx="6873875" cy="10063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920" y="-108"/>
      </p:cViewPr>
      <p:guideLst>
        <p:guide orient="horz" pos="3170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r">
              <a:defRPr sz="1300"/>
            </a:lvl1pPr>
          </a:lstStyle>
          <a:p>
            <a:fld id="{804E39A4-C219-4CB2-A334-70F9CBC50E7B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54063"/>
            <a:ext cx="5032375" cy="377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80" tIns="48390" rIns="96780" bIns="48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388" y="4780003"/>
            <a:ext cx="5499100" cy="4528423"/>
          </a:xfrm>
          <a:prstGeom prst="rect">
            <a:avLst/>
          </a:prstGeom>
        </p:spPr>
        <p:txBody>
          <a:bodyPr vert="horz" lIns="96780" tIns="48390" rIns="96780" bIns="4839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3605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r">
              <a:defRPr sz="1300"/>
            </a:lvl1pPr>
          </a:lstStyle>
          <a:p>
            <a:fld id="{5E6F9A13-911B-4C22-8B09-F40AEA439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40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1pPr>
            <a:lvl2pPr eaLnBrk="0" hangingPunct="0"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2pPr>
            <a:lvl3pPr eaLnBrk="0" hangingPunct="0"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3pPr>
            <a:lvl4pPr eaLnBrk="0" hangingPunct="0"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4pPr>
            <a:lvl5pPr eaLnBrk="0" hangingPunct="0"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5pPr>
            <a:lvl6pPr marL="2661453" indent="-241950" defTabSz="4755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6pPr>
            <a:lvl7pPr marL="3145353" indent="-241950" defTabSz="4755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7pPr>
            <a:lvl8pPr marL="3629254" indent="-241950" defTabSz="4755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8pPr>
            <a:lvl9pPr marL="4113154" indent="-241950" defTabSz="4755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67801" algn="l"/>
                <a:tab pos="1935602" algn="l"/>
                <a:tab pos="2903403" algn="l"/>
                <a:tab pos="3871204" algn="l"/>
                <a:tab pos="4839005" algn="l"/>
                <a:tab pos="5806806" algn="l"/>
                <a:tab pos="6774607" algn="l"/>
                <a:tab pos="7742408" algn="l"/>
                <a:tab pos="8710209" algn="l"/>
                <a:tab pos="9678010" algn="l"/>
                <a:tab pos="10645811" algn="l"/>
              </a:tabLst>
              <a:defRPr sz="2500">
                <a:solidFill>
                  <a:schemeClr val="tx1"/>
                </a:solidFill>
                <a:latin typeface="Times New Roman" pitchFamily="18" charset="0"/>
                <a:ea typeface="SimSun" charset="0"/>
                <a:cs typeface="SimSun" charset="0"/>
              </a:defRPr>
            </a:lvl9pPr>
          </a:lstStyle>
          <a:p>
            <a:pPr eaLnBrk="1" hangingPunct="1"/>
            <a:fld id="{BCD1E154-6596-466F-95C1-3DE163849F41}" type="slidenum">
              <a:rPr lang="fr-FR" sz="13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</a:t>
            </a:fld>
            <a:endParaRPr lang="fr-FR" sz="13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4063"/>
            <a:ext cx="5032375" cy="37750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63764" y="4696143"/>
            <a:ext cx="5269971" cy="444456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F9A13-911B-4C22-8B09-F40AEA439E7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54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Beaucoup d’élèves font l’erreur classique</a:t>
            </a:r>
            <a:r>
              <a:rPr lang="fr-FR" baseline="0" dirty="0" smtClean="0"/>
              <a:t> : ils pensent que pour trouver la population en 2007, il faut augmenter de 2,4%. On explique pourquoi c’est faux. C’est sensé préparer le travail au tableur où il faudra reprendre ces calculs pour les recopier 60 fois.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F9A13-911B-4C22-8B09-F40AEA439E7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92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76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Je leur montre en leur demandant de regrouper les calculs pour la population de 2008 en une seule opération en utilisant des parenthèses.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F9A13-911B-4C22-8B09-F40AEA439E7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0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70813" cy="143351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8788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fld id="{576B4194-A167-4428-A7C1-053F86EC47C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0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928F06-D4C4-4742-A0E8-6915A3FE0508}" type="datetimeFigureOut">
              <a:rPr lang="fr-FR" smtClean="0"/>
              <a:t>01/06/2013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C82D09-7764-43AC-B347-DD38712003CF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204864"/>
            <a:ext cx="7747000" cy="223224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85000" lnSpcReduction="20000"/>
          </a:bodyPr>
          <a:lstStyle/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La population mondiale</a:t>
            </a:r>
          </a:p>
          <a:p>
            <a:pPr lvl="0" algn="ctr">
              <a:spcBef>
                <a:spcPts val="80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80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80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Un </a:t>
            </a:r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travail interdisciplinaire </a:t>
            </a:r>
            <a:endParaRPr lang="fr-FR" sz="28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lvl="0" algn="ctr">
              <a:spcBef>
                <a:spcPts val="80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Maths-Géographie</a:t>
            </a:r>
            <a:endParaRPr lang="fr-FR" sz="28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4000" dirty="0" smtClean="0"/>
          </a:p>
        </p:txBody>
      </p:sp>
    </p:spTree>
    <p:extLst>
      <p:ext uri="{BB962C8B-B14F-4D97-AF65-F5344CB8AC3E}">
        <p14:creationId xmlns:p14="http://schemas.microsoft.com/office/powerpoint/2010/main" val="3024073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710017"/>
              </p:ext>
            </p:extLst>
          </p:nvPr>
        </p:nvGraphicFramePr>
        <p:xfrm>
          <a:off x="467544" y="4077072"/>
          <a:ext cx="8136905" cy="1728192"/>
        </p:xfrm>
        <a:graphic>
          <a:graphicData uri="http://schemas.openxmlformats.org/drawingml/2006/table">
            <a:tbl>
              <a:tblPr firstRow="1" firstCol="1" bandRow="1"/>
              <a:tblGrid>
                <a:gridCol w="1512168"/>
                <a:gridCol w="792088"/>
                <a:gridCol w="792088"/>
                <a:gridCol w="792088"/>
                <a:gridCol w="754874"/>
                <a:gridCol w="873158"/>
                <a:gridCol w="873158"/>
                <a:gridCol w="873158"/>
                <a:gridCol w="874125"/>
              </a:tblGrid>
              <a:tr h="43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Années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Population en milliards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3253626"/>
            <a:ext cx="81369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La c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ourbe montrant l’évolution de la population mondiale.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836712"/>
            <a:ext cx="8791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Ce travail se poursuit en cours de mathématiques par des tracés de graphiques qui seront exploités en cours de géographie.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73" name="Imag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3216" r="40938" b="12689"/>
          <a:stretch/>
        </p:blipFill>
        <p:spPr bwMode="auto">
          <a:xfrm>
            <a:off x="251520" y="2419147"/>
            <a:ext cx="5113299" cy="281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665947"/>
            <a:ext cx="85689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La répartition de la population mondiale selon les continents en 2011.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2978" y="5661248"/>
            <a:ext cx="8113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Construire un </a:t>
            </a:r>
            <a:r>
              <a:rPr lang="fr-FR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diagramme circulaire</a:t>
            </a:r>
            <a:r>
              <a:rPr lang="fr-FR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qui représente cette répartition.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91616"/>
              </p:ext>
            </p:extLst>
          </p:nvPr>
        </p:nvGraphicFramePr>
        <p:xfrm>
          <a:off x="5364819" y="1772816"/>
          <a:ext cx="3575485" cy="2520279"/>
        </p:xfrm>
        <a:graphic>
          <a:graphicData uri="http://schemas.openxmlformats.org/drawingml/2006/table">
            <a:tbl>
              <a:tblPr firstRow="1" firstCol="1" bandRow="1"/>
              <a:tblGrid>
                <a:gridCol w="845325"/>
                <a:gridCol w="1607427"/>
                <a:gridCol w="1122733"/>
              </a:tblGrid>
              <a:tr h="745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Nombre d’habitants en millions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Pourcentages arrondis à l’unité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Afrique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Amérique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Europe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Océanie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………………milliards = …………………..millions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100 %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5229200"/>
            <a:ext cx="5472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http://www.statistiques-mondiales.com/continents.htm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1772816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population mondiale est aujourd’hui d’environ 7 116 968 982 personnes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1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6" r="2838"/>
          <a:stretch/>
        </p:blipFill>
        <p:spPr bwMode="auto">
          <a:xfrm>
            <a:off x="3603008" y="3121299"/>
            <a:ext cx="5540992" cy="37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052736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Une séance en salle informatique  a permis de construire ce graphique  à l’aide du tableur.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90050"/>
              </p:ext>
            </p:extLst>
          </p:nvPr>
        </p:nvGraphicFramePr>
        <p:xfrm>
          <a:off x="251520" y="2204864"/>
          <a:ext cx="3314572" cy="1463040"/>
        </p:xfrm>
        <a:graphic>
          <a:graphicData uri="http://schemas.openxmlformats.org/drawingml/2006/table">
            <a:tbl>
              <a:tblPr/>
              <a:tblGrid>
                <a:gridCol w="1657286"/>
                <a:gridCol w="1657286"/>
              </a:tblGrid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effectLst/>
                          <a:latin typeface="Arial"/>
                        </a:rPr>
                        <a:t>Asie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fr-FR">
                          <a:effectLst/>
                          <a:latin typeface="Arial"/>
                        </a:rPr>
                        <a:t>Europe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fr-FR">
                          <a:effectLst/>
                          <a:latin typeface="Arial"/>
                        </a:rPr>
                        <a:t>Amérique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fr-FR">
                          <a:effectLst/>
                          <a:latin typeface="Arial"/>
                        </a:rPr>
                        <a:t>Afrique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1052736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Enfin la séquence se termine par un devoir commun, commencé en mathématiques et terminé en géographie sur la même copie.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L’exercice 3 de mathématiques se continue par des questions dans le devoir de géographie sur le baby-boom.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91233"/>
              </p:ext>
            </p:extLst>
          </p:nvPr>
        </p:nvGraphicFramePr>
        <p:xfrm>
          <a:off x="5004047" y="4581128"/>
          <a:ext cx="3477567" cy="2016225"/>
        </p:xfrm>
        <a:graphic>
          <a:graphicData uri="http://schemas.openxmlformats.org/drawingml/2006/table">
            <a:tbl>
              <a:tblPr firstRow="1" firstCol="1" bandRow="1"/>
              <a:tblGrid>
                <a:gridCol w="1515123"/>
                <a:gridCol w="1962444"/>
              </a:tblGrid>
              <a:tr h="448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Années</a:t>
                      </a:r>
                      <a:endParaRPr lang="fr-FR" sz="1200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Nombre d'habitants en milliers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1901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40 681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1951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42 010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1961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45 904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1971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51 016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1981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54 029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1991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56 841</a:t>
                      </a:r>
                      <a:endParaRPr lang="fr-FR" sz="1200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2001</a:t>
                      </a:r>
                      <a:endParaRPr lang="fr-FR" sz="1200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59 267</a:t>
                      </a:r>
                      <a:endParaRPr lang="fr-FR" sz="1200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2703" y="2714437"/>
            <a:ext cx="820891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3 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Le tableau ci-dessous représente la population de la France métropolitaine en milliers en fonction des années. 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Combien y avait-t-il d’habitants en France en 1901 ?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combien la population a-t-elle augmenté entre 1901 et 1951 ? En combien d’années ?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combien la population a-t-elle augmenté entre 1951 et 1971 ? En combien d’années ?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 remarquez-vous ?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quel pourcentage la population a-t-elle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augmenté entre 1901 et 2001 ?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(La population en 1901 représente 100%)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14336" y="1033909"/>
            <a:ext cx="8478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 parallèle le professeur de français travaille sur un texte intitulé «  Si le monde était un village de 100 personnes. »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36" y="2132856"/>
            <a:ext cx="8334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Le monde entier est un village global. Imaginons un instant que ce village soit composé de 100 habitants, il y aurait :</a:t>
            </a:r>
          </a:p>
          <a:p>
            <a:pPr algn="ctr"/>
            <a:r>
              <a:rPr lang="fr-FR" dirty="0"/>
              <a:t>- 60 </a:t>
            </a:r>
            <a:r>
              <a:rPr lang="fr-FR" dirty="0" smtClean="0"/>
              <a:t>asiatiques,  </a:t>
            </a:r>
            <a:r>
              <a:rPr lang="fr-FR" dirty="0"/>
              <a:t>15 </a:t>
            </a:r>
            <a:r>
              <a:rPr lang="fr-FR" dirty="0" smtClean="0"/>
              <a:t>africains,  </a:t>
            </a:r>
            <a:r>
              <a:rPr lang="fr-FR" dirty="0"/>
              <a:t>13 </a:t>
            </a:r>
            <a:r>
              <a:rPr lang="fr-FR" dirty="0" smtClean="0"/>
              <a:t>américains,  </a:t>
            </a:r>
            <a:r>
              <a:rPr lang="fr-FR" dirty="0"/>
              <a:t>11 </a:t>
            </a:r>
            <a:r>
              <a:rPr lang="fr-FR" dirty="0" smtClean="0"/>
              <a:t>européens,  </a:t>
            </a:r>
            <a:r>
              <a:rPr lang="fr-FR" dirty="0"/>
              <a:t>1 océanien</a:t>
            </a:r>
          </a:p>
          <a:p>
            <a:pPr algn="ctr"/>
            <a:r>
              <a:rPr lang="fr-FR" dirty="0"/>
              <a:t>Il y aurait également 51 femmes et 49 hommes.</a:t>
            </a:r>
            <a:br>
              <a:rPr lang="fr-FR" dirty="0"/>
            </a:br>
            <a:r>
              <a:rPr lang="fr-FR" dirty="0"/>
              <a:t>On compterait 50 jeunes de moins de 25 ans.</a:t>
            </a:r>
          </a:p>
          <a:p>
            <a:pPr algn="ctr"/>
            <a:r>
              <a:rPr lang="fr-FR" dirty="0"/>
              <a:t>20 personnes (uniquement des hommes), possèderaient 80% du village et de ses richesses. 1 femme seulement possèderait sa propre terre.</a:t>
            </a:r>
          </a:p>
          <a:p>
            <a:pPr algn="ctr"/>
            <a:r>
              <a:rPr lang="fr-FR" dirty="0"/>
              <a:t>Entre 5 et 6 femmes auraient subi un viol.</a:t>
            </a:r>
          </a:p>
          <a:p>
            <a:pPr algn="ctr"/>
            <a:r>
              <a:rPr lang="fr-FR" dirty="0"/>
              <a:t>35 personnes ne boiraient jamais d'eau potable.</a:t>
            </a:r>
          </a:p>
          <a:p>
            <a:pPr algn="ctr"/>
            <a:r>
              <a:rPr lang="fr-FR" dirty="0"/>
              <a:t>51 personnes vivraient au sein même du petit village, 49 seraient éparpillées dans la campagne aux alentours.</a:t>
            </a:r>
          </a:p>
          <a:p>
            <a:pPr algn="ctr"/>
            <a:r>
              <a:rPr lang="fr-FR" dirty="0"/>
              <a:t>25 habitants vivraient une situation de conflit armé, dont 18 seraient des femmes.</a:t>
            </a:r>
          </a:p>
          <a:p>
            <a:pPr algn="ctr"/>
            <a:r>
              <a:rPr lang="fr-FR" dirty="0"/>
              <a:t>5 hommes et 1 femme seraient militaires, policiers, ou gendarmes.</a:t>
            </a:r>
          </a:p>
          <a:p>
            <a:pPr algn="ctr"/>
            <a:r>
              <a:rPr lang="fr-FR" dirty="0"/>
              <a:t>4 enfants travailleraient dans des conditions d'esclavage et 1 petite fille serait employée de maison sans être </a:t>
            </a:r>
            <a:r>
              <a:rPr lang="fr-FR" dirty="0" smtClean="0"/>
              <a:t>rémunérée……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55576" y="6380173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http://</a:t>
            </a:r>
            <a:r>
              <a:rPr lang="fr-FR" sz="1400" dirty="0" smtClean="0"/>
              <a:t>www.populationdata.net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925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980728"/>
            <a:ext cx="6979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compétences travaillées en mathématiques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2420888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pourcentages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puissances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lecture et le tracé de graphiques</a:t>
            </a:r>
          </a:p>
          <a:p>
            <a:pPr marL="457200" lvl="0" indent="-457200">
              <a:buClr>
                <a:srgbClr val="04617B">
                  <a:lumMod val="60000"/>
                  <a:lumOff val="40000"/>
                </a:srgbClr>
              </a:buClr>
              <a:buFont typeface="Arial" pitchFamily="34" charset="0"/>
              <a:buChar char="•"/>
            </a:pPr>
            <a:r>
              <a:rPr lang="fr-F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L’usage du tableur pour calculer avec des formules, pour tracer un diagramme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4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3"/>
          <a:srcRect t="10744" r="24127" b="15070"/>
          <a:stretch/>
        </p:blipFill>
        <p:spPr bwMode="auto">
          <a:xfrm>
            <a:off x="999240" y="1268760"/>
            <a:ext cx="7090583" cy="41597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87624" y="5575636"/>
            <a:ext cx="6679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La population mondiale compte 7 milliards d'habitants, contre un milliard il y a deux siècles. Pourquoi augmente-t-elle rapidement ? Combien serons-nous demain sur Terre ? </a:t>
            </a:r>
            <a:endParaRPr lang="fr-F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8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/>
          <a:srcRect t="10235" r="24053" b="14877"/>
          <a:stretch/>
        </p:blipFill>
        <p:spPr bwMode="auto">
          <a:xfrm>
            <a:off x="914136" y="2384386"/>
            <a:ext cx="5556112" cy="3287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39330" y="116111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Chaque seconde sur terre, en moyenne, quatre personnes naissent et  deux personnes meurent.  Chaque seconde notre planète compte en moyenne 2 personnes de plus.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09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 rotWithShape="1">
          <a:blip r:embed="rId2"/>
          <a:srcRect t="11552" r="24369" b="14877"/>
          <a:stretch/>
        </p:blipFill>
        <p:spPr bwMode="auto">
          <a:xfrm>
            <a:off x="1547664" y="2060848"/>
            <a:ext cx="5532963" cy="3229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331640" y="1001679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Cela représente 200 000 par jour, 75 millions par an, rapportés aux 6,5 milliards  de 2005, cela représente 1,2 % en plus par an.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8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/>
          <a:srcRect t="11025" r="24210" b="14085"/>
          <a:stretch/>
        </p:blipFill>
        <p:spPr bwMode="auto">
          <a:xfrm>
            <a:off x="1800992" y="2276872"/>
            <a:ext cx="5544537" cy="3287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15616" y="1350060"/>
            <a:ext cx="691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ce rythme de 1,2 % par an, la population double en près de 60 ans.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2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/>
          <a:srcRect t="11290" r="24527" b="16459"/>
          <a:stretch/>
        </p:blipFill>
        <p:spPr bwMode="auto">
          <a:xfrm>
            <a:off x="1619672" y="2636912"/>
            <a:ext cx="5521388" cy="31714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15616" y="1027527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Mais l’évolution du nombre des hommes n’est pas une multiplication sans cesse recommencée. </a:t>
            </a:r>
          </a:p>
          <a:p>
            <a:r>
              <a:rPr lang="fr-FR" dirty="0"/>
              <a:t>Les Nations unies prévoient au contraire une stabilisation d’ici un siècle à près de 9 milliards d’hommes. Pourquoi 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458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smtClean="0"/>
              <a:t>Les élèves vérifient les chiffres proposés par l’animation. </a:t>
            </a:r>
          </a:p>
          <a:p>
            <a:pPr marL="0" indent="0">
              <a:buNone/>
            </a:pPr>
            <a:r>
              <a:rPr lang="fr-FR" sz="2400" dirty="0" smtClean="0"/>
              <a:t>     C’est l’occasion de voir que ces chiffres sont des approximations. 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 smtClean="0"/>
              <a:t>Il faut retrouver le pourcentage correspondant à une augmentation de 75 millions par rapport à une population totale de  6,5 milliards d’habitants en 2005. 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 smtClean="0"/>
              <a:t>Il faut appliquer une augmentation de 1,2 % pour calculer la population de 2006, puis deux augmentations successives pour trouver la population de 2007. </a:t>
            </a:r>
          </a:p>
          <a:p>
            <a:endParaRPr lang="fr-FR" sz="2400" dirty="0"/>
          </a:p>
          <a:p>
            <a:r>
              <a:rPr lang="fr-FR" sz="2400" dirty="0" smtClean="0"/>
              <a:t>Enfin, </a:t>
            </a:r>
            <a:r>
              <a:rPr lang="fr-FR" sz="2400" b="1" dirty="0" smtClean="0"/>
              <a:t>à l’aide du tableur</a:t>
            </a:r>
            <a:r>
              <a:rPr lang="fr-FR" sz="2400" dirty="0" smtClean="0"/>
              <a:t>, il faut vérifier qu’au bout de 60 augmentations successives de 1,2%, la population a doublé.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5577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0882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Les élèves sont par groupes de deux avec une tablette. </a:t>
            </a:r>
          </a:p>
          <a:p>
            <a:endParaRPr lang="fr-FR" sz="2400" dirty="0" smtClean="0"/>
          </a:p>
          <a:p>
            <a:r>
              <a:rPr lang="fr-FR" sz="2400" dirty="0" smtClean="0"/>
              <a:t>Ils font les erreurs classiques : ils mettent des calculs avec des nombres dans les cellules du tableur et non des formules. </a:t>
            </a:r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395536" y="279136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fr-FR" sz="2400" dirty="0">
                <a:solidFill>
                  <a:prstClr val="black"/>
                </a:solidFill>
              </a:rPr>
              <a:t>La plupart font les calculs en deux étapes : calculer 1,2% puis ajouter à la population de l’année précédente. Seul un groupe a pensé à multiplier par 1,012. </a:t>
            </a:r>
            <a:endParaRPr lang="fr-FR" sz="2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07707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fr-FR" sz="2400" dirty="0">
                <a:solidFill>
                  <a:prstClr val="black"/>
                </a:solidFill>
              </a:rPr>
              <a:t>Le fait que le résultat soit prévu à l’avance leur permet de se rendre compte quand leur procédure n’est pas correcte.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508518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fr-FR" sz="2400" dirty="0">
                <a:solidFill>
                  <a:prstClr val="black"/>
                </a:solidFill>
              </a:rPr>
              <a:t>Aucun n’a pensé qu’on pouvait faire le calcul à la calculatrice en multipliant par 1,012</a:t>
            </a:r>
            <a:r>
              <a:rPr lang="fr-FR" sz="2400" baseline="30000" dirty="0">
                <a:solidFill>
                  <a:prstClr val="black"/>
                </a:solidFill>
              </a:rPr>
              <a:t>60</a:t>
            </a:r>
            <a:r>
              <a:rPr lang="fr-FR" sz="2400" dirty="0">
                <a:solidFill>
                  <a:prstClr val="black"/>
                </a:solidFill>
              </a:rPr>
              <a:t>. 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67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67544" y="95325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Il s ’agit d’un travail commun avec le professeur de géographie qui travaille sur les notions de taux de natalité,  de mortalité, accroissement naturel.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5" t="17449" r="13867" b="17578"/>
          <a:stretch/>
        </p:blipFill>
        <p:spPr bwMode="auto">
          <a:xfrm>
            <a:off x="569537" y="1916832"/>
            <a:ext cx="8076933" cy="431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89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717</Words>
  <Application>Microsoft Office PowerPoint</Application>
  <PresentationFormat>Affichage à l'écran (4:3)</PresentationFormat>
  <Paragraphs>129</Paragraphs>
  <Slides>15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Enseigner les puissances au collège.</dc:title>
  <dc:creator>Catherine</dc:creator>
  <cp:lastModifiedBy>DESNAVRE</cp:lastModifiedBy>
  <cp:revision>31</cp:revision>
  <cp:lastPrinted>2012-01-24T18:41:14Z</cp:lastPrinted>
  <dcterms:created xsi:type="dcterms:W3CDTF">2012-01-24T18:33:07Z</dcterms:created>
  <dcterms:modified xsi:type="dcterms:W3CDTF">2013-06-01T16:00:29Z</dcterms:modified>
</cp:coreProperties>
</file>