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5" r:id="rId5"/>
    <p:sldId id="264" r:id="rId6"/>
    <p:sldId id="263" r:id="rId7"/>
    <p:sldId id="262" r:id="rId8"/>
    <p:sldId id="261" r:id="rId9"/>
    <p:sldId id="260" r:id="rId10"/>
    <p:sldId id="267" r:id="rId11"/>
    <p:sldId id="266" r:id="rId12"/>
    <p:sldId id="268"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86" autoAdjust="0"/>
  </p:normalViewPr>
  <p:slideViewPr>
    <p:cSldViewPr>
      <p:cViewPr varScale="1">
        <p:scale>
          <a:sx n="55" d="100"/>
          <a:sy n="55" d="100"/>
        </p:scale>
        <p:origin x="-180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91FB51-BA01-437A-AFCC-C292B21B1E03}" type="datetimeFigureOut">
              <a:rPr lang="fr-FR" smtClean="0"/>
              <a:pPr/>
              <a:t>27/12/2019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336A73-2658-415C-AF9D-A2B1A9743D7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Des élèves souvent en désamour avec la discipline mathématique, peu enclins à l’abstraction, et ayant gardé les stigmates d’une scolarité antérieure peu valorisante ; </a:t>
            </a:r>
          </a:p>
          <a:p>
            <a:r>
              <a:rPr lang="fr-FR" sz="1200" kern="1200" baseline="0" dirty="0" smtClean="0">
                <a:solidFill>
                  <a:schemeClr val="tx1"/>
                </a:solidFill>
                <a:latin typeface="+mn-lt"/>
                <a:ea typeface="+mn-ea"/>
                <a:cs typeface="+mn-cs"/>
              </a:rPr>
              <a:t>Des enseignants non spécialistes pour certains, dont les relations avec le supérieur et la recherche se sont distendues, et qui limitent parfois les ambitions et exigences portées pour leurs élèves.</a:t>
            </a:r>
          </a:p>
          <a:p>
            <a:pPr>
              <a:buNone/>
            </a:pPr>
            <a:r>
              <a:rPr lang="fr-FR" sz="1200" kern="1200" baseline="0" dirty="0" smtClean="0">
                <a:solidFill>
                  <a:schemeClr val="tx1"/>
                </a:solidFill>
                <a:latin typeface="+mn-lt"/>
                <a:ea typeface="+mn-ea"/>
                <a:cs typeface="+mn-cs"/>
              </a:rPr>
              <a:t>Deux objectifs principaux : </a:t>
            </a:r>
            <a:r>
              <a:rPr lang="fr-FR" dirty="0" smtClean="0"/>
              <a:t>Un lieu de développement professionnel collectif</a:t>
            </a:r>
            <a:r>
              <a:rPr lang="fr-FR" baseline="0" dirty="0" smtClean="0"/>
              <a:t> et l</a:t>
            </a:r>
            <a:r>
              <a:rPr lang="fr-FR" dirty="0" smtClean="0"/>
              <a:t>e siège d’une expertise mathématique de proximité, ouverte sur les autres disciplines. </a:t>
            </a:r>
          </a:p>
          <a:p>
            <a:endParaRPr lang="fr-FR" sz="1200"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1336A73-2658-415C-AF9D-A2B1A9743D73}"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t>Mise en œuvre pédagogique du triptyque « manipuler-verbaliser-abstraire », au sein de séquences spécifiques d’apprentissage en voie professionnelle (Manipulation d’objets mathématiques – Pratiques testées et analysées). </a:t>
            </a:r>
          </a:p>
          <a:p>
            <a:r>
              <a:rPr lang="fr-FR" sz="1200" kern="1200" baseline="0" dirty="0" smtClean="0">
                <a:solidFill>
                  <a:schemeClr val="tx1"/>
                </a:solidFill>
                <a:latin typeface="+mn-lt"/>
                <a:ea typeface="+mn-ea"/>
                <a:cs typeface="+mn-cs"/>
              </a:rPr>
              <a:t>Enfin, en lien avec le point précédent, le laboratoire de mathématiques doit permettre et favoriser l’</a:t>
            </a:r>
            <a:r>
              <a:rPr lang="fr-FR" sz="1200" b="1" kern="1200" baseline="0" dirty="0" smtClean="0">
                <a:solidFill>
                  <a:schemeClr val="tx1"/>
                </a:solidFill>
                <a:latin typeface="+mn-lt"/>
                <a:ea typeface="+mn-ea"/>
                <a:cs typeface="+mn-cs"/>
              </a:rPr>
              <a:t>innovation. Le numérique et les nouvelles technologies y trouvent ici toute leur place. Elles doivent initier : </a:t>
            </a:r>
          </a:p>
          <a:p>
            <a:r>
              <a:rPr lang="fr-FR" sz="1200" kern="1200" baseline="0" dirty="0" smtClean="0">
                <a:solidFill>
                  <a:schemeClr val="tx1"/>
                </a:solidFill>
                <a:latin typeface="+mn-lt"/>
                <a:ea typeface="+mn-ea"/>
                <a:cs typeface="+mn-cs"/>
              </a:rPr>
              <a:t> de nouvelles démarches d’apprentissage ; </a:t>
            </a:r>
          </a:p>
          <a:p>
            <a:r>
              <a:rPr lang="fr-FR" sz="1200" kern="1200" baseline="0" dirty="0" smtClean="0">
                <a:solidFill>
                  <a:schemeClr val="tx1"/>
                </a:solidFill>
                <a:latin typeface="+mn-lt"/>
                <a:ea typeface="+mn-ea"/>
                <a:cs typeface="+mn-cs"/>
              </a:rPr>
              <a:t> des scénarios de classe originaux. </a:t>
            </a:r>
          </a:p>
          <a:p>
            <a:endParaRPr lang="fr-FR" dirty="0"/>
          </a:p>
        </p:txBody>
      </p:sp>
      <p:sp>
        <p:nvSpPr>
          <p:cNvPr id="4" name="Espace réservé du numéro de diapositive 3"/>
          <p:cNvSpPr>
            <a:spLocks noGrp="1"/>
          </p:cNvSpPr>
          <p:nvPr>
            <p:ph type="sldNum" sz="quarter" idx="10"/>
          </p:nvPr>
        </p:nvSpPr>
        <p:spPr/>
        <p:txBody>
          <a:bodyPr/>
          <a:lstStyle/>
          <a:p>
            <a:fld id="{E1336A73-2658-415C-AF9D-A2B1A9743D73}"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Toutes les disciplines sont en lien avec les mathématiques. Trop souvent présentés de façon artificielle ou dans une relation d’instrumentalisation des mathématiques au service des sciences et technologies, ces liens doivent être réinterrogés aux niveaux des enseignants et des enseignements.</a:t>
            </a:r>
          </a:p>
          <a:p>
            <a:endParaRPr lang="fr-FR" sz="1200" kern="1200" baseline="0" dirty="0" smtClean="0">
              <a:solidFill>
                <a:schemeClr val="tx1"/>
              </a:solidFill>
              <a:latin typeface="+mn-lt"/>
              <a:ea typeface="+mn-ea"/>
              <a:cs typeface="+mn-cs"/>
            </a:endParaRPr>
          </a:p>
          <a:p>
            <a:r>
              <a:rPr lang="fr-FR" sz="1200" b="1" kern="1200" baseline="0" dirty="0" smtClean="0">
                <a:solidFill>
                  <a:schemeClr val="tx1"/>
                </a:solidFill>
                <a:latin typeface="+mn-lt"/>
                <a:ea typeface="+mn-ea"/>
                <a:cs typeface="+mn-cs"/>
              </a:rPr>
              <a:t>EGLS : </a:t>
            </a:r>
            <a:r>
              <a:rPr lang="fr-FR" sz="1200" kern="1200" baseline="0" dirty="0" smtClean="0">
                <a:solidFill>
                  <a:schemeClr val="tx1"/>
                </a:solidFill>
                <a:latin typeface="+mn-lt"/>
                <a:ea typeface="+mn-ea"/>
                <a:cs typeface="+mn-cs"/>
              </a:rPr>
              <a:t>Enseignement Généraux Lié à la Spécialité </a:t>
            </a:r>
          </a:p>
          <a:p>
            <a:endParaRPr lang="fr-FR" sz="1200" kern="1200" baseline="0" dirty="0" smtClean="0">
              <a:solidFill>
                <a:schemeClr val="tx1"/>
              </a:solidFill>
              <a:latin typeface="+mn-lt"/>
              <a:ea typeface="+mn-ea"/>
              <a:cs typeface="+mn-cs"/>
            </a:endParaRPr>
          </a:p>
          <a:p>
            <a:r>
              <a:rPr lang="fr-FR" sz="1200" b="1" kern="1200" baseline="0" dirty="0" smtClean="0">
                <a:solidFill>
                  <a:schemeClr val="tx1"/>
                </a:solidFill>
                <a:latin typeface="+mn-lt"/>
                <a:ea typeface="+mn-ea"/>
                <a:cs typeface="+mn-cs"/>
              </a:rPr>
              <a:t>Co-intervention </a:t>
            </a:r>
            <a:r>
              <a:rPr lang="fr-FR" sz="1200" kern="1200" baseline="0" dirty="0" smtClean="0">
                <a:solidFill>
                  <a:schemeClr val="tx1"/>
                </a:solidFill>
                <a:latin typeface="+mn-lt"/>
                <a:ea typeface="+mn-ea"/>
                <a:cs typeface="+mn-cs"/>
              </a:rPr>
              <a:t>depuis la rentrée 2019 avec la réforme du lycée professionnel : Former le lycée professionnel – Former les talents aux métiers de demain.</a:t>
            </a:r>
          </a:p>
          <a:p>
            <a:r>
              <a:rPr lang="fr-FR" sz="1200" kern="1200" dirty="0" smtClean="0">
                <a:solidFill>
                  <a:schemeClr val="tx1"/>
                </a:solidFill>
                <a:latin typeface="+mn-lt"/>
                <a:ea typeface="+mn-ea"/>
                <a:cs typeface="+mn-cs"/>
              </a:rPr>
              <a:t>En rendant plus concrets les enseignements généraux, en mettant en perspective les situations professionnelles et en rendant plus lisible le sens des enseignements, généraux comme professionnels, la </a:t>
            </a:r>
            <a:r>
              <a:rPr lang="fr-FR" sz="1200" kern="1200" dirty="0" err="1" smtClean="0">
                <a:solidFill>
                  <a:schemeClr val="tx1"/>
                </a:solidFill>
                <a:latin typeface="+mn-lt"/>
                <a:ea typeface="+mn-ea"/>
                <a:cs typeface="+mn-cs"/>
              </a:rPr>
              <a:t>co</a:t>
            </a:r>
            <a:r>
              <a:rPr lang="fr-FR" sz="1200" kern="1200" dirty="0" smtClean="0">
                <a:solidFill>
                  <a:schemeClr val="tx1"/>
                </a:solidFill>
                <a:latin typeface="+mn-lt"/>
                <a:ea typeface="+mn-ea"/>
                <a:cs typeface="+mn-cs"/>
              </a:rPr>
              <a:t>-intervention doit susciter ou accroître la motivation des élèves et favoriser leur engagement dans leur formation</a:t>
            </a:r>
          </a:p>
          <a:p>
            <a:endParaRPr lang="fr-FR" sz="1200" kern="1200" baseline="0" dirty="0" smtClean="0">
              <a:solidFill>
                <a:schemeClr val="tx1"/>
              </a:solidFill>
              <a:latin typeface="+mn-lt"/>
              <a:ea typeface="+mn-ea"/>
              <a:cs typeface="+mn-cs"/>
            </a:endParaRPr>
          </a:p>
          <a:p>
            <a:r>
              <a:rPr lang="fr-FR" sz="1200" b="1" kern="1200" baseline="0" dirty="0" smtClean="0">
                <a:solidFill>
                  <a:schemeClr val="tx1"/>
                </a:solidFill>
                <a:latin typeface="+mn-lt"/>
                <a:ea typeface="+mn-ea"/>
                <a:cs typeface="+mn-cs"/>
              </a:rPr>
              <a:t>Cette approche permet d’instaurer un pôle local de référence mathématique, contribuant à la performance, au dynamisme et au rayonnement de l’établissement. </a:t>
            </a:r>
          </a:p>
          <a:p>
            <a:r>
              <a:rPr lang="fr-FR" sz="1200" b="1" kern="1200" baseline="0" dirty="0" smtClean="0">
                <a:solidFill>
                  <a:schemeClr val="tx1"/>
                </a:solidFill>
                <a:latin typeface="+mn-lt"/>
                <a:ea typeface="+mn-ea"/>
                <a:cs typeface="+mn-cs"/>
              </a:rPr>
              <a:t>Elle ouvre également des opportunités pour les PLP maths-sciences de pistes de recherche et de rapprochement avec le supérieur. </a:t>
            </a:r>
            <a:endParaRPr lang="fr-FR" b="1" dirty="0"/>
          </a:p>
        </p:txBody>
      </p:sp>
      <p:sp>
        <p:nvSpPr>
          <p:cNvPr id="4" name="Espace réservé du numéro de diapositive 3"/>
          <p:cNvSpPr>
            <a:spLocks noGrp="1"/>
          </p:cNvSpPr>
          <p:nvPr>
            <p:ph type="sldNum" sz="quarter" idx="10"/>
          </p:nvPr>
        </p:nvSpPr>
        <p:spPr/>
        <p:txBody>
          <a:bodyPr/>
          <a:lstStyle/>
          <a:p>
            <a:fld id="{E1336A73-2658-415C-AF9D-A2B1A9743D73}"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Chaque laboratoire de mathématiques intègre une politique d’établissement, pilotée par le proviseur. </a:t>
            </a:r>
          </a:p>
          <a:p>
            <a:r>
              <a:rPr lang="fr-FR" sz="1200" kern="1200" baseline="0" dirty="0" smtClean="0">
                <a:solidFill>
                  <a:schemeClr val="tx1"/>
                </a:solidFill>
                <a:latin typeface="+mn-lt"/>
                <a:ea typeface="+mn-ea"/>
                <a:cs typeface="+mn-cs"/>
              </a:rPr>
              <a:t>Les acteurs concernés sont : </a:t>
            </a:r>
          </a:p>
          <a:p>
            <a:r>
              <a:rPr lang="fr-FR" sz="1200" kern="1200" baseline="0" dirty="0" smtClean="0">
                <a:solidFill>
                  <a:schemeClr val="tx1"/>
                </a:solidFill>
                <a:latin typeface="+mn-lt"/>
                <a:ea typeface="+mn-ea"/>
                <a:cs typeface="+mn-cs"/>
              </a:rPr>
              <a:t> l’équipe disciplinaire mathématiques-sciences du LP « Pierre de Coubertin » de Calais (11 enseignants) ; </a:t>
            </a:r>
          </a:p>
          <a:p>
            <a:r>
              <a:rPr lang="fr-FR" sz="1200" kern="1200" baseline="0" dirty="0" smtClean="0">
                <a:solidFill>
                  <a:schemeClr val="tx1"/>
                </a:solidFill>
                <a:latin typeface="+mn-lt"/>
                <a:ea typeface="+mn-ea"/>
                <a:cs typeface="+mn-cs"/>
              </a:rPr>
              <a:t> l’équipe disciplinaire mathématiques-sciences du LP « Georges Guynemer » de Dunkerque (6 enseignants) ; </a:t>
            </a:r>
          </a:p>
          <a:p>
            <a:r>
              <a:rPr lang="fr-FR" sz="1200" kern="1200" baseline="0" dirty="0" smtClean="0">
                <a:solidFill>
                  <a:schemeClr val="tx1"/>
                </a:solidFill>
                <a:latin typeface="+mn-lt"/>
                <a:ea typeface="+mn-ea"/>
                <a:cs typeface="+mn-cs"/>
              </a:rPr>
              <a:t> l’équipe disciplinaire mathématiques-sciences du LP « des 2 caps » de Marquise (3 enseignants) ; </a:t>
            </a:r>
          </a:p>
          <a:p>
            <a:r>
              <a:rPr lang="fr-FR" sz="1200" kern="1200" baseline="0" dirty="0" smtClean="0">
                <a:solidFill>
                  <a:schemeClr val="tx1"/>
                </a:solidFill>
                <a:latin typeface="+mn-lt"/>
                <a:ea typeface="+mn-ea"/>
                <a:cs typeface="+mn-cs"/>
              </a:rPr>
              <a:t> le laboratoire de mathématique de LENS ; </a:t>
            </a:r>
          </a:p>
          <a:p>
            <a:r>
              <a:rPr lang="fr-FR" sz="1200" kern="1200" baseline="0" dirty="0" smtClean="0">
                <a:solidFill>
                  <a:schemeClr val="tx1"/>
                </a:solidFill>
                <a:latin typeface="+mn-lt"/>
                <a:ea typeface="+mn-ea"/>
                <a:cs typeface="+mn-cs"/>
              </a:rPr>
              <a:t> l’</a:t>
            </a:r>
            <a:r>
              <a:rPr lang="fr-FR" sz="1200" kern="1200" baseline="0" dirty="0" err="1" smtClean="0">
                <a:solidFill>
                  <a:schemeClr val="tx1"/>
                </a:solidFill>
                <a:latin typeface="+mn-lt"/>
                <a:ea typeface="+mn-ea"/>
                <a:cs typeface="+mn-cs"/>
              </a:rPr>
              <a:t>inspe</a:t>
            </a:r>
            <a:r>
              <a:rPr lang="fr-FR" sz="1200" kern="1200" baseline="0" dirty="0" smtClean="0">
                <a:solidFill>
                  <a:schemeClr val="tx1"/>
                </a:solidFill>
                <a:latin typeface="+mn-lt"/>
                <a:ea typeface="+mn-ea"/>
                <a:cs typeface="+mn-cs"/>
              </a:rPr>
              <a:t> Lille-Nord-de-France ; </a:t>
            </a:r>
          </a:p>
          <a:p>
            <a:r>
              <a:rPr lang="fr-FR" sz="1200" kern="1200" baseline="0" dirty="0" smtClean="0">
                <a:solidFill>
                  <a:schemeClr val="tx1"/>
                </a:solidFill>
                <a:latin typeface="+mn-lt"/>
                <a:ea typeface="+mn-ea"/>
                <a:cs typeface="+mn-cs"/>
              </a:rPr>
              <a:t> l’IREM ; </a:t>
            </a:r>
          </a:p>
          <a:p>
            <a:r>
              <a:rPr lang="fr-FR" sz="1200" kern="1200" baseline="0" dirty="0" smtClean="0">
                <a:solidFill>
                  <a:schemeClr val="tx1"/>
                </a:solidFill>
                <a:latin typeface="+mn-lt"/>
                <a:ea typeface="+mn-ea"/>
                <a:cs typeface="+mn-cs"/>
              </a:rPr>
              <a:t> le CARDIE (</a:t>
            </a:r>
            <a:r>
              <a:rPr lang="fr-FR" dirty="0" smtClean="0"/>
              <a:t>conseiller académique recherche et développement en innovation et en expérimentation)</a:t>
            </a:r>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 l’Inspection Générale ; </a:t>
            </a:r>
          </a:p>
          <a:p>
            <a:r>
              <a:rPr lang="fr-FR" sz="1200" kern="1200" baseline="0" dirty="0" smtClean="0">
                <a:solidFill>
                  <a:schemeClr val="tx1"/>
                </a:solidFill>
                <a:latin typeface="+mn-lt"/>
                <a:ea typeface="+mn-ea"/>
                <a:cs typeface="+mn-cs"/>
              </a:rPr>
              <a:t> l’inspection disciplinaire territoriale (IEN-ET-EG mathématiques-sciences).</a:t>
            </a:r>
          </a:p>
          <a:p>
            <a:r>
              <a:rPr lang="fr-FR" sz="1200" kern="1200" baseline="0" dirty="0" smtClean="0">
                <a:solidFill>
                  <a:schemeClr val="tx1"/>
                </a:solidFill>
                <a:latin typeface="+mn-lt"/>
                <a:ea typeface="+mn-ea"/>
                <a:cs typeface="+mn-cs"/>
              </a:rPr>
              <a:t>Le Responsable de la Mission Maths de l’Académie </a:t>
            </a:r>
          </a:p>
          <a:p>
            <a:endParaRPr lang="fr-FR" dirty="0"/>
          </a:p>
        </p:txBody>
      </p:sp>
      <p:sp>
        <p:nvSpPr>
          <p:cNvPr id="4" name="Espace réservé du numéro de diapositive 3"/>
          <p:cNvSpPr>
            <a:spLocks noGrp="1"/>
          </p:cNvSpPr>
          <p:nvPr>
            <p:ph type="sldNum" sz="quarter" idx="10"/>
          </p:nvPr>
        </p:nvSpPr>
        <p:spPr/>
        <p:txBody>
          <a:bodyPr/>
          <a:lstStyle/>
          <a:p>
            <a:fld id="{E1336A73-2658-415C-AF9D-A2B1A9743D73}"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Le petit matériel : du matériel didactique, du matériel numérique, des collections bibliographiques et filmographiques</a:t>
            </a:r>
          </a:p>
          <a:p>
            <a:r>
              <a:rPr lang="fr-FR" sz="1200" kern="1200" baseline="0" dirty="0" smtClean="0">
                <a:solidFill>
                  <a:schemeClr val="tx1"/>
                </a:solidFill>
                <a:latin typeface="+mn-lt"/>
                <a:ea typeface="+mn-ea"/>
                <a:cs typeface="+mn-cs"/>
              </a:rPr>
              <a:t>L’expérimentation au sein des 3 lycées professionnels concerne 20 enseignants, soit un total de 10 heures par semaine et sur 36 semaines </a:t>
            </a:r>
            <a:endParaRPr lang="fr-FR" dirty="0"/>
          </a:p>
        </p:txBody>
      </p:sp>
      <p:sp>
        <p:nvSpPr>
          <p:cNvPr id="4" name="Espace réservé du numéro de diapositive 3"/>
          <p:cNvSpPr>
            <a:spLocks noGrp="1"/>
          </p:cNvSpPr>
          <p:nvPr>
            <p:ph type="sldNum" sz="quarter" idx="10"/>
          </p:nvPr>
        </p:nvSpPr>
        <p:spPr/>
        <p:txBody>
          <a:bodyPr/>
          <a:lstStyle/>
          <a:p>
            <a:fld id="{E1336A73-2658-415C-AF9D-A2B1A9743D73}"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Le lien avec la recherche universitaire : </a:t>
            </a:r>
            <a:r>
              <a:rPr lang="fr-FR" sz="1200" dirty="0" smtClean="0"/>
              <a:t>lien de suivi et d’accompagnement dans les axes de développement professionnel et les thèmes étudiés</a:t>
            </a:r>
          </a:p>
          <a:p>
            <a:r>
              <a:rPr lang="fr-FR" sz="1200" kern="1200" baseline="0" dirty="0" smtClean="0">
                <a:solidFill>
                  <a:schemeClr val="tx1"/>
                </a:solidFill>
                <a:latin typeface="+mn-lt"/>
                <a:ea typeface="+mn-ea"/>
                <a:cs typeface="+mn-cs"/>
              </a:rPr>
              <a:t>Un référent ou interlocuteur privilégié universitaire est identifié. Il peut : </a:t>
            </a:r>
          </a:p>
          <a:p>
            <a:r>
              <a:rPr lang="fr-FR" sz="1200" kern="1200" baseline="0" dirty="0" smtClean="0">
                <a:solidFill>
                  <a:schemeClr val="tx1"/>
                </a:solidFill>
                <a:latin typeface="+mn-lt"/>
                <a:ea typeface="+mn-ea"/>
                <a:cs typeface="+mn-cs"/>
              </a:rPr>
              <a:t>- intervenir directement auprès les membres du laboratoire dans une démarche formative, </a:t>
            </a:r>
          </a:p>
          <a:p>
            <a:r>
              <a:rPr lang="fr-FR" sz="1200" kern="1200" baseline="0" dirty="0" smtClean="0">
                <a:solidFill>
                  <a:schemeClr val="tx1"/>
                </a:solidFill>
                <a:latin typeface="+mn-lt"/>
                <a:ea typeface="+mn-ea"/>
                <a:cs typeface="+mn-cs"/>
              </a:rPr>
              <a:t>- orienter l’équipe vers des actions de formation ou d’information (aide à l’accès aux ressources documentaires) </a:t>
            </a:r>
          </a:p>
          <a:p>
            <a:r>
              <a:rPr lang="fr-FR" sz="1200" kern="1200" baseline="0" dirty="0" smtClean="0">
                <a:solidFill>
                  <a:schemeClr val="tx1"/>
                </a:solidFill>
                <a:latin typeface="+mn-lt"/>
                <a:ea typeface="+mn-ea"/>
                <a:cs typeface="+mn-cs"/>
              </a:rPr>
              <a:t>- aider à la production de ressources partageables. </a:t>
            </a:r>
          </a:p>
          <a:p>
            <a:r>
              <a:rPr lang="fr-FR" sz="1200" kern="1200" baseline="0" dirty="0" smtClean="0">
                <a:solidFill>
                  <a:schemeClr val="tx1"/>
                </a:solidFill>
                <a:latin typeface="+mn-lt"/>
                <a:ea typeface="+mn-ea"/>
                <a:cs typeface="+mn-cs"/>
              </a:rPr>
              <a:t>Ce rôle sera tenu par Madame Carole BAHEUX, docteure es mathématiques, PRAG à l’université d’Artois, chercheuse au laboratoire de mathématiques de LENS, et responsable académique du MASTER MEEF mathématiques-sciences. Par ailleurs, Madame BAHEUX est membre de l’IREM de Paris. </a:t>
            </a:r>
          </a:p>
          <a:p>
            <a:r>
              <a:rPr lang="fr-FR" sz="1200" kern="1200" baseline="0" dirty="0" smtClean="0">
                <a:solidFill>
                  <a:schemeClr val="tx1"/>
                </a:solidFill>
                <a:latin typeface="+mn-lt"/>
                <a:ea typeface="+mn-ea"/>
                <a:cs typeface="+mn-cs"/>
              </a:rPr>
              <a:t>Madame BAHEUX pourra être secondée dans ses relations aux laboratoires, par Monsieur François HAUSSOULLIEZ, PLP maths-sciences, Formateur académique à l’</a:t>
            </a:r>
            <a:r>
              <a:rPr lang="fr-FR" sz="1200" kern="1200" baseline="0" dirty="0" err="1" smtClean="0">
                <a:solidFill>
                  <a:schemeClr val="tx1"/>
                </a:solidFill>
                <a:latin typeface="+mn-lt"/>
                <a:ea typeface="+mn-ea"/>
                <a:cs typeface="+mn-cs"/>
              </a:rPr>
              <a:t>inspe</a:t>
            </a:r>
            <a:r>
              <a:rPr lang="fr-FR" sz="1200" kern="1200" baseline="0" dirty="0" smtClean="0">
                <a:solidFill>
                  <a:schemeClr val="tx1"/>
                </a:solidFill>
                <a:latin typeface="+mn-lt"/>
                <a:ea typeface="+mn-ea"/>
                <a:cs typeface="+mn-cs"/>
              </a:rPr>
              <a:t> de Lille-Nord-de-France. </a:t>
            </a:r>
          </a:p>
        </p:txBody>
      </p:sp>
      <p:sp>
        <p:nvSpPr>
          <p:cNvPr id="4" name="Espace réservé du numéro de diapositive 3"/>
          <p:cNvSpPr>
            <a:spLocks noGrp="1"/>
          </p:cNvSpPr>
          <p:nvPr>
            <p:ph type="sldNum" sz="quarter" idx="10"/>
          </p:nvPr>
        </p:nvSpPr>
        <p:spPr/>
        <p:txBody>
          <a:bodyPr/>
          <a:lstStyle/>
          <a:p>
            <a:fld id="{E1336A73-2658-415C-AF9D-A2B1A9743D73}"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baseline="0" dirty="0" smtClean="0">
                <a:solidFill>
                  <a:schemeClr val="tx1"/>
                </a:solidFill>
                <a:latin typeface="+mn-lt"/>
                <a:ea typeface="+mn-ea"/>
                <a:cs typeface="+mn-cs"/>
              </a:rPr>
              <a:t>Co-intervention </a:t>
            </a:r>
            <a:r>
              <a:rPr lang="fr-FR" sz="1200" kern="1200" baseline="0" dirty="0" smtClean="0">
                <a:solidFill>
                  <a:schemeClr val="tx1"/>
                </a:solidFill>
                <a:latin typeface="+mn-lt"/>
                <a:ea typeface="+mn-ea"/>
                <a:cs typeface="+mn-cs"/>
              </a:rPr>
              <a:t>depuis la rentrée 2019 avec la réforme du lycée professionnel : Former le lycée professionnel – Former les talents aux métiers de demain.</a:t>
            </a:r>
          </a:p>
          <a:p>
            <a:r>
              <a:rPr lang="fr-FR" sz="1200" kern="1200" dirty="0" smtClean="0">
                <a:solidFill>
                  <a:schemeClr val="tx1"/>
                </a:solidFill>
                <a:latin typeface="+mn-lt"/>
                <a:ea typeface="+mn-ea"/>
                <a:cs typeface="+mn-cs"/>
              </a:rPr>
              <a:t>En rendant plus concrets les enseignements généraux, en mettant en perspective les situations professionnelles et en rendant plus lisible le sens des enseignements, généraux comme professionnels, la </a:t>
            </a:r>
            <a:r>
              <a:rPr lang="fr-FR" sz="1200" kern="1200" dirty="0" err="1" smtClean="0">
                <a:solidFill>
                  <a:schemeClr val="tx1"/>
                </a:solidFill>
                <a:latin typeface="+mn-lt"/>
                <a:ea typeface="+mn-ea"/>
                <a:cs typeface="+mn-cs"/>
              </a:rPr>
              <a:t>co</a:t>
            </a:r>
            <a:r>
              <a:rPr lang="fr-FR" sz="1200" kern="1200" dirty="0" smtClean="0">
                <a:solidFill>
                  <a:schemeClr val="tx1"/>
                </a:solidFill>
                <a:latin typeface="+mn-lt"/>
                <a:ea typeface="+mn-ea"/>
                <a:cs typeface="+mn-cs"/>
              </a:rPr>
              <a:t>-intervention doit susciter ou accroître la motivation des élèves et favoriser leur engagement dans leur formation</a:t>
            </a:r>
          </a:p>
          <a:p>
            <a:endParaRPr lang="fr-FR" dirty="0"/>
          </a:p>
        </p:txBody>
      </p:sp>
      <p:sp>
        <p:nvSpPr>
          <p:cNvPr id="4" name="Espace réservé du numéro de diapositive 3"/>
          <p:cNvSpPr>
            <a:spLocks noGrp="1"/>
          </p:cNvSpPr>
          <p:nvPr>
            <p:ph type="sldNum" sz="quarter" idx="10"/>
          </p:nvPr>
        </p:nvSpPr>
        <p:spPr/>
        <p:txBody>
          <a:bodyPr/>
          <a:lstStyle/>
          <a:p>
            <a:fld id="{E1336A73-2658-415C-AF9D-A2B1A9743D73}" type="slidenum">
              <a:rPr lang="fr-FR" smtClean="0"/>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conférence : « Comment réduire la pollution dans l’agglomération dunkerquoise ? »</a:t>
            </a:r>
            <a:r>
              <a:rPr lang="fr-FR" baseline="0" dirty="0" smtClean="0"/>
              <a:t> a présenté les travaux menés par le groupe Suez sur la qualité de l’air extérieur et la méthode utilisée. Il y a eu un focus sur la variabilité de la mesure et les Maths et le développement durable.</a:t>
            </a:r>
          </a:p>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t>Les</a:t>
            </a:r>
            <a:r>
              <a:rPr lang="fr-FR" b="0" baseline="0" dirty="0" smtClean="0"/>
              <a:t> i</a:t>
            </a:r>
            <a:r>
              <a:rPr lang="fr-FR" b="0" dirty="0" smtClean="0"/>
              <a:t>nterventions d</a:t>
            </a:r>
            <a:r>
              <a:rPr lang="fr-FR" dirty="0" smtClean="0"/>
              <a:t>ans une démarche formative pour connaître l’usage des statistiques permettent de rappeler les probabilités,</a:t>
            </a:r>
            <a:r>
              <a:rPr lang="fr-FR" baseline="0" dirty="0" smtClean="0"/>
              <a:t> les statistiques, les intervalles de confiance et les différents tests possibles (théorie et exemples pratiques).</a:t>
            </a:r>
            <a:endParaRPr lang="fr-FR" dirty="0" smtClean="0"/>
          </a:p>
        </p:txBody>
      </p:sp>
      <p:sp>
        <p:nvSpPr>
          <p:cNvPr id="4" name="Espace réservé du numéro de diapositive 3"/>
          <p:cNvSpPr>
            <a:spLocks noGrp="1"/>
          </p:cNvSpPr>
          <p:nvPr>
            <p:ph type="sldNum" sz="quarter" idx="10"/>
          </p:nvPr>
        </p:nvSpPr>
        <p:spPr/>
        <p:txBody>
          <a:bodyPr/>
          <a:lstStyle/>
          <a:p>
            <a:fld id="{E1336A73-2658-415C-AF9D-A2B1A9743D73}" type="slidenum">
              <a:rPr lang="fr-FR" smtClean="0"/>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Allophone : Personne dont la langue maternelle est une langue étrangère, dans la communauté où elle se trouve.</a:t>
            </a:r>
            <a:endParaRPr lang="fr-FR" dirty="0"/>
          </a:p>
        </p:txBody>
      </p:sp>
      <p:sp>
        <p:nvSpPr>
          <p:cNvPr id="4" name="Espace réservé du numéro de diapositive 3"/>
          <p:cNvSpPr>
            <a:spLocks noGrp="1"/>
          </p:cNvSpPr>
          <p:nvPr>
            <p:ph type="sldNum" sz="quarter" idx="10"/>
          </p:nvPr>
        </p:nvSpPr>
        <p:spPr/>
        <p:txBody>
          <a:bodyPr/>
          <a:lstStyle/>
          <a:p>
            <a:fld id="{E1336A73-2658-415C-AF9D-A2B1A9743D73}"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27/12/2019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27/12/2019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27/12/2019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27/12/2019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27/12/2019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27/12/2019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27/12/2019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04664"/>
            <a:ext cx="9144000" cy="4536504"/>
          </a:xfrm>
        </p:spPr>
        <p:txBody>
          <a:bodyPr>
            <a:normAutofit/>
          </a:bodyPr>
          <a:lstStyle/>
          <a:p>
            <a:r>
              <a:rPr lang="fr-FR" sz="5400" dirty="0" smtClean="0"/>
              <a:t>Un exemple de </a:t>
            </a:r>
            <a:br>
              <a:rPr lang="fr-FR" sz="5400" dirty="0" smtClean="0"/>
            </a:br>
            <a:r>
              <a:rPr lang="fr-FR" sz="5400" dirty="0" smtClean="0"/>
              <a:t>Laboratoire de Mathématiques </a:t>
            </a:r>
            <a:br>
              <a:rPr lang="fr-FR" sz="5400" dirty="0" smtClean="0"/>
            </a:br>
            <a:r>
              <a:rPr lang="fr-FR" sz="5400" dirty="0" smtClean="0"/>
              <a:t>en Lycée Professionnel</a:t>
            </a:r>
            <a:r>
              <a:rPr lang="fr-FR" dirty="0" smtClean="0"/>
              <a:t/>
            </a:r>
            <a:br>
              <a:rPr lang="fr-FR" dirty="0" smtClean="0"/>
            </a:br>
            <a:r>
              <a:rPr lang="fr-FR" dirty="0" smtClean="0"/>
              <a:t/>
            </a:r>
            <a:br>
              <a:rPr lang="fr-FR" dirty="0" smtClean="0"/>
            </a:br>
            <a:r>
              <a:rPr lang="fr-FR" sz="4000" dirty="0" smtClean="0"/>
              <a:t>Carole </a:t>
            </a:r>
            <a:r>
              <a:rPr lang="fr-FR" sz="4000" dirty="0" err="1" smtClean="0"/>
              <a:t>Baheux</a:t>
            </a:r>
            <a:endParaRPr lang="fr-FR" sz="4000" dirty="0"/>
          </a:p>
        </p:txBody>
      </p:sp>
      <p:sp>
        <p:nvSpPr>
          <p:cNvPr id="3" name="Sous-titre 2"/>
          <p:cNvSpPr>
            <a:spLocks noGrp="1"/>
          </p:cNvSpPr>
          <p:nvPr>
            <p:ph type="subTitle" idx="1"/>
          </p:nvPr>
        </p:nvSpPr>
        <p:spPr>
          <a:xfrm>
            <a:off x="683568" y="4149080"/>
            <a:ext cx="7848872" cy="2088232"/>
          </a:xfrm>
        </p:spPr>
        <p:txBody>
          <a:bodyPr/>
          <a:lstStyle/>
          <a:p>
            <a:r>
              <a:rPr lang="fr-FR" dirty="0" smtClean="0"/>
              <a:t> </a:t>
            </a:r>
            <a:endParaRPr lang="fr-FR" dirty="0"/>
          </a:p>
        </p:txBody>
      </p:sp>
      <p:pic>
        <p:nvPicPr>
          <p:cNvPr id="4" name="Image 3"/>
          <p:cNvPicPr/>
          <p:nvPr/>
        </p:nvPicPr>
        <p:blipFill>
          <a:blip r:embed="rId2" cstate="print"/>
          <a:stretch>
            <a:fillRect/>
          </a:stretch>
        </p:blipFill>
        <p:spPr bwMode="auto">
          <a:xfrm>
            <a:off x="251520" y="5085184"/>
            <a:ext cx="8587740" cy="142017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En 2019-2020 : Mathématiques et développement durable </a:t>
            </a:r>
            <a:endParaRPr lang="fr-FR" b="1" dirty="0"/>
          </a:p>
        </p:txBody>
      </p:sp>
      <p:sp>
        <p:nvSpPr>
          <p:cNvPr id="3" name="Espace réservé du contenu 2"/>
          <p:cNvSpPr>
            <a:spLocks noGrp="1"/>
          </p:cNvSpPr>
          <p:nvPr>
            <p:ph idx="1"/>
          </p:nvPr>
        </p:nvSpPr>
        <p:spPr>
          <a:xfrm>
            <a:off x="457200" y="1196752"/>
            <a:ext cx="8229600" cy="4929411"/>
          </a:xfrm>
        </p:spPr>
        <p:txBody>
          <a:bodyPr>
            <a:normAutofit/>
          </a:bodyPr>
          <a:lstStyle/>
          <a:p>
            <a:pPr algn="just">
              <a:buNone/>
            </a:pPr>
            <a:endParaRPr lang="fr-FR" b="1" dirty="0" smtClean="0"/>
          </a:p>
          <a:p>
            <a:pPr algn="just"/>
            <a:r>
              <a:rPr lang="fr-FR" b="1" dirty="0" smtClean="0"/>
              <a:t>Conférence :</a:t>
            </a:r>
            <a:r>
              <a:rPr lang="fr-FR" dirty="0" smtClean="0"/>
              <a:t> « Comment réduire la pollution dans l’agglomération dunkerquoise ? »</a:t>
            </a:r>
          </a:p>
          <a:p>
            <a:pPr algn="just">
              <a:buNone/>
            </a:pPr>
            <a:endParaRPr lang="fr-FR" sz="1000" dirty="0" smtClean="0"/>
          </a:p>
          <a:p>
            <a:pPr algn="just"/>
            <a:r>
              <a:rPr lang="fr-FR" b="1" dirty="0" smtClean="0"/>
              <a:t>Interventions </a:t>
            </a:r>
            <a:r>
              <a:rPr lang="fr-FR" dirty="0" smtClean="0"/>
              <a:t>dans une démarche formative pour connaître l’usage des statistiques dans le monde du travail et de l’industrie </a:t>
            </a:r>
          </a:p>
          <a:p>
            <a:pPr algn="just">
              <a:buNone/>
            </a:pPr>
            <a:r>
              <a:rPr lang="fr-FR" sz="2400" dirty="0" smtClean="0"/>
              <a:t>	Théorie et exemples pratiques sur les probabilités, les statistiques, les intervalles de confiance et les différents tests.</a:t>
            </a:r>
          </a:p>
          <a:p>
            <a:pPr algn="just">
              <a:buNone/>
            </a:pPr>
            <a:r>
              <a:rPr lang="fr-FR" sz="2400" dirty="0" smtClean="0"/>
              <a:t>	Un cas pratique grâce à un nouvel équipement.</a:t>
            </a:r>
          </a:p>
          <a:p>
            <a:endParaRPr lang="fr-FR" dirty="0"/>
          </a:p>
        </p:txBody>
      </p:sp>
      <p:pic>
        <p:nvPicPr>
          <p:cNvPr id="7" name="Image 6"/>
          <p:cNvPicPr/>
          <p:nvPr/>
        </p:nvPicPr>
        <p:blipFill>
          <a:blip r:embed="rId3" cstate="print"/>
          <a:stretch>
            <a:fillRect/>
          </a:stretch>
        </p:blipFill>
        <p:spPr bwMode="auto">
          <a:xfrm>
            <a:off x="2195736" y="5805264"/>
            <a:ext cx="4907280" cy="81153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640960" cy="1143000"/>
          </a:xfrm>
        </p:spPr>
        <p:txBody>
          <a:bodyPr>
            <a:normAutofit fontScale="90000"/>
          </a:bodyPr>
          <a:lstStyle/>
          <a:p>
            <a:r>
              <a:rPr lang="fr-FR" b="1" dirty="0" smtClean="0"/>
              <a:t>Des liens possibles avec la Commission</a:t>
            </a:r>
            <a:endParaRPr lang="fr-FR" b="1" dirty="0"/>
          </a:p>
        </p:txBody>
      </p:sp>
      <p:sp>
        <p:nvSpPr>
          <p:cNvPr id="3" name="Espace réservé du contenu 2"/>
          <p:cNvSpPr>
            <a:spLocks noGrp="1"/>
          </p:cNvSpPr>
          <p:nvPr>
            <p:ph idx="1"/>
          </p:nvPr>
        </p:nvSpPr>
        <p:spPr>
          <a:xfrm>
            <a:off x="457200" y="1628800"/>
            <a:ext cx="8229600" cy="4497363"/>
          </a:xfrm>
        </p:spPr>
        <p:txBody>
          <a:bodyPr/>
          <a:lstStyle/>
          <a:p>
            <a:pPr algn="just"/>
            <a:r>
              <a:rPr lang="fr-FR" dirty="0" smtClean="0"/>
              <a:t>Echanger avec d’autres laboratoires de Mathématiques</a:t>
            </a:r>
          </a:p>
          <a:p>
            <a:pPr algn="just"/>
            <a:r>
              <a:rPr lang="fr-FR" dirty="0" smtClean="0"/>
              <a:t>Progresser dans la pratique de l’évaluation des mathématiques par compétence (CCF) </a:t>
            </a:r>
          </a:p>
          <a:p>
            <a:pPr algn="just"/>
            <a:r>
              <a:rPr lang="fr-FR" dirty="0" smtClean="0"/>
              <a:t>Porter un regard formateur sur l’enseignement des mathématiques à l’étranger </a:t>
            </a:r>
          </a:p>
          <a:p>
            <a:pPr algn="just"/>
            <a:r>
              <a:rPr lang="fr-FR" dirty="0" smtClean="0"/>
              <a:t>Les mathématiques pour les élèves allophones </a:t>
            </a:r>
          </a:p>
          <a:p>
            <a:endParaRPr lang="fr-FR" dirty="0"/>
          </a:p>
        </p:txBody>
      </p:sp>
      <p:pic>
        <p:nvPicPr>
          <p:cNvPr id="7" name="Image 6"/>
          <p:cNvPicPr/>
          <p:nvPr/>
        </p:nvPicPr>
        <p:blipFill>
          <a:blip r:embed="rId3" cstate="print"/>
          <a:stretch>
            <a:fillRect/>
          </a:stretch>
        </p:blipFill>
        <p:spPr bwMode="auto">
          <a:xfrm>
            <a:off x="2195736" y="5805264"/>
            <a:ext cx="4907280" cy="81153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Je vous remercie de votre attention.</a:t>
            </a:r>
            <a:br>
              <a:rPr lang="fr-FR" sz="2400" dirty="0" smtClean="0"/>
            </a:br>
            <a:r>
              <a:rPr lang="fr-FR" sz="2400" dirty="0" smtClean="0"/>
              <a:t>carole.baheux@univ-artois.fr</a:t>
            </a:r>
            <a:endParaRPr lang="fr-FR" sz="2400" dirty="0"/>
          </a:p>
        </p:txBody>
      </p:sp>
      <p:pic>
        <p:nvPicPr>
          <p:cNvPr id="7" name="Image 6"/>
          <p:cNvPicPr/>
          <p:nvPr/>
        </p:nvPicPr>
        <p:blipFill>
          <a:blip r:embed="rId2" cstate="print"/>
          <a:stretch>
            <a:fillRect/>
          </a:stretch>
        </p:blipFill>
        <p:spPr bwMode="auto">
          <a:xfrm>
            <a:off x="2195736" y="5805264"/>
            <a:ext cx="4907280" cy="811530"/>
          </a:xfrm>
          <a:prstGeom prst="rect">
            <a:avLst/>
          </a:prstGeom>
          <a:noFill/>
          <a:ln>
            <a:noFill/>
          </a:ln>
        </p:spPr>
      </p:pic>
      <p:pic>
        <p:nvPicPr>
          <p:cNvPr id="5" name="Picture 2"/>
          <p:cNvPicPr>
            <a:picLocks noGrp="1" noChangeAspect="1" noChangeArrowheads="1"/>
          </p:cNvPicPr>
          <p:nvPr>
            <p:ph idx="1"/>
          </p:nvPr>
        </p:nvPicPr>
        <p:blipFill>
          <a:blip r:embed="rId3" cstate="print"/>
          <a:srcRect/>
          <a:stretch>
            <a:fillRect/>
          </a:stretch>
        </p:blipFill>
        <p:spPr bwMode="auto">
          <a:xfrm>
            <a:off x="1763688" y="1484784"/>
            <a:ext cx="5688632" cy="3790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lancement</a:t>
            </a:r>
            <a:endParaRPr lang="fr-FR" b="1" dirty="0"/>
          </a:p>
        </p:txBody>
      </p:sp>
      <p:sp>
        <p:nvSpPr>
          <p:cNvPr id="3" name="Espace réservé du contenu 2"/>
          <p:cNvSpPr>
            <a:spLocks noGrp="1"/>
          </p:cNvSpPr>
          <p:nvPr>
            <p:ph idx="1"/>
          </p:nvPr>
        </p:nvSpPr>
        <p:spPr>
          <a:xfrm>
            <a:off x="457200" y="1196752"/>
            <a:ext cx="8229600" cy="4929411"/>
          </a:xfrm>
        </p:spPr>
        <p:txBody>
          <a:bodyPr/>
          <a:lstStyle/>
          <a:p>
            <a:r>
              <a:rPr lang="fr-FR" dirty="0" smtClean="0"/>
              <a:t>Mesure 16 du rapport Villani-Torossian</a:t>
            </a:r>
          </a:p>
          <a:p>
            <a:r>
              <a:rPr lang="fr-FR" dirty="0" smtClean="0"/>
              <a:t>Spécificité de la voie professionnelle </a:t>
            </a:r>
            <a:endParaRPr lang="fr-FR" sz="2400" dirty="0" smtClean="0"/>
          </a:p>
          <a:p>
            <a:pPr>
              <a:buNone/>
            </a:pPr>
            <a:r>
              <a:rPr lang="fr-FR" sz="2400" dirty="0" smtClean="0"/>
              <a:t>	Particularité du public accueilli et bivalence des enseignants</a:t>
            </a:r>
          </a:p>
          <a:p>
            <a:r>
              <a:rPr lang="fr-FR" dirty="0" smtClean="0"/>
              <a:t>Des réunions préparatoires entre le 7 mai 2018 et le 6 septembre 2018 </a:t>
            </a:r>
          </a:p>
          <a:p>
            <a:endParaRPr lang="fr-FR" sz="2400" dirty="0" smtClean="0"/>
          </a:p>
          <a:p>
            <a:pPr>
              <a:buNone/>
            </a:pPr>
            <a:endParaRPr lang="fr-FR" sz="2400" dirty="0" smtClean="0"/>
          </a:p>
          <a:p>
            <a:pPr>
              <a:buNone/>
            </a:pPr>
            <a:endParaRPr lang="fr-FR" sz="2400" dirty="0" smtClean="0"/>
          </a:p>
          <a:p>
            <a:endParaRPr lang="fr-FR" dirty="0"/>
          </a:p>
        </p:txBody>
      </p:sp>
      <p:pic>
        <p:nvPicPr>
          <p:cNvPr id="7" name="Image 6"/>
          <p:cNvPicPr/>
          <p:nvPr/>
        </p:nvPicPr>
        <p:blipFill>
          <a:blip r:embed="rId3" cstate="print"/>
          <a:stretch>
            <a:fillRect/>
          </a:stretch>
        </p:blipFill>
        <p:spPr bwMode="auto">
          <a:xfrm>
            <a:off x="2195736" y="5805264"/>
            <a:ext cx="4907280" cy="811530"/>
          </a:xfrm>
          <a:prstGeom prst="rect">
            <a:avLst/>
          </a:prstGeom>
          <a:noFill/>
          <a:ln>
            <a:noFill/>
          </a:ln>
        </p:spPr>
      </p:pic>
      <p:pic>
        <p:nvPicPr>
          <p:cNvPr id="5" name="Picture 2"/>
          <p:cNvPicPr>
            <a:picLocks noChangeAspect="1" noChangeArrowheads="1"/>
          </p:cNvPicPr>
          <p:nvPr/>
        </p:nvPicPr>
        <p:blipFill>
          <a:blip r:embed="rId4" cstate="print"/>
          <a:srcRect/>
          <a:stretch>
            <a:fillRect/>
          </a:stretch>
        </p:blipFill>
        <p:spPr bwMode="auto">
          <a:xfrm>
            <a:off x="3347864" y="3861048"/>
            <a:ext cx="2809499"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premier objectif</a:t>
            </a:r>
            <a:endParaRPr lang="fr-FR" b="1" dirty="0"/>
          </a:p>
        </p:txBody>
      </p:sp>
      <p:sp>
        <p:nvSpPr>
          <p:cNvPr id="3" name="Espace réservé du contenu 2"/>
          <p:cNvSpPr>
            <a:spLocks noGrp="1"/>
          </p:cNvSpPr>
          <p:nvPr>
            <p:ph idx="1"/>
          </p:nvPr>
        </p:nvSpPr>
        <p:spPr>
          <a:xfrm>
            <a:off x="251520" y="1268760"/>
            <a:ext cx="8640960" cy="4857403"/>
          </a:xfrm>
        </p:spPr>
        <p:txBody>
          <a:bodyPr>
            <a:normAutofit lnSpcReduction="10000"/>
          </a:bodyPr>
          <a:lstStyle/>
          <a:p>
            <a:pPr>
              <a:buNone/>
            </a:pPr>
            <a:r>
              <a:rPr lang="fr-FR" b="1" dirty="0" smtClean="0"/>
              <a:t>Un lieu de développement professionnel collectif. </a:t>
            </a:r>
          </a:p>
          <a:p>
            <a:pPr algn="just"/>
            <a:r>
              <a:rPr lang="fr-FR" sz="2400" dirty="0" smtClean="0"/>
              <a:t>Lieu de rencontre et d’échanges des enseignants : 	Organisation </a:t>
            </a:r>
            <a:r>
              <a:rPr lang="fr-FR" sz="2400" smtClean="0"/>
              <a:t>et articulation de </a:t>
            </a:r>
            <a:r>
              <a:rPr lang="fr-FR" sz="2400" dirty="0" smtClean="0"/>
              <a:t>la </a:t>
            </a:r>
            <a:r>
              <a:rPr lang="fr-FR" sz="2400" b="1" dirty="0" smtClean="0"/>
              <a:t>formation continue des 	enseignants, sur les plans : </a:t>
            </a:r>
            <a:r>
              <a:rPr lang="fr-FR" sz="2400" dirty="0" smtClean="0"/>
              <a:t>personnel, au service du groupe 	– collectif, au service de chacun – cognitif et disciplinaire – 	didactique et professionnel. </a:t>
            </a:r>
          </a:p>
          <a:p>
            <a:r>
              <a:rPr lang="fr-FR" sz="2400" dirty="0" smtClean="0"/>
              <a:t>Lieu de conception de phases d’</a:t>
            </a:r>
            <a:r>
              <a:rPr lang="fr-FR" sz="2400" b="1" dirty="0" smtClean="0"/>
              <a:t>expérimentation</a:t>
            </a:r>
          </a:p>
          <a:p>
            <a:pPr algn="just">
              <a:buNone/>
            </a:pPr>
            <a:r>
              <a:rPr lang="fr-FR" sz="2400" b="1" dirty="0" smtClean="0"/>
              <a:t>		</a:t>
            </a:r>
            <a:r>
              <a:rPr lang="fr-FR" sz="2400" dirty="0" smtClean="0"/>
              <a:t>Mise en œuvre pédagogique du triptyque « manipuler-	verbaliser-abstraire » </a:t>
            </a:r>
          </a:p>
          <a:p>
            <a:pPr algn="just">
              <a:buNone/>
            </a:pPr>
            <a:r>
              <a:rPr lang="fr-FR" sz="2400" dirty="0" smtClean="0"/>
              <a:t>			Manipulation 	d’objets mathématiques – Pratiques 			testées et analysées</a:t>
            </a:r>
          </a:p>
          <a:p>
            <a:pPr algn="just">
              <a:buNone/>
            </a:pPr>
            <a:r>
              <a:rPr lang="fr-FR" sz="2400" b="1" dirty="0" smtClean="0"/>
              <a:t>		Innovation </a:t>
            </a:r>
            <a:r>
              <a:rPr lang="fr-FR" sz="2400" dirty="0" smtClean="0"/>
              <a:t>avec le numérique et les nouvelles technologies.</a:t>
            </a:r>
            <a:endParaRPr lang="fr-FR" sz="2400" b="1" dirty="0" smtClean="0"/>
          </a:p>
          <a:p>
            <a:pPr>
              <a:buNone/>
            </a:pPr>
            <a:endParaRPr lang="fr-FR" dirty="0" smtClean="0"/>
          </a:p>
          <a:p>
            <a:pPr>
              <a:buNone/>
            </a:pPr>
            <a:endParaRPr lang="fr-FR" dirty="0" smtClean="0"/>
          </a:p>
          <a:p>
            <a:endParaRPr lang="fr-FR" dirty="0"/>
          </a:p>
        </p:txBody>
      </p:sp>
      <p:pic>
        <p:nvPicPr>
          <p:cNvPr id="7" name="Image 6"/>
          <p:cNvPicPr/>
          <p:nvPr/>
        </p:nvPicPr>
        <p:blipFill>
          <a:blip r:embed="rId3" cstate="print"/>
          <a:stretch>
            <a:fillRect/>
          </a:stretch>
        </p:blipFill>
        <p:spPr bwMode="auto">
          <a:xfrm>
            <a:off x="2195736" y="5805264"/>
            <a:ext cx="4907280" cy="81153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deuxième objectif</a:t>
            </a:r>
            <a:endParaRPr lang="fr-FR" b="1" dirty="0"/>
          </a:p>
        </p:txBody>
      </p:sp>
      <p:sp>
        <p:nvSpPr>
          <p:cNvPr id="3" name="Espace réservé du contenu 2"/>
          <p:cNvSpPr>
            <a:spLocks noGrp="1"/>
          </p:cNvSpPr>
          <p:nvPr>
            <p:ph idx="1"/>
          </p:nvPr>
        </p:nvSpPr>
        <p:spPr>
          <a:xfrm>
            <a:off x="457200" y="1196752"/>
            <a:ext cx="8229600" cy="5256584"/>
          </a:xfrm>
        </p:spPr>
        <p:txBody>
          <a:bodyPr>
            <a:normAutofit fontScale="85000" lnSpcReduction="20000"/>
          </a:bodyPr>
          <a:lstStyle/>
          <a:p>
            <a:pPr algn="just">
              <a:buNone/>
            </a:pPr>
            <a:r>
              <a:rPr lang="fr-FR" sz="3800" b="1" dirty="0" smtClean="0"/>
              <a:t>Le siège d’une expertise mathématique de proximité, ouverte sur les autres disciplines. </a:t>
            </a:r>
          </a:p>
          <a:p>
            <a:pPr algn="just"/>
            <a:r>
              <a:rPr lang="fr-FR" dirty="0" smtClean="0"/>
              <a:t>en </a:t>
            </a:r>
            <a:r>
              <a:rPr lang="fr-FR" b="1" dirty="0" smtClean="0"/>
              <a:t>enseignement professionnel </a:t>
            </a:r>
            <a:r>
              <a:rPr lang="fr-FR" dirty="0" smtClean="0"/>
              <a:t>(place des mathématiques dans les EGLS et les futures plages de </a:t>
            </a:r>
            <a:r>
              <a:rPr lang="fr-FR" dirty="0" err="1" smtClean="0"/>
              <a:t>co</a:t>
            </a:r>
            <a:r>
              <a:rPr lang="fr-FR" dirty="0" smtClean="0"/>
              <a:t>-intervention, mathématiques financières, démarche qualité, mesures et précisions, …),</a:t>
            </a:r>
          </a:p>
          <a:p>
            <a:pPr algn="just"/>
            <a:r>
              <a:rPr lang="fr-FR" dirty="0" smtClean="0"/>
              <a:t>en </a:t>
            </a:r>
            <a:r>
              <a:rPr lang="fr-FR" b="1" dirty="0" smtClean="0"/>
              <a:t>sciences physiques et chimiques</a:t>
            </a:r>
            <a:r>
              <a:rPr lang="fr-FR" dirty="0" smtClean="0"/>
              <a:t>,</a:t>
            </a:r>
            <a:r>
              <a:rPr lang="fr-FR" b="1" dirty="0" smtClean="0"/>
              <a:t> </a:t>
            </a:r>
          </a:p>
          <a:p>
            <a:pPr algn="just"/>
            <a:r>
              <a:rPr lang="fr-FR" dirty="0" smtClean="0"/>
              <a:t>en </a:t>
            </a:r>
            <a:r>
              <a:rPr lang="fr-FR" b="1" dirty="0" smtClean="0"/>
              <a:t>géographie </a:t>
            </a:r>
            <a:r>
              <a:rPr lang="fr-FR" dirty="0" smtClean="0"/>
              <a:t>(utilisation d’une géométrie non-euclidienne),</a:t>
            </a:r>
          </a:p>
          <a:p>
            <a:pPr algn="just"/>
            <a:r>
              <a:rPr lang="fr-FR" dirty="0" smtClean="0"/>
              <a:t>en </a:t>
            </a:r>
            <a:r>
              <a:rPr lang="fr-FR" b="1" dirty="0" smtClean="0"/>
              <a:t>langues étrangères </a:t>
            </a:r>
            <a:r>
              <a:rPr lang="fr-FR" dirty="0" smtClean="0"/>
              <a:t>(approche d’une culture étrangère à travers des données quantitatives, chiffrées, statistiques), </a:t>
            </a:r>
          </a:p>
          <a:p>
            <a:r>
              <a:rPr lang="fr-FR" dirty="0" smtClean="0"/>
              <a:t> …</a:t>
            </a:r>
          </a:p>
          <a:p>
            <a:pPr>
              <a:buNone/>
            </a:pPr>
            <a:endParaRPr lang="fr-FR" dirty="0" smtClean="0"/>
          </a:p>
          <a:p>
            <a:endParaRPr lang="fr-FR" dirty="0"/>
          </a:p>
        </p:txBody>
      </p:sp>
      <p:pic>
        <p:nvPicPr>
          <p:cNvPr id="7" name="Image 6"/>
          <p:cNvPicPr/>
          <p:nvPr/>
        </p:nvPicPr>
        <p:blipFill>
          <a:blip r:embed="rId3" cstate="print"/>
          <a:stretch>
            <a:fillRect/>
          </a:stretch>
        </p:blipFill>
        <p:spPr bwMode="auto">
          <a:xfrm>
            <a:off x="2195736" y="5805264"/>
            <a:ext cx="4907280" cy="81153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acteurs</a:t>
            </a:r>
            <a:endParaRPr lang="fr-FR" b="1" dirty="0"/>
          </a:p>
        </p:txBody>
      </p:sp>
      <p:sp>
        <p:nvSpPr>
          <p:cNvPr id="3" name="Espace réservé du contenu 2"/>
          <p:cNvSpPr>
            <a:spLocks noGrp="1"/>
          </p:cNvSpPr>
          <p:nvPr>
            <p:ph idx="1"/>
          </p:nvPr>
        </p:nvSpPr>
        <p:spPr>
          <a:xfrm>
            <a:off x="457200" y="1124744"/>
            <a:ext cx="8229600" cy="5001419"/>
          </a:xfrm>
        </p:spPr>
        <p:txBody>
          <a:bodyPr>
            <a:normAutofit lnSpcReduction="10000"/>
          </a:bodyPr>
          <a:lstStyle/>
          <a:p>
            <a:pPr marL="514350" indent="-514350" algn="just"/>
            <a:r>
              <a:rPr lang="fr-FR" b="1" dirty="0" smtClean="0"/>
              <a:t>Intégration dans les politiques d’établissement, pilotées par les proviseurs</a:t>
            </a:r>
          </a:p>
          <a:p>
            <a:pPr marL="514350" indent="-514350" algn="just"/>
            <a:r>
              <a:rPr lang="fr-FR" b="1" dirty="0" smtClean="0"/>
              <a:t>Les acteurs</a:t>
            </a:r>
          </a:p>
          <a:p>
            <a:pPr marL="514350" indent="-514350" algn="just">
              <a:buNone/>
            </a:pPr>
            <a:r>
              <a:rPr lang="fr-FR" sz="2400" b="1" dirty="0" smtClean="0"/>
              <a:t>		</a:t>
            </a:r>
            <a:r>
              <a:rPr lang="fr-FR" sz="2400" dirty="0" smtClean="0"/>
              <a:t>Les enseignants de Maths-Sciences des 3 lycées</a:t>
            </a:r>
          </a:p>
          <a:p>
            <a:pPr marL="514350" indent="-514350" algn="just">
              <a:buNone/>
            </a:pPr>
            <a:r>
              <a:rPr lang="fr-FR" sz="2400" dirty="0" smtClean="0"/>
              <a:t>		Le laboratoire de Mathématique de Lens de l’Université 	d’Artois</a:t>
            </a:r>
          </a:p>
          <a:p>
            <a:pPr marL="514350" indent="-514350" algn="just">
              <a:buNone/>
            </a:pPr>
            <a:r>
              <a:rPr lang="fr-FR" sz="2400" dirty="0" smtClean="0"/>
              <a:t>		L’INSPE de Lille-Nord de France</a:t>
            </a:r>
          </a:p>
          <a:p>
            <a:pPr marL="514350" indent="-514350" algn="just">
              <a:buNone/>
            </a:pPr>
            <a:r>
              <a:rPr lang="fr-FR" sz="2400" dirty="0" smtClean="0"/>
              <a:t>		L’IREM de Lille</a:t>
            </a:r>
          </a:p>
          <a:p>
            <a:pPr marL="514350" indent="-514350" algn="just">
              <a:buNone/>
            </a:pPr>
            <a:r>
              <a:rPr lang="fr-FR" sz="2400" dirty="0" smtClean="0"/>
              <a:t>		Le CARDIE de Lille</a:t>
            </a:r>
          </a:p>
          <a:p>
            <a:pPr marL="514350" indent="-514350" algn="just">
              <a:buNone/>
            </a:pPr>
            <a:r>
              <a:rPr lang="fr-FR" sz="2400" dirty="0" smtClean="0"/>
              <a:t>		L’Inspection Générale</a:t>
            </a:r>
          </a:p>
          <a:p>
            <a:pPr marL="514350" indent="-514350" algn="just">
              <a:buNone/>
            </a:pPr>
            <a:r>
              <a:rPr lang="fr-FR" sz="2400" dirty="0" smtClean="0"/>
              <a:t>		L’Inspection disciplinaire territoriale </a:t>
            </a:r>
            <a:endParaRPr lang="fr-FR" sz="2400" dirty="0"/>
          </a:p>
        </p:txBody>
      </p:sp>
      <p:pic>
        <p:nvPicPr>
          <p:cNvPr id="7" name="Image 6"/>
          <p:cNvPicPr/>
          <p:nvPr/>
        </p:nvPicPr>
        <p:blipFill>
          <a:blip r:embed="rId3" cstate="print"/>
          <a:stretch>
            <a:fillRect/>
          </a:stretch>
        </p:blipFill>
        <p:spPr bwMode="auto">
          <a:xfrm>
            <a:off x="2195736" y="5805264"/>
            <a:ext cx="4907280" cy="81153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moyens</a:t>
            </a:r>
            <a:endParaRPr lang="fr-FR" b="1" dirty="0"/>
          </a:p>
        </p:txBody>
      </p:sp>
      <p:sp>
        <p:nvSpPr>
          <p:cNvPr id="3" name="Espace réservé du contenu 2"/>
          <p:cNvSpPr>
            <a:spLocks noGrp="1"/>
          </p:cNvSpPr>
          <p:nvPr>
            <p:ph idx="1"/>
          </p:nvPr>
        </p:nvSpPr>
        <p:spPr>
          <a:xfrm>
            <a:off x="457200" y="1196752"/>
            <a:ext cx="8229600" cy="4929411"/>
          </a:xfrm>
        </p:spPr>
        <p:txBody>
          <a:bodyPr/>
          <a:lstStyle/>
          <a:p>
            <a:r>
              <a:rPr lang="fr-FR" b="1" dirty="0" smtClean="0"/>
              <a:t>Le lieu </a:t>
            </a:r>
          </a:p>
          <a:p>
            <a:pPr algn="just">
              <a:buNone/>
            </a:pPr>
            <a:r>
              <a:rPr lang="fr-FR" dirty="0" smtClean="0"/>
              <a:t>	</a:t>
            </a:r>
            <a:r>
              <a:rPr lang="fr-FR" sz="2400" dirty="0" smtClean="0"/>
              <a:t>Dans chaque établissement engagé , un local dédié et adapté et des emplois du temps prévoyant une « heure blanche » commune</a:t>
            </a:r>
            <a:endParaRPr lang="fr-FR" dirty="0" smtClean="0"/>
          </a:p>
          <a:p>
            <a:r>
              <a:rPr lang="fr-FR" b="1" dirty="0" smtClean="0"/>
              <a:t>Le financement </a:t>
            </a:r>
          </a:p>
          <a:p>
            <a:pPr algn="just">
              <a:buNone/>
            </a:pPr>
            <a:r>
              <a:rPr lang="fr-FR" dirty="0" smtClean="0"/>
              <a:t>	</a:t>
            </a:r>
            <a:r>
              <a:rPr lang="fr-FR" sz="2400" dirty="0" smtClean="0"/>
              <a:t>3000 euros pour 2019. Probablement moins pour 2020.</a:t>
            </a:r>
          </a:p>
          <a:p>
            <a:pPr algn="just"/>
            <a:r>
              <a:rPr lang="fr-FR" b="1" dirty="0" smtClean="0"/>
              <a:t>Les équipes enseignantes en Lycée</a:t>
            </a:r>
          </a:p>
          <a:p>
            <a:pPr algn="just">
              <a:buNone/>
            </a:pPr>
            <a:r>
              <a:rPr lang="fr-FR" sz="2400" dirty="0" smtClean="0"/>
              <a:t>	Une demi-heure par enseignant et par semaine</a:t>
            </a:r>
          </a:p>
          <a:p>
            <a:endParaRPr lang="fr-FR" dirty="0"/>
          </a:p>
        </p:txBody>
      </p:sp>
      <p:pic>
        <p:nvPicPr>
          <p:cNvPr id="7" name="Image 6"/>
          <p:cNvPicPr/>
          <p:nvPr/>
        </p:nvPicPr>
        <p:blipFill>
          <a:blip r:embed="rId3" cstate="print"/>
          <a:stretch>
            <a:fillRect/>
          </a:stretch>
        </p:blipFill>
        <p:spPr bwMode="auto">
          <a:xfrm>
            <a:off x="2195736" y="5805264"/>
            <a:ext cx="4907280" cy="81153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partenaires et intervenants</a:t>
            </a:r>
            <a:endParaRPr lang="fr-FR" b="1" dirty="0"/>
          </a:p>
        </p:txBody>
      </p:sp>
      <p:sp>
        <p:nvSpPr>
          <p:cNvPr id="3" name="Espace réservé du contenu 2"/>
          <p:cNvSpPr>
            <a:spLocks noGrp="1"/>
          </p:cNvSpPr>
          <p:nvPr>
            <p:ph idx="1"/>
          </p:nvPr>
        </p:nvSpPr>
        <p:spPr>
          <a:xfrm>
            <a:off x="457200" y="1628800"/>
            <a:ext cx="8229600" cy="4497363"/>
          </a:xfrm>
        </p:spPr>
        <p:txBody>
          <a:bodyPr>
            <a:normAutofit/>
          </a:bodyPr>
          <a:lstStyle/>
          <a:p>
            <a:pPr algn="just"/>
            <a:r>
              <a:rPr lang="fr-FR" b="1" dirty="0" smtClean="0"/>
              <a:t>Le lien avec la recherche universitaire </a:t>
            </a:r>
            <a:endParaRPr lang="fr-FR" dirty="0" smtClean="0"/>
          </a:p>
          <a:p>
            <a:pPr algn="just">
              <a:buNone/>
            </a:pPr>
            <a:r>
              <a:rPr lang="fr-FR" b="1" dirty="0" smtClean="0"/>
              <a:t>	</a:t>
            </a:r>
            <a:r>
              <a:rPr lang="fr-FR" sz="2400" dirty="0" smtClean="0"/>
              <a:t>Intervention dans une démarche formative</a:t>
            </a:r>
          </a:p>
          <a:p>
            <a:pPr algn="just">
              <a:buNone/>
            </a:pPr>
            <a:r>
              <a:rPr lang="fr-FR" sz="2400" b="1" dirty="0" smtClean="0"/>
              <a:t>	</a:t>
            </a:r>
            <a:r>
              <a:rPr lang="fr-FR" sz="2400" dirty="0" smtClean="0"/>
              <a:t>Orientation vers des actions de formation ou d’information</a:t>
            </a:r>
          </a:p>
          <a:p>
            <a:pPr algn="just">
              <a:buNone/>
            </a:pPr>
            <a:r>
              <a:rPr lang="fr-FR" sz="2400" dirty="0" smtClean="0"/>
              <a:t>	Aide à la production de ressources partageables</a:t>
            </a:r>
          </a:p>
          <a:p>
            <a:r>
              <a:rPr lang="fr-FR" b="1" dirty="0" smtClean="0"/>
              <a:t>Autres intervenants</a:t>
            </a:r>
          </a:p>
          <a:p>
            <a:pPr>
              <a:buNone/>
            </a:pPr>
            <a:r>
              <a:rPr lang="fr-FR" dirty="0" smtClean="0"/>
              <a:t>	</a:t>
            </a:r>
            <a:r>
              <a:rPr lang="fr-FR" sz="2400" dirty="0" smtClean="0"/>
              <a:t>Des formateurs académiques</a:t>
            </a:r>
          </a:p>
          <a:p>
            <a:pPr>
              <a:buNone/>
            </a:pPr>
            <a:r>
              <a:rPr lang="fr-FR" sz="2400" dirty="0" smtClean="0"/>
              <a:t>	Des conférenciers</a:t>
            </a:r>
            <a:endParaRPr lang="fr-FR" sz="2400" dirty="0"/>
          </a:p>
        </p:txBody>
      </p:sp>
      <p:pic>
        <p:nvPicPr>
          <p:cNvPr id="7" name="Image 6"/>
          <p:cNvPicPr/>
          <p:nvPr/>
        </p:nvPicPr>
        <p:blipFill>
          <a:blip r:embed="rId3" cstate="print"/>
          <a:stretch>
            <a:fillRect/>
          </a:stretch>
        </p:blipFill>
        <p:spPr bwMode="auto">
          <a:xfrm>
            <a:off x="2195736" y="5805264"/>
            <a:ext cx="4907280" cy="81153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b="1" dirty="0" smtClean="0"/>
              <a:t>Des thématiques </a:t>
            </a:r>
            <a:endParaRPr lang="fr-FR" b="1" dirty="0"/>
          </a:p>
        </p:txBody>
      </p:sp>
      <p:sp>
        <p:nvSpPr>
          <p:cNvPr id="3" name="Espace réservé du contenu 2"/>
          <p:cNvSpPr>
            <a:spLocks noGrp="1"/>
          </p:cNvSpPr>
          <p:nvPr>
            <p:ph idx="1"/>
          </p:nvPr>
        </p:nvSpPr>
        <p:spPr>
          <a:xfrm>
            <a:off x="251520" y="764704"/>
            <a:ext cx="8568952" cy="6093296"/>
          </a:xfrm>
        </p:spPr>
        <p:txBody>
          <a:bodyPr>
            <a:normAutofit fontScale="40000" lnSpcReduction="20000"/>
          </a:bodyPr>
          <a:lstStyle/>
          <a:p>
            <a:endParaRPr lang="fr-FR" dirty="0" smtClean="0"/>
          </a:p>
          <a:p>
            <a:pPr algn="just"/>
            <a:r>
              <a:rPr lang="fr-FR" sz="6000" dirty="0" smtClean="0"/>
              <a:t>Atteindre un niveau minimum commun en algorithmique et programmation </a:t>
            </a:r>
          </a:p>
          <a:p>
            <a:pPr algn="just"/>
            <a:r>
              <a:rPr lang="fr-FR" sz="6000" dirty="0" smtClean="0"/>
              <a:t>Enseigner la géométrie avec une imprimante 3D </a:t>
            </a:r>
          </a:p>
          <a:p>
            <a:pPr algn="just"/>
            <a:r>
              <a:rPr lang="fr-FR" sz="6000" dirty="0" smtClean="0"/>
              <a:t>Développer une culture mathématique </a:t>
            </a:r>
          </a:p>
          <a:p>
            <a:pPr algn="just"/>
            <a:r>
              <a:rPr lang="fr-FR" sz="6000" dirty="0" smtClean="0"/>
              <a:t>Lier l’enseignement des mathématiques au monde professionnel </a:t>
            </a:r>
          </a:p>
          <a:p>
            <a:pPr algn="just"/>
            <a:r>
              <a:rPr lang="fr-FR" sz="6000" dirty="0" smtClean="0"/>
              <a:t>Porter un regard formateur sur l’enseignement des mathématiques à l’étranger </a:t>
            </a:r>
          </a:p>
          <a:p>
            <a:pPr algn="just"/>
            <a:r>
              <a:rPr lang="fr-FR" sz="6000" dirty="0" smtClean="0"/>
              <a:t>Progresser dans la pratique de l’évaluation des mathématiques par compétence (CCF) </a:t>
            </a:r>
          </a:p>
          <a:p>
            <a:pPr algn="just"/>
            <a:r>
              <a:rPr lang="fr-FR" sz="6000" dirty="0" smtClean="0"/>
              <a:t>Les mathématiques pour les élèves allophones </a:t>
            </a:r>
          </a:p>
          <a:p>
            <a:pPr algn="just"/>
            <a:r>
              <a:rPr lang="fr-FR" sz="6000" dirty="0" smtClean="0"/>
              <a:t>Connaître l’usage des statistiques dans le monde du travail et de l’industrie </a:t>
            </a:r>
          </a:p>
          <a:p>
            <a:pPr algn="just"/>
            <a:r>
              <a:rPr lang="fr-FR" sz="6000" dirty="0" smtClean="0"/>
              <a:t>La classe inversée en mathématiques </a:t>
            </a:r>
          </a:p>
          <a:p>
            <a:pPr algn="just"/>
            <a:r>
              <a:rPr lang="fr-FR" sz="6000" dirty="0" smtClean="0"/>
              <a:t>Créer des ressources numériques et vidéo en mathématiques </a:t>
            </a:r>
          </a:p>
          <a:p>
            <a:endParaRPr lang="fr-FR" dirty="0"/>
          </a:p>
        </p:txBody>
      </p:sp>
      <p:pic>
        <p:nvPicPr>
          <p:cNvPr id="7" name="Image 6"/>
          <p:cNvPicPr/>
          <p:nvPr/>
        </p:nvPicPr>
        <p:blipFill>
          <a:blip r:embed="rId2" cstate="print"/>
          <a:stretch>
            <a:fillRect/>
          </a:stretch>
        </p:blipFill>
        <p:spPr bwMode="auto">
          <a:xfrm>
            <a:off x="2195736" y="5805264"/>
            <a:ext cx="4907280" cy="81153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En 2018-2019 : La réforme du LP</a:t>
            </a:r>
            <a:endParaRPr lang="fr-FR" b="1" dirty="0"/>
          </a:p>
        </p:txBody>
      </p:sp>
      <p:sp>
        <p:nvSpPr>
          <p:cNvPr id="3" name="Espace réservé du contenu 2"/>
          <p:cNvSpPr>
            <a:spLocks noGrp="1"/>
          </p:cNvSpPr>
          <p:nvPr>
            <p:ph idx="1"/>
          </p:nvPr>
        </p:nvSpPr>
        <p:spPr>
          <a:xfrm>
            <a:off x="457200" y="1268760"/>
            <a:ext cx="8229600" cy="4857403"/>
          </a:xfrm>
        </p:spPr>
        <p:txBody>
          <a:bodyPr/>
          <a:lstStyle/>
          <a:p>
            <a:pPr algn="just"/>
            <a:r>
              <a:rPr lang="fr-FR" b="1" dirty="0" smtClean="0"/>
              <a:t>Rencontres et échanges </a:t>
            </a:r>
            <a:r>
              <a:rPr lang="fr-FR" dirty="0" smtClean="0"/>
              <a:t>entre enseignants sur les nouveaux programmes et sur la </a:t>
            </a:r>
            <a:r>
              <a:rPr lang="fr-FR" dirty="0" err="1" smtClean="0"/>
              <a:t>co</a:t>
            </a:r>
            <a:r>
              <a:rPr lang="fr-FR" dirty="0" smtClean="0"/>
              <a:t>-intervention</a:t>
            </a:r>
          </a:p>
          <a:p>
            <a:pPr algn="just"/>
            <a:r>
              <a:rPr lang="fr-FR" b="1" dirty="0" smtClean="0"/>
              <a:t>Interventions </a:t>
            </a:r>
            <a:r>
              <a:rPr lang="fr-FR" dirty="0" smtClean="0"/>
              <a:t>dans une démarche formative pour atteindre un niveau minimum commun en algorithmique et programmation </a:t>
            </a:r>
          </a:p>
          <a:p>
            <a:pPr algn="just">
              <a:buNone/>
            </a:pPr>
            <a:r>
              <a:rPr lang="fr-FR" sz="2400" dirty="0" smtClean="0"/>
              <a:t>	Formation au logiciel Scratch</a:t>
            </a:r>
          </a:p>
          <a:p>
            <a:pPr algn="just">
              <a:buNone/>
            </a:pPr>
            <a:r>
              <a:rPr lang="fr-FR" sz="2400" dirty="0" smtClean="0"/>
              <a:t>	Formation au langage Python et exemples d’utilisation en lycée professionnel</a:t>
            </a:r>
          </a:p>
          <a:p>
            <a:endParaRPr lang="fr-FR" dirty="0"/>
          </a:p>
        </p:txBody>
      </p:sp>
      <p:pic>
        <p:nvPicPr>
          <p:cNvPr id="7" name="Image 6"/>
          <p:cNvPicPr/>
          <p:nvPr/>
        </p:nvPicPr>
        <p:blipFill>
          <a:blip r:embed="rId3" cstate="print"/>
          <a:stretch>
            <a:fillRect/>
          </a:stretch>
        </p:blipFill>
        <p:spPr bwMode="auto">
          <a:xfrm>
            <a:off x="2195736" y="5805264"/>
            <a:ext cx="4907280" cy="81153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1056</Words>
  <Application>Microsoft Office PowerPoint</Application>
  <PresentationFormat>Affichage à l'écran (4:3)</PresentationFormat>
  <Paragraphs>130</Paragraphs>
  <Slides>12</Slides>
  <Notes>9</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Un exemple de  Laboratoire de Mathématiques  en Lycée Professionnel  Carole Baheux</vt:lpstr>
      <vt:lpstr>Le lancement</vt:lpstr>
      <vt:lpstr>Le premier objectif</vt:lpstr>
      <vt:lpstr>Le deuxième objectif</vt:lpstr>
      <vt:lpstr>Les acteurs</vt:lpstr>
      <vt:lpstr>Les moyens</vt:lpstr>
      <vt:lpstr>Les partenaires et intervenants</vt:lpstr>
      <vt:lpstr>Des thématiques </vt:lpstr>
      <vt:lpstr>En 2018-2019 : La réforme du LP</vt:lpstr>
      <vt:lpstr>En 2019-2020 : Mathématiques et développement durable </vt:lpstr>
      <vt:lpstr>Des liens possibles avec la Commission</vt:lpstr>
      <vt:lpstr>Je vous remercie de votre attention. carole.baheux@univ-artois.fr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exemple de  Laboratoire de Mathématiques  en Lycée Professionnel  Carole Baheux</dc:title>
  <dc:creator>Baheux</dc:creator>
  <cp:lastModifiedBy>Baheux</cp:lastModifiedBy>
  <cp:revision>40</cp:revision>
  <dcterms:created xsi:type="dcterms:W3CDTF">2019-12-06T09:00:35Z</dcterms:created>
  <dcterms:modified xsi:type="dcterms:W3CDTF">2019-12-27T11:13:18Z</dcterms:modified>
</cp:coreProperties>
</file>