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9" r:id="rId5"/>
    <p:sldId id="271" r:id="rId6"/>
    <p:sldId id="260" r:id="rId7"/>
    <p:sldId id="273" r:id="rId8"/>
    <p:sldId id="272" r:id="rId9"/>
    <p:sldId id="261" r:id="rId10"/>
    <p:sldId id="266" r:id="rId11"/>
    <p:sldId id="265" r:id="rId12"/>
    <p:sldId id="267" r:id="rId13"/>
    <p:sldId id="274" r:id="rId14"/>
    <p:sldId id="275" r:id="rId15"/>
    <p:sldId id="262" r:id="rId16"/>
    <p:sldId id="26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54" d="100"/>
          <a:sy n="54" d="100"/>
        </p:scale>
        <p:origin x="-376"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fr-FR"/>
              <a:t>Modifiez le style du titre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fr-FR"/>
              <a:t>Modifiez le style du titre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fr-FR"/>
              <a:t>Modifiez le style du titre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fr-FR"/>
              <a:t>Modifiez le style du titre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fr-FR"/>
              <a:t>Modifiez le style du titre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31/03/17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31/03/17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hyperlink" Target="mailto:philippe.leborgne@univ-fcomte.fr" TargetMode="External"/><Relationship Id="rId4" Type="http://schemas.openxmlformats.org/officeDocument/2006/relationships/hyperlink" Target="http://lmb.univ-fcomte.fr/stefan-neuwirth" TargetMode="External"/><Relationship Id="rId5" Type="http://schemas.openxmlformats.org/officeDocument/2006/relationships/hyperlink" Target="http://epiphymaths.univ-fcomte.fr/pratiques-geometriques/" TargetMode="External"/><Relationship Id="rId6" Type="http://schemas.openxmlformats.org/officeDocument/2006/relationships/hyperlink" Target="http://epiphymaths.univ-fcomte.fr/langages-mathematiques/" TargetMode="External"/><Relationship Id="rId7" Type="http://schemas.openxmlformats.org/officeDocument/2006/relationships/hyperlink" Target="http://lmb.univ-fcomte.fr/Journees-bisontines-de-didactique" TargetMode="External"/><Relationship Id="rId1" Type="http://schemas.openxmlformats.org/officeDocument/2006/relationships/slideLayout" Target="../slideLayouts/slideLayout2.xml"/><Relationship Id="rId2" Type="http://schemas.openxmlformats.org/officeDocument/2006/relationships/hyperlink" Target="mailto:arnaud.simard@univ-fcomte.fr"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piphymaths.univ-fcomte.fr/musique&amp;math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istes.univ-fcomte.fr/sympa/d_read/irem-animateurs/maths_et_phil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IREM de Franche-Comté</a:t>
            </a:r>
          </a:p>
        </p:txBody>
      </p:sp>
      <p:sp>
        <p:nvSpPr>
          <p:cNvPr id="3" name="Sous-titre 2"/>
          <p:cNvSpPr>
            <a:spLocks noGrp="1"/>
          </p:cNvSpPr>
          <p:nvPr>
            <p:ph type="subTitle" idx="1"/>
          </p:nvPr>
        </p:nvSpPr>
        <p:spPr/>
        <p:txBody>
          <a:bodyPr/>
          <a:lstStyle/>
          <a:p>
            <a:r>
              <a:rPr lang="fr-FR" dirty="0"/>
              <a:t>Groupe de travail « Mathématiques et Philosophie »</a:t>
            </a:r>
          </a:p>
          <a:p>
            <a:endParaRPr lang="fr-FR" dirty="0"/>
          </a:p>
        </p:txBody>
      </p:sp>
    </p:spTree>
    <p:extLst>
      <p:ext uri="{BB962C8B-B14F-4D97-AF65-F5344CB8AC3E}">
        <p14:creationId xmlns:p14="http://schemas.microsoft.com/office/powerpoint/2010/main" val="1292726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2. Interventions en classes </a:t>
            </a:r>
          </a:p>
        </p:txBody>
      </p:sp>
      <p:sp>
        <p:nvSpPr>
          <p:cNvPr id="3" name="Espace réservé du contenu 2"/>
          <p:cNvSpPr>
            <a:spLocks noGrp="1"/>
          </p:cNvSpPr>
          <p:nvPr>
            <p:ph idx="1"/>
          </p:nvPr>
        </p:nvSpPr>
        <p:spPr/>
        <p:txBody>
          <a:bodyPr/>
          <a:lstStyle/>
          <a:p>
            <a:r>
              <a:rPr lang="fr-FR" dirty="0"/>
              <a:t>Lycée professionnel </a:t>
            </a:r>
          </a:p>
          <a:p>
            <a:r>
              <a:rPr lang="fr-FR" dirty="0"/>
              <a:t>Mathématiques et philosophie</a:t>
            </a:r>
          </a:p>
          <a:p>
            <a:pPr lvl="1"/>
            <a:r>
              <a:rPr lang="fr-FR" dirty="0"/>
              <a:t>Classe de CAP Employé de Vente Spécialisée du Lycée Tristan Bernard, Besançon (2014 et 2015)</a:t>
            </a:r>
          </a:p>
          <a:p>
            <a:endParaRPr lang="fr-FR" dirty="0"/>
          </a:p>
        </p:txBody>
      </p:sp>
    </p:spTree>
    <p:extLst>
      <p:ext uri="{BB962C8B-B14F-4D97-AF65-F5344CB8AC3E}">
        <p14:creationId xmlns:p14="http://schemas.microsoft.com/office/powerpoint/2010/main" val="403854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stretch>
            <a:fillRect/>
          </a:stretch>
        </p:blipFill>
        <p:spPr>
          <a:xfrm>
            <a:off x="9489445" y="1998131"/>
            <a:ext cx="1334810" cy="176666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a:scene3d>
            <a:camera prst="orthographicFront"/>
            <a:lightRig rig="contrasting" dir="t">
              <a:rot lat="0" lon="0" rev="3000000"/>
            </a:lightRig>
          </a:scene3d>
          <a:sp3d contourW="7620">
            <a:bevelT w="95250" h="31750"/>
            <a:contourClr>
              <a:srgbClr val="333333"/>
            </a:contourClr>
          </a:sp3d>
        </p:spPr>
      </p:pic>
      <p:pic>
        <p:nvPicPr>
          <p:cNvPr id="5" name="Imag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217673" y="2552280"/>
            <a:ext cx="2013578" cy="268477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a:scene3d>
            <a:camera prst="orthographicFront"/>
            <a:lightRig rig="contrasting" dir="t">
              <a:rot lat="0" lon="0" rev="3000000"/>
            </a:lightRig>
          </a:scene3d>
          <a:sp3d contourW="7620">
            <a:bevelT w="95250" h="31750"/>
            <a:contourClr>
              <a:srgbClr val="333333"/>
            </a:contourClr>
          </a:sp3d>
        </p:spPr>
      </p:pic>
      <p:pic>
        <p:nvPicPr>
          <p:cNvPr id="9" name="Image 8"/>
          <p:cNvPicPr>
            <a:picLocks noChangeAspect="1"/>
          </p:cNvPicPr>
          <p:nvPr/>
        </p:nvPicPr>
        <p:blipFill>
          <a:blip r:embed="rId4"/>
          <a:stretch>
            <a:fillRect/>
          </a:stretch>
        </p:blipFill>
        <p:spPr>
          <a:xfrm>
            <a:off x="9489445" y="4024539"/>
            <a:ext cx="1419217" cy="176666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a:scene3d>
            <a:camera prst="orthographicFront"/>
            <a:lightRig rig="contrasting" dir="t">
              <a:rot lat="0" lon="0" rev="3000000"/>
            </a:lightRig>
          </a:scene3d>
          <a:sp3d contourW="7620">
            <a:bevelT w="95250" h="31750"/>
            <a:contourClr>
              <a:srgbClr val="333333"/>
            </a:contourClr>
          </a:sp3d>
        </p:spPr>
      </p:pic>
      <p:sp>
        <p:nvSpPr>
          <p:cNvPr id="2" name="Titre 1"/>
          <p:cNvSpPr>
            <a:spLocks noGrp="1"/>
          </p:cNvSpPr>
          <p:nvPr>
            <p:ph type="title"/>
          </p:nvPr>
        </p:nvSpPr>
        <p:spPr>
          <a:xfrm>
            <a:off x="1484311" y="685800"/>
            <a:ext cx="10018713" cy="1185333"/>
          </a:xfrm>
        </p:spPr>
        <p:txBody>
          <a:bodyPr>
            <a:normAutofit/>
          </a:bodyPr>
          <a:lstStyle/>
          <a:p>
            <a:pPr>
              <a:lnSpc>
                <a:spcPct val="90000"/>
              </a:lnSpc>
            </a:pPr>
            <a:r>
              <a:rPr lang="fr-FR" sz="3700"/>
              <a:t>Productions </a:t>
            </a:r>
            <a:br>
              <a:rPr lang="fr-FR" sz="3700"/>
            </a:br>
            <a:r>
              <a:rPr lang="fr-FR" sz="3700"/>
              <a:t>3.1 participation à des manifestations scientifiques</a:t>
            </a:r>
            <a:endParaRPr lang="fr-FR" sz="3700" dirty="0"/>
          </a:p>
        </p:txBody>
      </p:sp>
      <p:sp>
        <p:nvSpPr>
          <p:cNvPr id="3" name="Espace réservé du contenu 2"/>
          <p:cNvSpPr>
            <a:spLocks noGrp="1"/>
          </p:cNvSpPr>
          <p:nvPr>
            <p:ph idx="1"/>
          </p:nvPr>
        </p:nvSpPr>
        <p:spPr>
          <a:xfrm>
            <a:off x="1484311" y="1998131"/>
            <a:ext cx="5241850" cy="3793069"/>
          </a:xfrm>
        </p:spPr>
        <p:txBody>
          <a:bodyPr>
            <a:normAutofit/>
          </a:bodyPr>
          <a:lstStyle/>
          <a:p>
            <a:pPr marL="0" indent="0">
              <a:buNone/>
            </a:pPr>
            <a:r>
              <a:rPr lang="fr-FR" dirty="0"/>
              <a:t>« Un texte, un mathématicien »</a:t>
            </a:r>
          </a:p>
          <a:p>
            <a:pPr lvl="1">
              <a:buFont typeface="Wingdings" panose="05000000000000000000" pitchFamily="2" charset="2"/>
              <a:buChar char="§"/>
            </a:pPr>
            <a:r>
              <a:rPr lang="fr-FR" b="1" dirty="0"/>
              <a:t>Conférence de Patrick Gérard (Université Paris-Sud)</a:t>
            </a:r>
            <a:r>
              <a:rPr lang="fr-FR" dirty="0"/>
              <a:t>, sur D’Alembert, à l’Université de Franche-Comté</a:t>
            </a:r>
          </a:p>
          <a:p>
            <a:pPr lvl="1">
              <a:buFont typeface="Wingdings" panose="05000000000000000000" pitchFamily="2" charset="2"/>
              <a:buChar char="§"/>
            </a:pPr>
            <a:r>
              <a:rPr lang="fr-FR" b="1" dirty="0"/>
              <a:t>Trois interventions de Boris Andréianov (LMB), </a:t>
            </a:r>
            <a:r>
              <a:rPr lang="fr-FR" dirty="0"/>
              <a:t>sur l’équation des ondes de d’Alembert, au lycée Duhamel (Terminales S), Dole</a:t>
            </a:r>
          </a:p>
        </p:txBody>
      </p:sp>
    </p:spTree>
    <p:extLst>
      <p:ext uri="{BB962C8B-B14F-4D97-AF65-F5344CB8AC3E}">
        <p14:creationId xmlns:p14="http://schemas.microsoft.com/office/powerpoint/2010/main" val="3293701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rotWithShape="1">
          <a:blip r:embed="rId2"/>
          <a:srcRect/>
          <a:stretch/>
        </p:blipFill>
        <p:spPr>
          <a:xfrm>
            <a:off x="8785907" y="2668234"/>
            <a:ext cx="2717116" cy="245131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Titre 1"/>
          <p:cNvSpPr>
            <a:spLocks noGrp="1"/>
          </p:cNvSpPr>
          <p:nvPr>
            <p:ph type="title"/>
          </p:nvPr>
        </p:nvSpPr>
        <p:spPr>
          <a:xfrm>
            <a:off x="1484311" y="685800"/>
            <a:ext cx="10018713" cy="1185333"/>
          </a:xfrm>
        </p:spPr>
        <p:txBody>
          <a:bodyPr>
            <a:normAutofit/>
          </a:bodyPr>
          <a:lstStyle/>
          <a:p>
            <a:pPr>
              <a:lnSpc>
                <a:spcPct val="90000"/>
              </a:lnSpc>
            </a:pPr>
            <a:r>
              <a:rPr lang="fr-FR" sz="3700" dirty="0"/>
              <a:t>Productions </a:t>
            </a:r>
            <a:br>
              <a:rPr lang="fr-FR" sz="3700" dirty="0"/>
            </a:br>
            <a:r>
              <a:rPr lang="fr-FR" sz="3700" dirty="0"/>
              <a:t>3.2 participation à des manifestations scientifiques</a:t>
            </a:r>
          </a:p>
        </p:txBody>
      </p:sp>
      <p:sp>
        <p:nvSpPr>
          <p:cNvPr id="3" name="Espace réservé du contenu 2"/>
          <p:cNvSpPr>
            <a:spLocks noGrp="1"/>
          </p:cNvSpPr>
          <p:nvPr>
            <p:ph idx="1"/>
          </p:nvPr>
        </p:nvSpPr>
        <p:spPr>
          <a:xfrm>
            <a:off x="1484311" y="1998133"/>
            <a:ext cx="6855356" cy="3793067"/>
          </a:xfrm>
        </p:spPr>
        <p:txBody>
          <a:bodyPr>
            <a:normAutofit/>
          </a:bodyPr>
          <a:lstStyle/>
          <a:p>
            <a:pPr marL="0" indent="0" algn="ctr">
              <a:buNone/>
            </a:pPr>
            <a:r>
              <a:rPr lang="fr-FR" b="1" dirty="0"/>
              <a:t>Conférence d’Aurélien BARRAU</a:t>
            </a:r>
            <a:r>
              <a:rPr lang="fr-FR" dirty="0"/>
              <a:t>,</a:t>
            </a:r>
            <a:r>
              <a:rPr lang="fr-FR" sz="2800" dirty="0"/>
              <a:t> </a:t>
            </a:r>
            <a:r>
              <a:rPr lang="fr-FR" dirty="0"/>
              <a:t>astrophysicien</a:t>
            </a:r>
          </a:p>
          <a:p>
            <a:pPr marL="0" indent="0" algn="ctr">
              <a:buNone/>
            </a:pPr>
            <a:r>
              <a:rPr lang="fr-FR" dirty="0"/>
              <a:t> </a:t>
            </a:r>
            <a:r>
              <a:rPr lang="fr-FR" b="1" dirty="0"/>
              <a:t>(Université Joseph Fourrier de Grenoble, CNRS, membre de l’Institut Universitaire de France)</a:t>
            </a:r>
          </a:p>
          <a:p>
            <a:pPr marL="0" indent="0">
              <a:buNone/>
            </a:pPr>
            <a:endParaRPr lang="fr-FR" b="1" dirty="0"/>
          </a:p>
          <a:p>
            <a:pPr marL="0" indent="0" algn="ctr">
              <a:buNone/>
            </a:pPr>
            <a:r>
              <a:rPr lang="fr-FR" dirty="0"/>
              <a:t>	</a:t>
            </a:r>
            <a:r>
              <a:rPr lang="fr-FR" i="1" dirty="0"/>
              <a:t>sur le thème des multivers</a:t>
            </a:r>
          </a:p>
          <a:p>
            <a:pPr marL="0" indent="0">
              <a:buNone/>
            </a:pPr>
            <a:r>
              <a:rPr lang="fr-FR" dirty="0"/>
              <a:t>	</a:t>
            </a:r>
          </a:p>
          <a:p>
            <a:pPr marL="0" indent="0" algn="ctr">
              <a:buNone/>
            </a:pPr>
            <a:r>
              <a:rPr lang="fr-FR" dirty="0"/>
              <a:t>Lycée Duhamel &amp; Librairie Passerelle, Dole</a:t>
            </a:r>
          </a:p>
        </p:txBody>
      </p:sp>
    </p:spTree>
    <p:extLst>
      <p:ext uri="{BB962C8B-B14F-4D97-AF65-F5344CB8AC3E}">
        <p14:creationId xmlns:p14="http://schemas.microsoft.com/office/powerpoint/2010/main" val="3631920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700" dirty="0">
                <a:solidFill>
                  <a:prstClr val="black"/>
                </a:solidFill>
              </a:rPr>
              <a:t>Productions </a:t>
            </a:r>
            <a:br>
              <a:rPr lang="fr-FR" sz="3700" dirty="0">
                <a:solidFill>
                  <a:prstClr val="black"/>
                </a:solidFill>
              </a:rPr>
            </a:br>
            <a:r>
              <a:rPr lang="fr-FR" sz="3700" dirty="0">
                <a:solidFill>
                  <a:prstClr val="black"/>
                </a:solidFill>
              </a:rPr>
              <a:t>3.3 participation à des manifestations scientifiques</a:t>
            </a:r>
            <a:endParaRPr lang="fr-FR" dirty="0"/>
          </a:p>
        </p:txBody>
      </p:sp>
      <p:sp>
        <p:nvSpPr>
          <p:cNvPr id="3" name="Espace réservé du contenu 2"/>
          <p:cNvSpPr>
            <a:spLocks noGrp="1"/>
          </p:cNvSpPr>
          <p:nvPr>
            <p:ph idx="1"/>
          </p:nvPr>
        </p:nvSpPr>
        <p:spPr>
          <a:xfrm>
            <a:off x="2054153" y="2438399"/>
            <a:ext cx="10018713" cy="4191001"/>
          </a:xfrm>
        </p:spPr>
        <p:txBody>
          <a:bodyPr>
            <a:normAutofit lnSpcReduction="10000"/>
          </a:bodyPr>
          <a:lstStyle/>
          <a:p>
            <a:r>
              <a:rPr lang="fr-FR" sz="2600" b="1" i="1" dirty="0"/>
              <a:t>Journées Bisontines de Didactique et d’Epistémologie</a:t>
            </a:r>
            <a:r>
              <a:rPr lang="fr-FR" sz="2600" b="1" dirty="0"/>
              <a:t> (Université de Franche-Comté)</a:t>
            </a:r>
          </a:p>
          <a:p>
            <a:r>
              <a:rPr lang="fr-FR" dirty="0"/>
              <a:t>Organisateurs : Arnaud </a:t>
            </a:r>
            <a:r>
              <a:rPr lang="fr-FR" dirty="0">
                <a:hlinkClick r:id="rId2"/>
              </a:rPr>
              <a:t>Simard</a:t>
            </a:r>
            <a:r>
              <a:rPr lang="fr-FR" dirty="0"/>
              <a:t>, Philippe </a:t>
            </a:r>
            <a:r>
              <a:rPr lang="fr-FR" dirty="0">
                <a:hlinkClick r:id="rId3"/>
              </a:rPr>
              <a:t>Le Borgne</a:t>
            </a:r>
            <a:r>
              <a:rPr lang="fr-FR" dirty="0"/>
              <a:t> et Stefan </a:t>
            </a:r>
            <a:r>
              <a:rPr lang="fr-FR" dirty="0" err="1">
                <a:hlinkClick r:id="rId4"/>
              </a:rPr>
              <a:t>Neuwirth</a:t>
            </a:r>
            <a:endParaRPr lang="fr-FR" dirty="0"/>
          </a:p>
          <a:p>
            <a:r>
              <a:rPr lang="fr-FR" dirty="0"/>
              <a:t> </a:t>
            </a:r>
            <a:r>
              <a:rPr lang="fr-FR" u="sng" dirty="0">
                <a:hlinkClick r:id="rId5"/>
              </a:rPr>
              <a:t>10-11 avril 2014</a:t>
            </a:r>
            <a:r>
              <a:rPr lang="fr-FR" dirty="0"/>
              <a:t> : pratiques géométriques dans les domaines de l’enseignement des mathématiques et dans certaines formations professionnelles</a:t>
            </a:r>
            <a:endParaRPr lang="fr-FR" u="sng" dirty="0"/>
          </a:p>
          <a:p>
            <a:r>
              <a:rPr lang="fr-FR" u="sng" dirty="0"/>
              <a:t> </a:t>
            </a:r>
            <a:r>
              <a:rPr lang="fr-FR" u="sng" dirty="0">
                <a:hlinkClick r:id="rId6"/>
              </a:rPr>
              <a:t>16-17 avril 2015</a:t>
            </a:r>
            <a:r>
              <a:rPr lang="fr-FR" u="sng" dirty="0"/>
              <a:t> </a:t>
            </a:r>
            <a:r>
              <a:rPr lang="fr-FR" dirty="0"/>
              <a:t>:  Le langage en mathématiques et ses répercussions dans l’enseignement des mathématiques</a:t>
            </a:r>
            <a:endParaRPr lang="fr-FR" u="sng" dirty="0"/>
          </a:p>
          <a:p>
            <a:r>
              <a:rPr lang="fr-FR" u="sng" dirty="0">
                <a:hlinkClick r:id="rId7"/>
              </a:rPr>
              <a:t>28-29 avril 2016</a:t>
            </a:r>
            <a:r>
              <a:rPr lang="fr-FR" dirty="0"/>
              <a:t> : Les grandeurs physiques et mathématiques et à ses répercussions dans l’enseignement des mathématiques</a:t>
            </a:r>
          </a:p>
        </p:txBody>
      </p:sp>
    </p:spTree>
    <p:extLst>
      <p:ext uri="{BB962C8B-B14F-4D97-AF65-F5344CB8AC3E}">
        <p14:creationId xmlns:p14="http://schemas.microsoft.com/office/powerpoint/2010/main" val="1718189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prstClr val="black"/>
                </a:solidFill>
              </a:rPr>
              <a:t>Productions </a:t>
            </a:r>
            <a:br>
              <a:rPr lang="fr-FR" dirty="0">
                <a:solidFill>
                  <a:prstClr val="black"/>
                </a:solidFill>
              </a:rPr>
            </a:br>
            <a:r>
              <a:rPr lang="fr-FR" dirty="0">
                <a:solidFill>
                  <a:prstClr val="black"/>
                </a:solidFill>
              </a:rPr>
              <a:t>3.4 participation à des manifestations scientifiques</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sz="3000" b="1" dirty="0"/>
              <a:t>Cours de Mathématiques et Musique : unité transversale de L3 (LMB).</a:t>
            </a:r>
            <a:endParaRPr lang="fr-FR" sz="3000" dirty="0"/>
          </a:p>
          <a:p>
            <a:pPr algn="just"/>
            <a:r>
              <a:rPr lang="fr-FR" b="1" dirty="0"/>
              <a:t>Stefan </a:t>
            </a:r>
            <a:r>
              <a:rPr lang="fr-FR" b="1" dirty="0" err="1"/>
              <a:t>Neuwirth</a:t>
            </a:r>
            <a:r>
              <a:rPr lang="fr-FR" dirty="0"/>
              <a:t>, ensemble avec Aurélien </a:t>
            </a:r>
            <a:r>
              <a:rPr lang="fr-FR" dirty="0" err="1"/>
              <a:t>Galateau</a:t>
            </a:r>
            <a:r>
              <a:rPr lang="fr-FR" dirty="0"/>
              <a:t>, Martin Meyer et le musicien Olivier </a:t>
            </a:r>
            <a:r>
              <a:rPr lang="fr-FR" dirty="0" err="1"/>
              <a:t>Toulemonde</a:t>
            </a:r>
            <a:r>
              <a:rPr lang="fr-FR" dirty="0"/>
              <a:t>, ont mis en place l'unité transversale Musique et Mathématiques, depuis l’automne 2015. Elle a pris la forme d'un groupe de travail qui réfléchit au rapport entre langage musical et langage mathématique, et sur la nature de la création musicale et mathématique, tiraillées entre rigueur et imagination. L'unité est accompagnée d'une programmation de concerts et de conférences: </a:t>
            </a:r>
          </a:p>
          <a:p>
            <a:pPr algn="just"/>
            <a:r>
              <a:rPr lang="fr-FR" u="sng" dirty="0">
                <a:hlinkClick r:id="rId2"/>
              </a:rPr>
              <a:t>http://epiphymaths.univ-fcomte.fr/musique&amp;maths</a:t>
            </a:r>
            <a:endParaRPr lang="fr-FR" dirty="0"/>
          </a:p>
        </p:txBody>
      </p:sp>
    </p:spTree>
    <p:extLst>
      <p:ext uri="{BB962C8B-B14F-4D97-AF65-F5344CB8AC3E}">
        <p14:creationId xmlns:p14="http://schemas.microsoft.com/office/powerpoint/2010/main" val="2188310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4. Articles en préparation</a:t>
            </a:r>
          </a:p>
        </p:txBody>
      </p:sp>
      <p:sp>
        <p:nvSpPr>
          <p:cNvPr id="3" name="Espace réservé du contenu 2"/>
          <p:cNvSpPr>
            <a:spLocks noGrp="1"/>
          </p:cNvSpPr>
          <p:nvPr>
            <p:ph idx="1"/>
          </p:nvPr>
        </p:nvSpPr>
        <p:spPr/>
        <p:txBody>
          <a:bodyPr/>
          <a:lstStyle/>
          <a:p>
            <a:r>
              <a:rPr lang="fr-FR" dirty="0"/>
              <a:t>Joël GARNIER (enseignant de philosophie, Poligny, 39)</a:t>
            </a:r>
          </a:p>
          <a:p>
            <a:pPr marL="0" indent="0">
              <a:buNone/>
            </a:pPr>
            <a:r>
              <a:rPr lang="fr-FR" i="1" dirty="0"/>
              <a:t>		</a:t>
            </a:r>
            <a:r>
              <a:rPr lang="fr-FR" b="1" i="1" dirty="0"/>
              <a:t>« L’infiniment différent »</a:t>
            </a:r>
          </a:p>
          <a:p>
            <a:r>
              <a:rPr lang="fr-FR" dirty="0"/>
              <a:t>Sylvain MONTURET (enseignant de philosophie, Dole, 39)</a:t>
            </a:r>
          </a:p>
          <a:p>
            <a:pPr marL="0" indent="0">
              <a:buNone/>
            </a:pPr>
            <a:r>
              <a:rPr lang="fr-FR" i="1" dirty="0"/>
              <a:t>		</a:t>
            </a:r>
            <a:r>
              <a:rPr lang="fr-FR" b="1" i="1" dirty="0"/>
              <a:t>« Le rôle de l’intuition dans le raisonnement par récurrence »</a:t>
            </a:r>
          </a:p>
        </p:txBody>
      </p:sp>
    </p:spTree>
    <p:extLst>
      <p:ext uri="{BB962C8B-B14F-4D97-AF65-F5344CB8AC3E}">
        <p14:creationId xmlns:p14="http://schemas.microsoft.com/office/powerpoint/2010/main" val="2532135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5. Ressources en ligne</a:t>
            </a:r>
          </a:p>
        </p:txBody>
      </p:sp>
      <p:sp>
        <p:nvSpPr>
          <p:cNvPr id="3" name="Espace réservé du contenu 2"/>
          <p:cNvSpPr>
            <a:spLocks noGrp="1"/>
          </p:cNvSpPr>
          <p:nvPr>
            <p:ph idx="1"/>
          </p:nvPr>
        </p:nvSpPr>
        <p:spPr>
          <a:xfrm>
            <a:off x="2173287" y="2438399"/>
            <a:ext cx="10018713" cy="4038601"/>
          </a:xfrm>
        </p:spPr>
        <p:txBody>
          <a:bodyPr>
            <a:normAutofit lnSpcReduction="10000"/>
          </a:bodyPr>
          <a:lstStyle/>
          <a:p>
            <a:r>
              <a:rPr lang="fr-FR" dirty="0"/>
              <a:t>Dossiers sur une </a:t>
            </a:r>
            <a:r>
              <a:rPr lang="fr-FR" dirty="0">
                <a:hlinkClick r:id="rId2"/>
              </a:rPr>
              <a:t>Page du serveur de l’Université de Franche-Comté </a:t>
            </a:r>
            <a:endParaRPr lang="fr-FR" dirty="0"/>
          </a:p>
          <a:p>
            <a:pPr lvl="1"/>
            <a:r>
              <a:rPr lang="fr-FR" sz="2400" i="1" dirty="0"/>
              <a:t>Stages sur la logique d’Aristote (2008 à 2010)</a:t>
            </a:r>
          </a:p>
          <a:p>
            <a:pPr lvl="1"/>
            <a:r>
              <a:rPr lang="fr-FR" sz="2400" i="1" dirty="0"/>
              <a:t>Stages PAF 2015 (l’infini, la récurrence), et 2016 (Mesure et Démesure)</a:t>
            </a:r>
          </a:p>
          <a:p>
            <a:pPr lvl="1"/>
            <a:r>
              <a:rPr lang="fr-FR" sz="2400" i="1" dirty="0"/>
              <a:t>Diffusion des mathématiques (Conférence sur d’Alembert, P. Gérard &amp; Interventions de B. Andréianov)</a:t>
            </a:r>
          </a:p>
          <a:p>
            <a:pPr lvl="1"/>
            <a:r>
              <a:rPr lang="fr-FR" sz="2400" i="1" dirty="0"/>
              <a:t>Documents utilisés par le groupe sur le thème de l’année (Phénomène et Objet) – 2016-2017</a:t>
            </a:r>
          </a:p>
          <a:p>
            <a:pPr lvl="1"/>
            <a:r>
              <a:rPr lang="fr-FR" sz="2400" i="1" dirty="0"/>
              <a:t>Projets d’articles</a:t>
            </a:r>
          </a:p>
          <a:p>
            <a:pPr lvl="1"/>
            <a:r>
              <a:rPr lang="fr-FR" sz="2400" i="1" dirty="0"/>
              <a:t>Présentations &amp; Rapport </a:t>
            </a:r>
            <a:r>
              <a:rPr lang="fr-FR" sz="2400" i="1"/>
              <a:t>d’activité de notre </a:t>
            </a:r>
            <a:r>
              <a:rPr lang="fr-FR" sz="2400" i="1" dirty="0"/>
              <a:t>Groupe </a:t>
            </a:r>
            <a:r>
              <a:rPr lang="fr-FR" sz="2400" i="1"/>
              <a:t>de travail</a:t>
            </a:r>
            <a:endParaRPr lang="fr-FR" sz="2400" i="1" dirty="0"/>
          </a:p>
        </p:txBody>
      </p:sp>
    </p:spTree>
    <p:extLst>
      <p:ext uri="{BB962C8B-B14F-4D97-AF65-F5344CB8AC3E}">
        <p14:creationId xmlns:p14="http://schemas.microsoft.com/office/powerpoint/2010/main" val="141366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Historique du Groupe</a:t>
            </a:r>
            <a:br>
              <a:rPr lang="fr-FR" dirty="0"/>
            </a:br>
            <a:r>
              <a:rPr lang="fr-FR" dirty="0"/>
              <a:t>1. Fondation - 2013</a:t>
            </a:r>
          </a:p>
        </p:txBody>
      </p:sp>
      <p:sp>
        <p:nvSpPr>
          <p:cNvPr id="3" name="Espace réservé du contenu 2"/>
          <p:cNvSpPr>
            <a:spLocks noGrp="1"/>
          </p:cNvSpPr>
          <p:nvPr>
            <p:ph idx="1"/>
          </p:nvPr>
        </p:nvSpPr>
        <p:spPr/>
        <p:txBody>
          <a:bodyPr/>
          <a:lstStyle/>
          <a:p>
            <a:r>
              <a:rPr lang="fr-FR" dirty="0"/>
              <a:t>Claude MERKER (IREM de Franche Comté- retraitée) </a:t>
            </a:r>
          </a:p>
          <a:p>
            <a:r>
              <a:rPr lang="fr-FR" dirty="0"/>
              <a:t>Françoise de LABACHELERIE (Enseignante de mathématiques en lycée, Dole - retraitée) </a:t>
            </a:r>
          </a:p>
          <a:p>
            <a:r>
              <a:rPr lang="fr-FR" dirty="0"/>
              <a:t>Sylvain MONTURET (Enseignant de philosophie en lycée – Dole, responsable administratif)</a:t>
            </a:r>
          </a:p>
        </p:txBody>
      </p:sp>
    </p:spTree>
    <p:extLst>
      <p:ext uri="{BB962C8B-B14F-4D97-AF65-F5344CB8AC3E}">
        <p14:creationId xmlns:p14="http://schemas.microsoft.com/office/powerpoint/2010/main" val="406375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Historique</a:t>
            </a:r>
            <a:br>
              <a:rPr lang="fr-FR" dirty="0"/>
            </a:br>
            <a:r>
              <a:rPr lang="fr-FR" dirty="0"/>
              <a:t>2. Composition actuelle et spécificité du groupe </a:t>
            </a:r>
          </a:p>
        </p:txBody>
      </p:sp>
      <p:sp>
        <p:nvSpPr>
          <p:cNvPr id="3" name="Espace réservé du contenu 2"/>
          <p:cNvSpPr>
            <a:spLocks noGrp="1"/>
          </p:cNvSpPr>
          <p:nvPr>
            <p:ph idx="1"/>
          </p:nvPr>
        </p:nvSpPr>
        <p:spPr>
          <a:xfrm>
            <a:off x="1484310" y="2666999"/>
            <a:ext cx="10018713" cy="3892827"/>
          </a:xfrm>
        </p:spPr>
        <p:txBody>
          <a:bodyPr>
            <a:normAutofit fontScale="92500" lnSpcReduction="20000"/>
          </a:bodyPr>
          <a:lstStyle/>
          <a:p>
            <a:r>
              <a:rPr lang="fr-FR" dirty="0"/>
              <a:t>Line MENECIER (enseignante en mathématiques et sciences physiques au lycée Duhamel de Dole)</a:t>
            </a:r>
          </a:p>
          <a:p>
            <a:r>
              <a:rPr lang="fr-FR" dirty="0"/>
              <a:t>Joël GARNIER (enseignant en philosophie au Lycée Friant de Poligny) </a:t>
            </a:r>
          </a:p>
          <a:p>
            <a:r>
              <a:rPr lang="fr-FR" dirty="0"/>
              <a:t>Julia HENRIET (enseignante en mathématiques au lycée Pergaud de Besançon)</a:t>
            </a:r>
          </a:p>
          <a:p>
            <a:r>
              <a:rPr lang="fr-FR" dirty="0"/>
              <a:t>Michaël KLOPFENSTEIN (enseignant en mathématiques au Lycée Belin de Vesoul)</a:t>
            </a:r>
          </a:p>
          <a:p>
            <a:r>
              <a:rPr lang="fr-FR" dirty="0"/>
              <a:t>Philippe LE BORGNE (Directeur de l'IREM de Franche-Comté - Enseignant-chercheur en mathématiques à l'Université de Franche-Comté et à l'ESPE)</a:t>
            </a:r>
          </a:p>
          <a:p>
            <a:r>
              <a:rPr lang="fr-FR" dirty="0"/>
              <a:t>Sylvain MONTURET (enseignant en philosophie au lycée Duhamel de Dole) </a:t>
            </a:r>
          </a:p>
          <a:p>
            <a:r>
              <a:rPr lang="fr-FR" dirty="0"/>
              <a:t>Stefan NEUWIRTH (enseignant-chercheur en mathématiques à l'Université de Franche-Comté)</a:t>
            </a:r>
          </a:p>
        </p:txBody>
      </p:sp>
    </p:spTree>
    <p:extLst>
      <p:ext uri="{BB962C8B-B14F-4D97-AF65-F5344CB8AC3E}">
        <p14:creationId xmlns:p14="http://schemas.microsoft.com/office/powerpoint/2010/main" val="311955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Thèmes de travail</a:t>
            </a:r>
          </a:p>
        </p:txBody>
      </p:sp>
      <p:sp>
        <p:nvSpPr>
          <p:cNvPr id="3" name="Espace réservé du contenu 2"/>
          <p:cNvSpPr>
            <a:spLocks noGrp="1"/>
          </p:cNvSpPr>
          <p:nvPr>
            <p:ph idx="1"/>
          </p:nvPr>
        </p:nvSpPr>
        <p:spPr>
          <a:xfrm>
            <a:off x="2067406" y="2216425"/>
            <a:ext cx="10018713" cy="4191001"/>
          </a:xfrm>
        </p:spPr>
        <p:txBody>
          <a:bodyPr>
            <a:normAutofit lnSpcReduction="10000"/>
          </a:bodyPr>
          <a:lstStyle/>
          <a:p>
            <a:r>
              <a:rPr lang="fr-FR" b="1" dirty="0"/>
              <a:t>2013-2015 - LA RÉCURRENCE, L’INFINI </a:t>
            </a:r>
          </a:p>
          <a:p>
            <a:pPr marL="0" indent="0" algn="just">
              <a:buNone/>
            </a:pPr>
            <a:r>
              <a:rPr lang="fr-FR" dirty="0"/>
              <a:t>		mathématiques, physique, philosophie</a:t>
            </a:r>
          </a:p>
          <a:p>
            <a:pPr marL="0" indent="0" algn="just">
              <a:buNone/>
            </a:pPr>
            <a:endParaRPr lang="fr-FR" dirty="0"/>
          </a:p>
          <a:p>
            <a:r>
              <a:rPr lang="fr-FR" b="1" dirty="0"/>
              <a:t>2015-2016 - MESURE ET DÉMESURE </a:t>
            </a:r>
          </a:p>
          <a:p>
            <a:pPr marL="0" indent="0" algn="just">
              <a:buNone/>
            </a:pPr>
            <a:r>
              <a:rPr lang="fr-FR" dirty="0"/>
              <a:t>		mathématiques, physique, philosophie et musique</a:t>
            </a:r>
          </a:p>
          <a:p>
            <a:pPr marL="0" indent="0" algn="just">
              <a:buNone/>
            </a:pPr>
            <a:endParaRPr lang="fr-FR" dirty="0"/>
          </a:p>
          <a:p>
            <a:r>
              <a:rPr lang="fr-FR" b="1" dirty="0"/>
              <a:t>2016-2017 - MATHÉMATIQUES ET MUSIQUE – DE L’OBJET AU PHÉNOMÈNE</a:t>
            </a:r>
          </a:p>
          <a:p>
            <a:pPr marL="0" indent="0" algn="just">
              <a:buNone/>
            </a:pPr>
            <a:r>
              <a:rPr lang="fr-FR" dirty="0"/>
              <a:t>		mathématiques, physique, philosophie et musique</a:t>
            </a:r>
          </a:p>
        </p:txBody>
      </p:sp>
    </p:spTree>
    <p:extLst>
      <p:ext uri="{BB962C8B-B14F-4D97-AF65-F5344CB8AC3E}">
        <p14:creationId xmlns:p14="http://schemas.microsoft.com/office/powerpoint/2010/main" val="2312676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Productions</a:t>
            </a:r>
            <a:br>
              <a:rPr lang="fr-FR" dirty="0"/>
            </a:br>
            <a:r>
              <a:rPr lang="fr-FR" dirty="0"/>
              <a:t>1. Stages inscrits au PAF</a:t>
            </a:r>
          </a:p>
        </p:txBody>
      </p:sp>
      <p:sp>
        <p:nvSpPr>
          <p:cNvPr id="3" name="Espace réservé du contenu 2"/>
          <p:cNvSpPr>
            <a:spLocks noGrp="1"/>
          </p:cNvSpPr>
          <p:nvPr>
            <p:ph idx="1"/>
          </p:nvPr>
        </p:nvSpPr>
        <p:spPr>
          <a:xfrm>
            <a:off x="2040900" y="2524539"/>
            <a:ext cx="10018713" cy="4333461"/>
          </a:xfrm>
        </p:spPr>
        <p:txBody>
          <a:bodyPr>
            <a:normAutofit fontScale="92500" lnSpcReduction="20000"/>
          </a:bodyPr>
          <a:lstStyle/>
          <a:p>
            <a:r>
              <a:rPr lang="fr-FR" sz="2800" dirty="0"/>
              <a:t>10 Avril 2015 </a:t>
            </a:r>
            <a:r>
              <a:rPr lang="fr-FR" sz="2800" b="1" dirty="0"/>
              <a:t>- LA RÉCURRENCE, L’INFINI </a:t>
            </a:r>
          </a:p>
          <a:p>
            <a:pPr marL="0" indent="0">
              <a:buNone/>
            </a:pPr>
            <a:r>
              <a:rPr lang="fr-FR" sz="2800" dirty="0"/>
              <a:t>		mathématiques, physique, philosophie</a:t>
            </a:r>
          </a:p>
          <a:p>
            <a:endParaRPr lang="fr-FR" sz="2800" dirty="0"/>
          </a:p>
          <a:p>
            <a:r>
              <a:rPr lang="fr-FR" sz="2800" dirty="0"/>
              <a:t>6-7 Avril 2016 </a:t>
            </a:r>
            <a:r>
              <a:rPr lang="fr-FR" sz="2800" b="1" dirty="0"/>
              <a:t>- MESURE ET DÉMESURE </a:t>
            </a:r>
          </a:p>
          <a:p>
            <a:pPr marL="0" indent="0">
              <a:buNone/>
            </a:pPr>
            <a:r>
              <a:rPr lang="fr-FR" sz="2800" dirty="0"/>
              <a:t>		mathématiques, physique, philosophie et musique</a:t>
            </a:r>
          </a:p>
          <a:p>
            <a:endParaRPr lang="fr-FR" sz="2800" dirty="0"/>
          </a:p>
          <a:p>
            <a:r>
              <a:rPr lang="fr-FR" sz="2800" dirty="0"/>
              <a:t>30-31 Mars 2017 </a:t>
            </a:r>
            <a:r>
              <a:rPr lang="fr-FR" sz="2800" b="1" dirty="0"/>
              <a:t>- MATHÉMATIQUES ET MUSIQUE – DE L’OBJET AU PHÉNOMÈNE</a:t>
            </a:r>
          </a:p>
          <a:p>
            <a:pPr marL="0" indent="0">
              <a:buNone/>
            </a:pPr>
            <a:r>
              <a:rPr lang="fr-FR" sz="2800" dirty="0"/>
              <a:t>		mathématiques, physique, philosophie et musique</a:t>
            </a:r>
          </a:p>
          <a:p>
            <a:endParaRPr lang="fr-FR" dirty="0"/>
          </a:p>
        </p:txBody>
      </p:sp>
    </p:spTree>
    <p:extLst>
      <p:ext uri="{BB962C8B-B14F-4D97-AF65-F5344CB8AC3E}">
        <p14:creationId xmlns:p14="http://schemas.microsoft.com/office/powerpoint/2010/main" val="341351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1.a Thèmes du Stage 2015 </a:t>
            </a:r>
            <a:r>
              <a:rPr lang="fr-FR" dirty="0"/>
              <a:t/>
            </a:r>
            <a:br>
              <a:rPr lang="fr-FR" dirty="0"/>
            </a:br>
            <a:r>
              <a:rPr lang="fr-FR" dirty="0"/>
              <a:t>« la Récurrence, l’infini »</a:t>
            </a:r>
          </a:p>
        </p:txBody>
      </p:sp>
      <p:sp>
        <p:nvSpPr>
          <p:cNvPr id="3" name="Espace réservé du contenu 2"/>
          <p:cNvSpPr>
            <a:spLocks noGrp="1"/>
          </p:cNvSpPr>
          <p:nvPr>
            <p:ph idx="1"/>
          </p:nvPr>
        </p:nvSpPr>
        <p:spPr>
          <a:xfrm>
            <a:off x="1484310" y="1974574"/>
            <a:ext cx="10588420" cy="4644886"/>
          </a:xfrm>
        </p:spPr>
        <p:txBody>
          <a:bodyPr>
            <a:normAutofit/>
          </a:bodyPr>
          <a:lstStyle/>
          <a:p>
            <a:pPr algn="just"/>
            <a:r>
              <a:rPr lang="fr-FR" i="1" dirty="0"/>
              <a:t>La récurrence en mathématiques, </a:t>
            </a:r>
            <a:r>
              <a:rPr lang="de-DE" i="1" dirty="0"/>
              <a:t>problèmes didactiques</a:t>
            </a:r>
          </a:p>
          <a:p>
            <a:pPr algn="just"/>
            <a:r>
              <a:rPr lang="de-DE" i="1" dirty="0"/>
              <a:t>La récurrence et l'anthyphérèse dans </a:t>
            </a:r>
            <a:r>
              <a:rPr lang="de-DE" dirty="0"/>
              <a:t>les Éléments</a:t>
            </a:r>
            <a:r>
              <a:rPr lang="de-DE" i="1" dirty="0"/>
              <a:t> d'Euclide</a:t>
            </a:r>
            <a:r>
              <a:rPr lang="de-DE" dirty="0"/>
              <a:t> </a:t>
            </a:r>
            <a:endParaRPr lang="de-DE" i="1" dirty="0"/>
          </a:p>
          <a:p>
            <a:pPr algn="just"/>
            <a:r>
              <a:rPr lang="de-DE" i="1" dirty="0"/>
              <a:t>De la récurrence à l'infini : problèmes philosophiques </a:t>
            </a:r>
          </a:p>
          <a:p>
            <a:pPr algn="just"/>
            <a:r>
              <a:rPr lang="de-DE" i="1" dirty="0"/>
              <a:t>L'infini en sciences physiques : le problème de la </a:t>
            </a:r>
            <a:r>
              <a:rPr lang="de-DE" i="1" dirty="0" err="1"/>
              <a:t>mesure</a:t>
            </a:r>
            <a:r>
              <a:rPr lang="de-DE" i="1" dirty="0"/>
              <a:t> </a:t>
            </a:r>
          </a:p>
          <a:p>
            <a:pPr algn="just"/>
            <a:r>
              <a:rPr lang="de-DE" i="1" dirty="0" err="1"/>
              <a:t>Exercices</a:t>
            </a:r>
            <a:r>
              <a:rPr lang="de-DE" i="1" dirty="0"/>
              <a:t> </a:t>
            </a:r>
            <a:r>
              <a:rPr lang="de-DE" i="1" dirty="0" err="1"/>
              <a:t>mathématiques</a:t>
            </a:r>
            <a:r>
              <a:rPr lang="de-DE" i="1" dirty="0"/>
              <a:t> et </a:t>
            </a:r>
            <a:r>
              <a:rPr lang="de-DE" i="1" dirty="0" err="1"/>
              <a:t>interdisciplinaires</a:t>
            </a:r>
            <a:r>
              <a:rPr lang="de-DE" i="1" dirty="0"/>
              <a:t> </a:t>
            </a:r>
            <a:r>
              <a:rPr lang="de-DE" i="1" dirty="0" err="1"/>
              <a:t>sur</a:t>
            </a:r>
            <a:r>
              <a:rPr lang="de-DE" i="1" dirty="0"/>
              <a:t> la récurrence et l'infini en </a:t>
            </a:r>
            <a:r>
              <a:rPr lang="de-DE" i="1" dirty="0" err="1"/>
              <a:t>classe</a:t>
            </a:r>
            <a:r>
              <a:rPr lang="de-DE" i="1" dirty="0"/>
              <a:t> </a:t>
            </a:r>
            <a:endParaRPr lang="fr-FR" dirty="0"/>
          </a:p>
        </p:txBody>
      </p:sp>
    </p:spTree>
    <p:extLst>
      <p:ext uri="{BB962C8B-B14F-4D97-AF65-F5344CB8AC3E}">
        <p14:creationId xmlns:p14="http://schemas.microsoft.com/office/powerpoint/2010/main" val="2535017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1.b Thèmes du Stage 2016 </a:t>
            </a:r>
            <a:r>
              <a:rPr lang="fr-FR" dirty="0"/>
              <a:t/>
            </a:r>
            <a:br>
              <a:rPr lang="fr-FR" dirty="0"/>
            </a:br>
            <a:r>
              <a:rPr lang="fr-FR" dirty="0"/>
              <a:t>« Mesure et Démesure »</a:t>
            </a:r>
            <a:r>
              <a:rPr lang="fr-FR" b="1" dirty="0"/>
              <a:t> </a:t>
            </a:r>
            <a:endParaRPr lang="fr-FR" dirty="0"/>
          </a:p>
        </p:txBody>
      </p:sp>
      <p:sp>
        <p:nvSpPr>
          <p:cNvPr id="3" name="Espace réservé du contenu 2"/>
          <p:cNvSpPr>
            <a:spLocks noGrp="1"/>
          </p:cNvSpPr>
          <p:nvPr>
            <p:ph idx="1"/>
          </p:nvPr>
        </p:nvSpPr>
        <p:spPr>
          <a:xfrm>
            <a:off x="2319196" y="2438399"/>
            <a:ext cx="9488491" cy="4002158"/>
          </a:xfrm>
        </p:spPr>
        <p:txBody>
          <a:bodyPr>
            <a:normAutofit fontScale="70000" lnSpcReduction="20000"/>
          </a:bodyPr>
          <a:lstStyle/>
          <a:p>
            <a:r>
              <a:rPr lang="fr-FR" sz="3400" i="1" dirty="0"/>
              <a:t>Comment le son musical est-il possible?</a:t>
            </a:r>
            <a:endParaRPr lang="fr-FR" sz="3400" dirty="0"/>
          </a:p>
          <a:p>
            <a:r>
              <a:rPr lang="fr-FR" sz="3400" i="1" dirty="0"/>
              <a:t>La mesure de la musique – Théorie et Esthétique</a:t>
            </a:r>
            <a:endParaRPr lang="fr-FR" sz="3400" dirty="0"/>
          </a:p>
          <a:p>
            <a:r>
              <a:rPr lang="de-DE" sz="3400" i="1" dirty="0" err="1"/>
              <a:t>Discussions</a:t>
            </a:r>
            <a:r>
              <a:rPr lang="de-DE" sz="3400" i="1" dirty="0"/>
              <a:t> </a:t>
            </a:r>
            <a:r>
              <a:rPr lang="de-DE" sz="3400" i="1" dirty="0" err="1"/>
              <a:t>autour</a:t>
            </a:r>
            <a:r>
              <a:rPr lang="de-DE" sz="3400" i="1" dirty="0"/>
              <a:t> </a:t>
            </a:r>
            <a:r>
              <a:rPr lang="de-DE" sz="3400" i="1" dirty="0" err="1"/>
              <a:t>d'un</a:t>
            </a:r>
            <a:r>
              <a:rPr lang="de-DE" sz="3400" i="1" dirty="0"/>
              <a:t> problème </a:t>
            </a:r>
            <a:r>
              <a:rPr lang="de-DE" sz="3400" i="1" dirty="0" err="1"/>
              <a:t>spatial</a:t>
            </a:r>
            <a:r>
              <a:rPr lang="de-DE" sz="3400" i="1" dirty="0"/>
              <a:t> : la </a:t>
            </a:r>
            <a:r>
              <a:rPr lang="de-DE" sz="3400" i="1" dirty="0" err="1"/>
              <a:t>mesure</a:t>
            </a:r>
            <a:r>
              <a:rPr lang="de-DE" sz="3400" i="1" dirty="0"/>
              <a:t> des </a:t>
            </a:r>
            <a:r>
              <a:rPr lang="de-DE" sz="3400" i="1" dirty="0" err="1"/>
              <a:t>objets</a:t>
            </a:r>
            <a:r>
              <a:rPr lang="de-DE" sz="3400" i="1" dirty="0"/>
              <a:t> </a:t>
            </a:r>
            <a:r>
              <a:rPr lang="de-DE" sz="3400" i="1" dirty="0" err="1"/>
              <a:t>fractals</a:t>
            </a:r>
            <a:endParaRPr lang="de-DE" sz="3400" i="1" dirty="0"/>
          </a:p>
          <a:p>
            <a:r>
              <a:rPr lang="de-DE" sz="3400" i="1" dirty="0"/>
              <a:t>Récurrence et </a:t>
            </a:r>
            <a:r>
              <a:rPr lang="de-DE" sz="3400" i="1" dirty="0" err="1"/>
              <a:t>déduction</a:t>
            </a:r>
            <a:r>
              <a:rPr lang="de-DE" sz="3400" i="1" dirty="0"/>
              <a:t> </a:t>
            </a:r>
            <a:r>
              <a:rPr lang="de-DE" sz="3400" i="1" dirty="0" err="1"/>
              <a:t>naturelle</a:t>
            </a:r>
            <a:endParaRPr lang="de-DE" sz="3400" i="1" dirty="0"/>
          </a:p>
          <a:p>
            <a:r>
              <a:rPr lang="de-DE" sz="3400" i="1" dirty="0" err="1"/>
              <a:t>Une</a:t>
            </a:r>
            <a:r>
              <a:rPr lang="de-DE" sz="3400" i="1" dirty="0"/>
              <a:t> </a:t>
            </a:r>
            <a:r>
              <a:rPr lang="de-DE" sz="3400" i="1" dirty="0" err="1"/>
              <a:t>improvisation</a:t>
            </a:r>
            <a:r>
              <a:rPr lang="de-DE" sz="3400" i="1" dirty="0"/>
              <a:t> </a:t>
            </a:r>
            <a:r>
              <a:rPr lang="de-DE" sz="3400" i="1" dirty="0" err="1"/>
              <a:t>sur</a:t>
            </a:r>
            <a:r>
              <a:rPr lang="de-DE" sz="3400" i="1" dirty="0"/>
              <a:t> la </a:t>
            </a:r>
            <a:r>
              <a:rPr lang="de-DE" sz="3400" i="1" dirty="0" err="1"/>
              <a:t>musique</a:t>
            </a:r>
            <a:endParaRPr lang="de-DE" sz="3400" i="1" dirty="0"/>
          </a:p>
          <a:p>
            <a:r>
              <a:rPr lang="de-DE" sz="3400" i="1" dirty="0"/>
              <a:t>La </a:t>
            </a:r>
            <a:r>
              <a:rPr lang="de-DE" sz="3400" i="1" dirty="0" err="1"/>
              <a:t>mesure</a:t>
            </a:r>
            <a:r>
              <a:rPr lang="de-DE" sz="3400" i="1" dirty="0"/>
              <a:t> dans la </a:t>
            </a:r>
            <a:r>
              <a:rPr lang="de-DE" sz="3400" i="1" dirty="0" err="1"/>
              <a:t>musique</a:t>
            </a:r>
            <a:r>
              <a:rPr lang="de-DE" sz="3400" i="1" dirty="0"/>
              <a:t> – </a:t>
            </a:r>
            <a:r>
              <a:rPr lang="de-DE" sz="3400" i="1" dirty="0" err="1"/>
              <a:t>une</a:t>
            </a:r>
            <a:r>
              <a:rPr lang="de-DE" sz="3400" i="1" dirty="0"/>
              <a:t> </a:t>
            </a:r>
            <a:r>
              <a:rPr lang="de-DE" sz="3400" i="1" dirty="0" err="1"/>
              <a:t>approche</a:t>
            </a:r>
            <a:r>
              <a:rPr lang="de-DE" sz="3400" i="1" dirty="0"/>
              <a:t> </a:t>
            </a:r>
            <a:r>
              <a:rPr lang="de-DE" sz="3400" i="1" dirty="0" err="1"/>
              <a:t>phénoménologique</a:t>
            </a:r>
            <a:endParaRPr lang="de-DE" sz="3400" i="1" dirty="0"/>
          </a:p>
          <a:p>
            <a:r>
              <a:rPr lang="de-DE" sz="3400" i="1" dirty="0"/>
              <a:t>Le problème de la </a:t>
            </a:r>
            <a:r>
              <a:rPr lang="de-DE" sz="3400" i="1" dirty="0" err="1"/>
              <a:t>mesure</a:t>
            </a:r>
            <a:r>
              <a:rPr lang="de-DE" sz="3400" i="1" dirty="0"/>
              <a:t> en </a:t>
            </a:r>
            <a:r>
              <a:rPr lang="de-DE" sz="3400" i="1" dirty="0" err="1"/>
              <a:t>mécanique</a:t>
            </a:r>
            <a:r>
              <a:rPr lang="de-DE" sz="3400" i="1" dirty="0"/>
              <a:t> </a:t>
            </a:r>
            <a:r>
              <a:rPr lang="de-DE" sz="3400" i="1" dirty="0" err="1"/>
              <a:t>quantique</a:t>
            </a:r>
            <a:r>
              <a:rPr lang="de-DE" sz="3400" i="1" dirty="0"/>
              <a:t> </a:t>
            </a:r>
          </a:p>
          <a:p>
            <a:r>
              <a:rPr lang="fr-FR" sz="3400" i="1" dirty="0"/>
              <a:t>Etude de productions d'élèves sur la mesure</a:t>
            </a:r>
            <a:endParaRPr lang="fr-FR" dirty="0"/>
          </a:p>
        </p:txBody>
      </p:sp>
    </p:spTree>
    <p:extLst>
      <p:ext uri="{BB962C8B-B14F-4D97-AF65-F5344CB8AC3E}">
        <p14:creationId xmlns:p14="http://schemas.microsoft.com/office/powerpoint/2010/main" val="4109434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1.c Thèmes du Stage 2017 </a:t>
            </a:r>
            <a:r>
              <a:rPr lang="fr-FR" dirty="0"/>
              <a:t/>
            </a:r>
            <a:br>
              <a:rPr lang="fr-FR" dirty="0"/>
            </a:br>
            <a:r>
              <a:rPr lang="fr-FR" sz="2400" dirty="0"/>
              <a:t>« </a:t>
            </a:r>
            <a:r>
              <a:rPr lang="fr-FR" sz="2400" b="1" dirty="0"/>
              <a:t>MATHÉMATIQUES ET MUSIQUE -DE L’OBJET AU PHÉNOMÈNE</a:t>
            </a:r>
            <a:r>
              <a:rPr lang="fr-FR" sz="2400" dirty="0"/>
              <a:t> »</a:t>
            </a:r>
          </a:p>
        </p:txBody>
      </p:sp>
      <p:sp>
        <p:nvSpPr>
          <p:cNvPr id="3" name="Espace réservé du contenu 2"/>
          <p:cNvSpPr>
            <a:spLocks noGrp="1"/>
          </p:cNvSpPr>
          <p:nvPr>
            <p:ph idx="1"/>
          </p:nvPr>
        </p:nvSpPr>
        <p:spPr>
          <a:xfrm>
            <a:off x="2173287" y="2438399"/>
            <a:ext cx="10018713" cy="4015407"/>
          </a:xfrm>
        </p:spPr>
        <p:txBody>
          <a:bodyPr>
            <a:noAutofit/>
          </a:bodyPr>
          <a:lstStyle/>
          <a:p>
            <a:r>
              <a:rPr lang="fr-FR" i="1" dirty="0"/>
              <a:t>Le cogito cartésien : sujet et objet</a:t>
            </a:r>
            <a:endParaRPr lang="fr-FR" dirty="0"/>
          </a:p>
          <a:p>
            <a:r>
              <a:rPr lang="fr-FR" i="1" dirty="0"/>
              <a:t>De quel type d'objets parlent les mathématiques ? - étude de la trompette de Gabriel </a:t>
            </a:r>
            <a:endParaRPr lang="fr-FR" dirty="0"/>
          </a:p>
          <a:p>
            <a:r>
              <a:rPr lang="fr-FR" i="1" dirty="0"/>
              <a:t>Le phénomène, diversité et unité </a:t>
            </a:r>
            <a:r>
              <a:rPr lang="fr-FR" dirty="0"/>
              <a:t> </a:t>
            </a:r>
          </a:p>
          <a:p>
            <a:r>
              <a:rPr lang="fr-FR" i="1" dirty="0"/>
              <a:t> Le phénomène physique : sujet et objet </a:t>
            </a:r>
          </a:p>
          <a:p>
            <a:r>
              <a:rPr lang="fr-FR" i="1" dirty="0"/>
              <a:t>Objets mathématiques : un point de vue didactique</a:t>
            </a:r>
            <a:endParaRPr lang="fr-FR" dirty="0"/>
          </a:p>
          <a:p>
            <a:r>
              <a:rPr lang="fr-FR" i="1" dirty="0"/>
              <a:t>La réduction phénoménologique musicale : approches théorique et expérimentale</a:t>
            </a:r>
            <a:endParaRPr lang="fr-FR" dirty="0"/>
          </a:p>
        </p:txBody>
      </p:sp>
    </p:spTree>
    <p:extLst>
      <p:ext uri="{BB962C8B-B14F-4D97-AF65-F5344CB8AC3E}">
        <p14:creationId xmlns:p14="http://schemas.microsoft.com/office/powerpoint/2010/main" val="77517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Productions</a:t>
            </a:r>
            <a:br>
              <a:rPr lang="fr-FR" dirty="0"/>
            </a:br>
            <a:r>
              <a:rPr lang="fr-FR" dirty="0"/>
              <a:t>2. Interventions en classes</a:t>
            </a:r>
          </a:p>
        </p:txBody>
      </p:sp>
      <p:sp>
        <p:nvSpPr>
          <p:cNvPr id="3" name="Espace réservé du contenu 2"/>
          <p:cNvSpPr>
            <a:spLocks noGrp="1"/>
          </p:cNvSpPr>
          <p:nvPr>
            <p:ph idx="1"/>
          </p:nvPr>
        </p:nvSpPr>
        <p:spPr>
          <a:xfrm>
            <a:off x="1484310" y="2706756"/>
            <a:ext cx="10018713" cy="3124201"/>
          </a:xfrm>
        </p:spPr>
        <p:txBody>
          <a:bodyPr>
            <a:normAutofit/>
          </a:bodyPr>
          <a:lstStyle/>
          <a:p>
            <a:pPr lvl="1">
              <a:buFont typeface="Wingdings" panose="05000000000000000000" pitchFamily="2" charset="2"/>
              <a:buChar char="Ø"/>
            </a:pPr>
            <a:r>
              <a:rPr lang="fr-FR" sz="2400" dirty="0"/>
              <a:t>Lycée général</a:t>
            </a:r>
          </a:p>
          <a:p>
            <a:pPr lvl="1"/>
            <a:r>
              <a:rPr lang="fr-FR" sz="2400" dirty="0"/>
              <a:t>Mathématiques et philosophie</a:t>
            </a:r>
          </a:p>
          <a:p>
            <a:pPr lvl="2"/>
            <a:r>
              <a:rPr lang="fr-FR" dirty="0"/>
              <a:t>1èreS et Terminales S au lycée Duhamel, Dole (2014-2015-2016)</a:t>
            </a:r>
          </a:p>
          <a:p>
            <a:pPr lvl="1"/>
            <a:r>
              <a:rPr lang="fr-FR" sz="2400" dirty="0"/>
              <a:t>Mathématiques</a:t>
            </a:r>
          </a:p>
          <a:p>
            <a:pPr lvl="2"/>
            <a:r>
              <a:rPr lang="fr-FR" dirty="0"/>
              <a:t>1èreS au lycée Pergaud, Besançon (2016) </a:t>
            </a:r>
          </a:p>
          <a:p>
            <a:pPr lvl="2"/>
            <a:r>
              <a:rPr lang="fr-FR" dirty="0"/>
              <a:t>Terminales S au lycée Belin, Vesoul  (2015-2016)</a:t>
            </a:r>
          </a:p>
          <a:p>
            <a:pPr lvl="2"/>
            <a:endParaRPr lang="fr-FR" dirty="0"/>
          </a:p>
        </p:txBody>
      </p:sp>
    </p:spTree>
    <p:extLst>
      <p:ext uri="{BB962C8B-B14F-4D97-AF65-F5344CB8AC3E}">
        <p14:creationId xmlns:p14="http://schemas.microsoft.com/office/powerpoint/2010/main" val="352933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TM03457496[[fn=Parallaxe]]</Template>
  <TotalTime>824</TotalTime>
  <Words>583</Words>
  <Application>Microsoft Macintosh PowerPoint</Application>
  <PresentationFormat>Personnalisé</PresentationFormat>
  <Paragraphs>99</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Parallaxe</vt:lpstr>
      <vt:lpstr>IREM de Franche-Comté</vt:lpstr>
      <vt:lpstr>Historique du Groupe 1. Fondation - 2013</vt:lpstr>
      <vt:lpstr>Historique 2. Composition actuelle et spécificité du groupe </vt:lpstr>
      <vt:lpstr>Thèmes de travail</vt:lpstr>
      <vt:lpstr>Productions 1. Stages inscrits au PAF</vt:lpstr>
      <vt:lpstr>1.a Thèmes du Stage 2015  « la Récurrence, l’infini »</vt:lpstr>
      <vt:lpstr>1.b Thèmes du Stage 2016  « Mesure et Démesure » </vt:lpstr>
      <vt:lpstr>1.c Thèmes du Stage 2017  « MATHÉMATIQUES ET MUSIQUE -DE L’OBJET AU PHÉNOMÈNE »</vt:lpstr>
      <vt:lpstr>Productions 2. Interventions en classes</vt:lpstr>
      <vt:lpstr>Productions 2. Interventions en classes </vt:lpstr>
      <vt:lpstr>Productions  3.1 participation à des manifestations scientifiques</vt:lpstr>
      <vt:lpstr>Productions  3.2 participation à des manifestations scientifiques</vt:lpstr>
      <vt:lpstr>Productions  3.3 participation à des manifestations scientifiques</vt:lpstr>
      <vt:lpstr>Productions  3.4 participation à des manifestations scientifiques</vt:lpstr>
      <vt:lpstr>Productions 4. Articles en préparation</vt:lpstr>
      <vt:lpstr>Productions 5. Ressources en ligne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IREM de Franche-Comté</dc:title>
  <dc:creator>sylvain monturet</dc:creator>
  <cp:lastModifiedBy>Dominique  </cp:lastModifiedBy>
  <cp:revision>38</cp:revision>
  <dcterms:created xsi:type="dcterms:W3CDTF">2017-03-05T13:36:40Z</dcterms:created>
  <dcterms:modified xsi:type="dcterms:W3CDTF">2017-03-31T19:23:19Z</dcterms:modified>
</cp:coreProperties>
</file>