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1" r:id="rId5"/>
    <p:sldId id="260" r:id="rId6"/>
    <p:sldId id="262" r:id="rId7"/>
    <p:sldId id="263" r:id="rId8"/>
    <p:sldId id="264" r:id="rId9"/>
    <p:sldId id="265" r:id="rId10"/>
    <p:sldId id="267" r:id="rId11"/>
    <p:sldId id="266"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gitte Grugeon" initials="BG" lastIdx="2" clrIdx="0"/>
  <p:cmAuthor id="1" name="Aurélie Chesnais" initials="AC" lastIdx="5" clrIdx="1"/>
  <p:cmAuthor id="2" name="Anonyme" initials="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3" autoAdjust="0"/>
  </p:normalViewPr>
  <p:slideViewPr>
    <p:cSldViewPr>
      <p:cViewPr>
        <p:scale>
          <a:sx n="76" d="100"/>
          <a:sy n="76" d="100"/>
        </p:scale>
        <p:origin x="-119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9DCBB-2DD9-4106-BD0C-8E7F940052FF}" type="datetimeFigureOut">
              <a:rPr lang="fr-FR" smtClean="0"/>
              <a:t>03/12/2015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BD322-1B57-44B8-A0CC-F8857871F3EF}" type="slidenum">
              <a:rPr lang="fr-FR" smtClean="0"/>
              <a:t>‹N°›</a:t>
            </a:fld>
            <a:endParaRPr lang="fr-FR"/>
          </a:p>
        </p:txBody>
      </p:sp>
    </p:spTree>
    <p:extLst>
      <p:ext uri="{BB962C8B-B14F-4D97-AF65-F5344CB8AC3E}">
        <p14:creationId xmlns:p14="http://schemas.microsoft.com/office/powerpoint/2010/main" val="124373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12 personnes,</a:t>
            </a:r>
            <a:r>
              <a:rPr lang="fr-FR" baseline="0" dirty="0" smtClean="0"/>
              <a:t> 6 EC, 6 PRAG PRCE </a:t>
            </a:r>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4</a:t>
            </a:fld>
            <a:endParaRPr lang="fr-FR"/>
          </a:p>
        </p:txBody>
      </p:sp>
    </p:spTree>
    <p:extLst>
      <p:ext uri="{BB962C8B-B14F-4D97-AF65-F5344CB8AC3E}">
        <p14:creationId xmlns:p14="http://schemas.microsoft.com/office/powerpoint/2010/main" val="4236927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18</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 moment fort</a:t>
            </a:r>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5</a:t>
            </a:fld>
            <a:endParaRPr lang="fr-FR"/>
          </a:p>
        </p:txBody>
      </p:sp>
    </p:spTree>
    <p:extLst>
      <p:ext uri="{BB962C8B-B14F-4D97-AF65-F5344CB8AC3E}">
        <p14:creationId xmlns:p14="http://schemas.microsoft.com/office/powerpoint/2010/main" val="371543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11</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12</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13</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14</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15</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16</a:t>
            </a:fld>
            <a:endParaRPr lang="fr-FR"/>
          </a:p>
        </p:txBody>
      </p:sp>
    </p:spTree>
    <p:extLst>
      <p:ext uri="{BB962C8B-B14F-4D97-AF65-F5344CB8AC3E}">
        <p14:creationId xmlns:p14="http://schemas.microsoft.com/office/powerpoint/2010/main" val="923659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89BD322-1B57-44B8-A0CC-F8857871F3EF}" type="slidenum">
              <a:rPr lang="fr-FR" smtClean="0"/>
              <a:t>17</a:t>
            </a:fld>
            <a:endParaRPr lang="fr-FR"/>
          </a:p>
        </p:txBody>
      </p:sp>
    </p:spTree>
    <p:extLst>
      <p:ext uri="{BB962C8B-B14F-4D97-AF65-F5344CB8AC3E}">
        <p14:creationId xmlns:p14="http://schemas.microsoft.com/office/powerpoint/2010/main" val="923659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61602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30886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2336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326225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551455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CFD9BBE-6779-4A89-A8CF-93346140450A}" type="datetimeFigureOut">
              <a:rPr lang="fr-FR" smtClean="0"/>
              <a:t>03/12/2015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90837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CFD9BBE-6779-4A89-A8CF-93346140450A}" type="datetimeFigureOut">
              <a:rPr lang="fr-FR" smtClean="0"/>
              <a:t>03/12/2015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200958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CFD9BBE-6779-4A89-A8CF-93346140450A}" type="datetimeFigureOut">
              <a:rPr lang="fr-FR" smtClean="0"/>
              <a:t>03/12/2015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97841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FD9BBE-6779-4A89-A8CF-93346140450A}" type="datetimeFigureOut">
              <a:rPr lang="fr-FR" smtClean="0"/>
              <a:t>03/12/2015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90372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CFD9BBE-6779-4A89-A8CF-93346140450A}" type="datetimeFigureOut">
              <a:rPr lang="fr-FR" smtClean="0"/>
              <a:t>03/12/2015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303498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CFD9BBE-6779-4A89-A8CF-93346140450A}" type="datetimeFigureOut">
              <a:rPr lang="fr-FR" smtClean="0"/>
              <a:t>03/12/2015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1DD58A-FCD2-4057-82CF-B20EB5D911B7}" type="slidenum">
              <a:rPr lang="fr-FR" smtClean="0"/>
              <a:t>‹N°›</a:t>
            </a:fld>
            <a:endParaRPr lang="fr-FR"/>
          </a:p>
        </p:txBody>
      </p:sp>
    </p:spTree>
    <p:extLst>
      <p:ext uri="{BB962C8B-B14F-4D97-AF65-F5344CB8AC3E}">
        <p14:creationId xmlns:p14="http://schemas.microsoft.com/office/powerpoint/2010/main" val="139320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D9BBE-6779-4A89-A8CF-93346140450A}" type="datetimeFigureOut">
              <a:rPr lang="fr-FR" smtClean="0"/>
              <a:t>03/12/2015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DD58A-FCD2-4057-82CF-B20EB5D911B7}" type="slidenum">
              <a:rPr lang="fr-FR" smtClean="0"/>
              <a:t>‹N°›</a:t>
            </a:fld>
            <a:endParaRPr lang="fr-FR"/>
          </a:p>
        </p:txBody>
      </p:sp>
    </p:spTree>
    <p:extLst>
      <p:ext uri="{BB962C8B-B14F-4D97-AF65-F5344CB8AC3E}">
        <p14:creationId xmlns:p14="http://schemas.microsoft.com/office/powerpoint/2010/main" val="3157205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79712" y="4005064"/>
            <a:ext cx="6400800" cy="1752600"/>
          </a:xfrm>
        </p:spPr>
        <p:txBody>
          <a:bodyPr>
            <a:normAutofit/>
          </a:bodyPr>
          <a:lstStyle/>
          <a:p>
            <a:pPr algn="r"/>
            <a:r>
              <a:rPr lang="fr-FR" sz="2400" dirty="0" err="1" smtClean="0"/>
              <a:t>Lalina</a:t>
            </a:r>
            <a:r>
              <a:rPr lang="fr-FR" sz="2400" dirty="0" smtClean="0"/>
              <a:t> </a:t>
            </a:r>
            <a:r>
              <a:rPr lang="fr-FR" sz="2400" dirty="0" err="1" smtClean="0"/>
              <a:t>Coulange</a:t>
            </a:r>
            <a:endParaRPr lang="fr-FR" sz="2400" dirty="0" smtClean="0"/>
          </a:p>
          <a:p>
            <a:pPr algn="r"/>
            <a:r>
              <a:rPr lang="fr-FR" sz="2400" dirty="0" smtClean="0"/>
              <a:t>ESPE d’Aquitaine, Université de Bordeaux</a:t>
            </a:r>
          </a:p>
          <a:p>
            <a:pPr algn="r"/>
            <a:r>
              <a:rPr lang="fr-FR" sz="2400" dirty="0" smtClean="0"/>
              <a:t>Responsable de la CORFEM</a:t>
            </a:r>
          </a:p>
          <a:p>
            <a:pPr algn="r"/>
            <a:endParaRPr lang="fr-F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15" y="1772816"/>
            <a:ext cx="8896681"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95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04664"/>
            <a:ext cx="8229600" cy="1143000"/>
          </a:xfrm>
        </p:spPr>
        <p:txBody>
          <a:bodyPr>
            <a:normAutofit/>
          </a:bodyPr>
          <a:lstStyle/>
          <a:p>
            <a:r>
              <a:rPr lang="fr-FR" dirty="0" smtClean="0"/>
              <a:t>Une veille nécessaire !</a:t>
            </a: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98075" y="1340768"/>
            <a:ext cx="9045925" cy="439248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dirty="0" smtClean="0"/>
              <a:t>Une très grande hétérogénéité apparente dans les dispositifs de formation dans le cadre des masters visant à former les futurs enseignants de mathématiques.</a:t>
            </a:r>
          </a:p>
          <a:p>
            <a:pPr marL="0" indent="0">
              <a:buNone/>
            </a:pPr>
            <a:endParaRPr lang="fr-FR" dirty="0" smtClean="0"/>
          </a:p>
          <a:p>
            <a:r>
              <a:rPr lang="fr-FR" dirty="0" smtClean="0"/>
              <a:t>Quelques exemples  parmi d’autres</a:t>
            </a:r>
          </a:p>
          <a:p>
            <a:pPr lvl="1"/>
            <a:r>
              <a:rPr lang="fr-FR" dirty="0"/>
              <a:t> </a:t>
            </a:r>
            <a:r>
              <a:rPr lang="fr-FR" dirty="0" smtClean="0"/>
              <a:t>Missions et rôles des PFA</a:t>
            </a:r>
          </a:p>
          <a:p>
            <a:pPr lvl="1"/>
            <a:r>
              <a:rPr lang="fr-FR" dirty="0" smtClean="0"/>
              <a:t> Visites formatives et évaluatives des Fonctionnaires Stagiaires</a:t>
            </a:r>
          </a:p>
          <a:p>
            <a:pPr lvl="1"/>
            <a:r>
              <a:rPr lang="fr-FR" dirty="0"/>
              <a:t> </a:t>
            </a:r>
            <a:r>
              <a:rPr lang="fr-FR" dirty="0" smtClean="0"/>
              <a:t>DU et/ou masters ?</a:t>
            </a:r>
          </a:p>
          <a:p>
            <a:pPr lvl="1"/>
            <a:r>
              <a:rPr lang="fr-FR" dirty="0" smtClean="0"/>
              <a:t> Evaluations (CC et/ou CT) </a:t>
            </a:r>
          </a:p>
          <a:p>
            <a:pPr lvl="1"/>
            <a:r>
              <a:rPr lang="fr-FR" dirty="0" smtClean="0"/>
              <a:t>Mémoires</a:t>
            </a:r>
          </a:p>
          <a:p>
            <a:pPr marL="457200" lvl="1" indent="0">
              <a:buNone/>
            </a:pPr>
            <a:endParaRPr lang="fr-FR" i="1" dirty="0" smtClean="0"/>
          </a:p>
          <a:p>
            <a:pPr marL="0" indent="0">
              <a:buNone/>
            </a:pPr>
            <a:endParaRPr lang="fr-FR" sz="2800" i="1" dirty="0"/>
          </a:p>
          <a:p>
            <a:pPr marL="0" indent="0">
              <a:buNone/>
            </a:pPr>
            <a:endParaRPr lang="fr-FR" sz="2800" i="1" dirty="0"/>
          </a:p>
          <a:p>
            <a:endParaRPr lang="fr-FR" dirty="0" smtClean="0"/>
          </a:p>
          <a:p>
            <a:endParaRPr lang="fr-FR" dirty="0"/>
          </a:p>
        </p:txBody>
      </p:sp>
    </p:spTree>
    <p:extLst>
      <p:ext uri="{BB962C8B-B14F-4D97-AF65-F5344CB8AC3E}">
        <p14:creationId xmlns:p14="http://schemas.microsoft.com/office/powerpoint/2010/main" val="316543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346" y="332656"/>
            <a:ext cx="8229600" cy="1143000"/>
          </a:xfrm>
        </p:spPr>
        <p:txBody>
          <a:bodyPr>
            <a:normAutofit/>
          </a:bodyPr>
          <a:lstStyle/>
          <a:p>
            <a:r>
              <a:rPr lang="fr-FR" dirty="0" smtClean="0"/>
              <a:t>Des outils</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52400" y="1448300"/>
            <a:ext cx="9316144" cy="54097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dirty="0" smtClean="0"/>
              <a:t>Un site internet (webmaster : G. Train)</a:t>
            </a:r>
          </a:p>
          <a:p>
            <a:endParaRPr lang="fr-FR" dirty="0"/>
          </a:p>
          <a:p>
            <a:pPr marL="0" indent="0">
              <a:buNone/>
            </a:pPr>
            <a:endParaRPr lang="fr-FR" dirty="0"/>
          </a:p>
          <a:p>
            <a:pPr marL="0" indent="0">
              <a:buNone/>
            </a:pPr>
            <a:endParaRPr lang="fr-FR" dirty="0" smtClean="0"/>
          </a:p>
          <a:p>
            <a:pPr marL="0" indent="0">
              <a:buNone/>
            </a:pPr>
            <a:endParaRPr lang="fr-FR" dirty="0" smtClean="0"/>
          </a:p>
          <a:p>
            <a:pPr marL="0" indent="0">
              <a:buNone/>
            </a:pPr>
            <a:r>
              <a:rPr lang="fr-FR" dirty="0" smtClean="0"/>
              <a:t>Missions, bureau de la CORFEM, Annonce du colloque, actes…</a:t>
            </a:r>
          </a:p>
          <a:p>
            <a:pPr marL="0" indent="0">
              <a:buNone/>
            </a:pPr>
            <a:r>
              <a:rPr lang="fr-FR" dirty="0" smtClean="0"/>
              <a:t> </a:t>
            </a:r>
          </a:p>
          <a:p>
            <a:pPr marL="0" indent="0">
              <a:buNone/>
            </a:pPr>
            <a:endParaRPr lang="fr-FR" dirty="0" smtClean="0"/>
          </a:p>
          <a:p>
            <a:r>
              <a:rPr lang="fr-FR" dirty="0" smtClean="0"/>
              <a:t>Le portail des IREM</a:t>
            </a:r>
          </a:p>
          <a:p>
            <a:endParaRPr lang="fr-FR" dirty="0" smtClean="0"/>
          </a:p>
          <a:p>
            <a:endParaRPr lang="fr-FR" dirty="0" smtClean="0"/>
          </a:p>
          <a:p>
            <a:r>
              <a:rPr lang="fr-FR" dirty="0" smtClean="0"/>
              <a:t>Une liste de correspondants de différents ESPE </a:t>
            </a:r>
          </a:p>
          <a:p>
            <a:pPr marL="0" indent="0">
              <a:buNone/>
            </a:pPr>
            <a:r>
              <a:rPr lang="fr-FR" dirty="0" smtClean="0"/>
              <a:t>(réactualisation en cours...)</a:t>
            </a:r>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46" y="2335525"/>
            <a:ext cx="4459390" cy="130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1769" y="4548038"/>
            <a:ext cx="5182322" cy="896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180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8345" y="404664"/>
            <a:ext cx="8229600" cy="1143000"/>
          </a:xfrm>
        </p:spPr>
        <p:txBody>
          <a:bodyPr>
            <a:normAutofit/>
          </a:bodyPr>
          <a:lstStyle/>
          <a:p>
            <a:r>
              <a:rPr lang="fr-FR" dirty="0" smtClean="0"/>
              <a:t>Des ressources</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b="1" dirty="0" smtClean="0"/>
              <a:t>Les actes des colloques</a:t>
            </a:r>
          </a:p>
          <a:p>
            <a:pPr>
              <a:buFontTx/>
              <a:buChar char="-"/>
            </a:pPr>
            <a:r>
              <a:rPr lang="fr-FR" dirty="0" smtClean="0"/>
              <a:t>Numérisation et mise en ligne </a:t>
            </a:r>
          </a:p>
          <a:p>
            <a:pPr>
              <a:buFontTx/>
              <a:buChar char="-"/>
            </a:pPr>
            <a:r>
              <a:rPr lang="fr-FR" dirty="0" smtClean="0"/>
              <a:t>Référencement</a:t>
            </a:r>
          </a:p>
          <a:p>
            <a:pPr marL="0" indent="0">
              <a:buNone/>
            </a:pPr>
            <a:endParaRPr lang="fr-FR" dirty="0" smtClean="0"/>
          </a:p>
          <a:p>
            <a:pPr marL="0" indent="0">
              <a:buNone/>
            </a:pPr>
            <a:r>
              <a:rPr lang="fr-FR" i="1" dirty="0" smtClean="0"/>
              <a:t>Du 14</a:t>
            </a:r>
            <a:r>
              <a:rPr lang="fr-FR" i="1" baseline="30000" dirty="0" smtClean="0"/>
              <a:t>e</a:t>
            </a:r>
            <a:r>
              <a:rPr lang="fr-FR" i="1" dirty="0" smtClean="0"/>
              <a:t> au 21</a:t>
            </a:r>
            <a:r>
              <a:rPr lang="fr-FR" i="1" baseline="30000" dirty="0" smtClean="0"/>
              <a:t>e</a:t>
            </a:r>
            <a:r>
              <a:rPr lang="fr-FR" i="1" dirty="0" smtClean="0"/>
              <a:t> colloque…</a:t>
            </a:r>
          </a:p>
          <a:p>
            <a:pPr marL="0" indent="0">
              <a:buNone/>
            </a:pPr>
            <a:r>
              <a:rPr lang="fr-FR" i="1" dirty="0" smtClean="0"/>
              <a:t>A venir pour les colloques passés et futurs</a:t>
            </a: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3625979"/>
            <a:ext cx="4903565" cy="95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450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0139" y="614214"/>
            <a:ext cx="8229600" cy="1143000"/>
          </a:xfrm>
        </p:spPr>
        <p:txBody>
          <a:bodyPr>
            <a:normAutofit fontScale="90000"/>
          </a:bodyPr>
          <a:lstStyle/>
          <a:p>
            <a:r>
              <a:rPr lang="fr-FR" dirty="0" smtClean="0"/>
              <a:t>Un projet </a:t>
            </a:r>
            <a:br>
              <a:rPr lang="fr-FR" dirty="0" smtClean="0"/>
            </a:br>
            <a:r>
              <a:rPr lang="fr-FR" dirty="0" smtClean="0"/>
              <a:t>de publications collectives</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95" y="1291319"/>
            <a:ext cx="2002089" cy="93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32811" y="2223109"/>
            <a:ext cx="8980462" cy="4401205"/>
          </a:xfrm>
          <a:prstGeom prst="rect">
            <a:avLst/>
          </a:prstGeom>
        </p:spPr>
        <p:txBody>
          <a:bodyPr wrap="square">
            <a:spAutoFit/>
          </a:bodyPr>
          <a:lstStyle/>
          <a:p>
            <a:r>
              <a:rPr lang="fr-FR" sz="2800" b="1" dirty="0" smtClean="0"/>
              <a:t>Une collection sur la formation des enseignants de maths </a:t>
            </a:r>
            <a:endParaRPr lang="fr-FR" sz="2800" dirty="0"/>
          </a:p>
          <a:p>
            <a:r>
              <a:rPr lang="fr-FR" sz="2800" dirty="0" smtClean="0"/>
              <a:t>à la suite </a:t>
            </a:r>
            <a:r>
              <a:rPr lang="fr-FR" sz="2800" i="1" dirty="0" smtClean="0"/>
              <a:t>d’une caméra au fond de la classe</a:t>
            </a:r>
            <a:r>
              <a:rPr lang="fr-FR" sz="2800" dirty="0" smtClean="0"/>
              <a:t>… un ouvrage à venir sur la formation à l’enseignement des probabilités et statistiques (Vivier et Robert)</a:t>
            </a:r>
          </a:p>
          <a:p>
            <a:endParaRPr lang="fr-FR" sz="2800" b="1" dirty="0"/>
          </a:p>
          <a:p>
            <a:r>
              <a:rPr lang="fr-FR" sz="2800" b="1" dirty="0" smtClean="0"/>
              <a:t>Des ouvrages collectifs à venir (CORFEM)</a:t>
            </a:r>
          </a:p>
          <a:p>
            <a:pPr marL="457200" indent="-457200">
              <a:buFontTx/>
              <a:buChar char="-"/>
            </a:pPr>
            <a:r>
              <a:rPr lang="fr-FR" sz="2800" b="1" dirty="0" smtClean="0"/>
              <a:t>Les </a:t>
            </a:r>
            <a:r>
              <a:rPr lang="fr-FR" sz="2800" b="1" dirty="0"/>
              <a:t>savoirs </a:t>
            </a:r>
            <a:r>
              <a:rPr lang="fr-FR" sz="2800" b="1" dirty="0" smtClean="0"/>
              <a:t>maths </a:t>
            </a:r>
            <a:r>
              <a:rPr lang="fr-FR" sz="2800" b="1" dirty="0"/>
              <a:t>à </a:t>
            </a:r>
            <a:r>
              <a:rPr lang="fr-FR" sz="2800" b="1" dirty="0" smtClean="0"/>
              <a:t>enseigner </a:t>
            </a:r>
            <a:r>
              <a:rPr lang="fr-FR" sz="2800" b="1" dirty="0"/>
              <a:t>au collège et au </a:t>
            </a:r>
            <a:r>
              <a:rPr lang="fr-FR" sz="2800" b="1" dirty="0" smtClean="0"/>
              <a:t>lycée</a:t>
            </a:r>
          </a:p>
          <a:p>
            <a:pPr marL="457200" indent="-457200">
              <a:buFontTx/>
              <a:buChar char="-"/>
            </a:pPr>
            <a:r>
              <a:rPr lang="fr-FR" sz="2800" b="1" dirty="0"/>
              <a:t> Démarches d’enseignement et </a:t>
            </a:r>
            <a:r>
              <a:rPr lang="fr-FR" sz="2800" b="1" dirty="0" smtClean="0"/>
              <a:t>d’apprentissage</a:t>
            </a:r>
          </a:p>
          <a:p>
            <a:pPr marL="457200" indent="-457200">
              <a:buFontTx/>
              <a:buChar char="-"/>
            </a:pPr>
            <a:r>
              <a:rPr lang="fr-FR" sz="2800" b="1" dirty="0"/>
              <a:t> </a:t>
            </a:r>
            <a:r>
              <a:rPr lang="fr-FR" sz="2800" b="1" dirty="0" smtClean="0"/>
              <a:t>Outils et ressources pour la formation </a:t>
            </a:r>
            <a:endParaRPr lang="fr-FR" sz="2800" b="1" dirty="0"/>
          </a:p>
          <a:p>
            <a:endParaRPr lang="fr-FR" sz="2800" b="1" dirty="0"/>
          </a:p>
        </p:txBody>
      </p:sp>
    </p:spTree>
    <p:extLst>
      <p:ext uri="{BB962C8B-B14F-4D97-AF65-F5344CB8AC3E}">
        <p14:creationId xmlns:p14="http://schemas.microsoft.com/office/powerpoint/2010/main" val="1666802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510" y="1011166"/>
            <a:ext cx="8229600" cy="1143000"/>
          </a:xfrm>
        </p:spPr>
        <p:txBody>
          <a:bodyPr>
            <a:noAutofit/>
          </a:bodyPr>
          <a:lstStyle/>
          <a:p>
            <a:r>
              <a:rPr lang="fr-FR" sz="3200" b="1" dirty="0" smtClean="0"/>
              <a:t/>
            </a:r>
            <a:br>
              <a:rPr lang="fr-FR" sz="3200" b="1" dirty="0" smtClean="0"/>
            </a:br>
            <a:r>
              <a:rPr lang="fr-FR" sz="3200" b="1" dirty="0"/>
              <a:t> </a:t>
            </a:r>
            <a:r>
              <a:rPr lang="fr-FR" sz="3200" b="1" dirty="0" smtClean="0"/>
              <a:t>        Les </a:t>
            </a:r>
            <a:r>
              <a:rPr lang="fr-FR" sz="3200" b="1" dirty="0"/>
              <a:t>savoirs maths à enseigner au collège et au lycée (publication prévue courant 2016)</a:t>
            </a:r>
            <a:br>
              <a:rPr lang="fr-FR" sz="3200" b="1" dirty="0"/>
            </a:br>
            <a:endParaRPr lang="fr-FR" sz="3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1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1184" y="-17498"/>
            <a:ext cx="2002089" cy="93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0079" y="1975489"/>
            <a:ext cx="8980462" cy="4524315"/>
          </a:xfrm>
          <a:prstGeom prst="rect">
            <a:avLst/>
          </a:prstGeom>
        </p:spPr>
        <p:txBody>
          <a:bodyPr wrap="square">
            <a:spAutoFit/>
          </a:bodyPr>
          <a:lstStyle/>
          <a:p>
            <a:pPr lvl="0"/>
            <a:endParaRPr lang="fr-FR" sz="2400" dirty="0" smtClean="0"/>
          </a:p>
          <a:p>
            <a:pPr lvl="0"/>
            <a:r>
              <a:rPr lang="fr-FR" sz="2400" dirty="0" smtClean="0"/>
              <a:t>Statistiques (Y</a:t>
            </a:r>
            <a:r>
              <a:rPr lang="fr-FR" sz="2400" dirty="0"/>
              <a:t>. </a:t>
            </a:r>
            <a:r>
              <a:rPr lang="fr-FR" sz="2400" dirty="0" err="1"/>
              <a:t>Chevallard</a:t>
            </a:r>
            <a:r>
              <a:rPr lang="fr-FR" sz="2400" dirty="0"/>
              <a:t> &amp; F. </a:t>
            </a:r>
            <a:r>
              <a:rPr lang="fr-FR" sz="2400" dirty="0" err="1"/>
              <a:t>Wozniak</a:t>
            </a:r>
            <a:r>
              <a:rPr lang="fr-FR" sz="2400" dirty="0"/>
              <a:t> </a:t>
            </a:r>
            <a:r>
              <a:rPr lang="fr-FR" sz="2400" dirty="0" smtClean="0"/>
              <a:t>/  </a:t>
            </a:r>
            <a:r>
              <a:rPr lang="fr-FR" sz="2400" dirty="0"/>
              <a:t>P. </a:t>
            </a:r>
            <a:r>
              <a:rPr lang="fr-FR" sz="2400" dirty="0" err="1" smtClean="0"/>
              <a:t>Dutarte</a:t>
            </a:r>
            <a:r>
              <a:rPr lang="fr-FR" sz="2400" dirty="0" smtClean="0"/>
              <a:t>)</a:t>
            </a:r>
          </a:p>
          <a:p>
            <a:pPr lvl="0"/>
            <a:endParaRPr lang="fr-FR" sz="2400" dirty="0" smtClean="0"/>
          </a:p>
          <a:p>
            <a:pPr lvl="0"/>
            <a:r>
              <a:rPr lang="fr-FR" sz="2400" dirty="0" smtClean="0"/>
              <a:t>Algorithmique (A</a:t>
            </a:r>
            <a:r>
              <a:rPr lang="fr-FR" sz="2400" dirty="0"/>
              <a:t>. </a:t>
            </a:r>
            <a:r>
              <a:rPr lang="fr-FR" sz="2400" dirty="0" err="1"/>
              <a:t>Bessot</a:t>
            </a:r>
            <a:r>
              <a:rPr lang="fr-FR" sz="2400" dirty="0"/>
              <a:t> &amp; N. Chih </a:t>
            </a:r>
            <a:r>
              <a:rPr lang="fr-FR" sz="2400" dirty="0" err="1"/>
              <a:t>Tanh</a:t>
            </a:r>
            <a:r>
              <a:rPr lang="fr-FR" sz="2400" dirty="0"/>
              <a:t> / </a:t>
            </a:r>
            <a:r>
              <a:rPr lang="fr-FR" sz="2400" i="1" dirty="0" smtClean="0"/>
              <a:t>E. </a:t>
            </a:r>
            <a:r>
              <a:rPr lang="fr-FR" sz="2400" i="1" dirty="0" err="1" smtClean="0"/>
              <a:t>Reyssat</a:t>
            </a:r>
            <a:r>
              <a:rPr lang="fr-FR" sz="2400" i="1" dirty="0" smtClean="0"/>
              <a:t> ?)</a:t>
            </a:r>
            <a:endParaRPr lang="fr-FR" sz="2400" i="1" dirty="0"/>
          </a:p>
          <a:p>
            <a:pPr lvl="0"/>
            <a:endParaRPr lang="fr-FR" sz="2400" dirty="0" smtClean="0"/>
          </a:p>
          <a:p>
            <a:pPr lvl="0"/>
            <a:r>
              <a:rPr lang="fr-FR" sz="2400" dirty="0" smtClean="0"/>
              <a:t>Grandeurs </a:t>
            </a:r>
            <a:r>
              <a:rPr lang="fr-FR" sz="2400" dirty="0"/>
              <a:t>et proportionnalité </a:t>
            </a:r>
            <a:r>
              <a:rPr lang="fr-FR" sz="2400" dirty="0" smtClean="0"/>
              <a:t>(A</a:t>
            </a:r>
            <a:r>
              <a:rPr lang="fr-FR" sz="2400" dirty="0"/>
              <a:t>. </a:t>
            </a:r>
            <a:r>
              <a:rPr lang="fr-FR" sz="2400" dirty="0" err="1"/>
              <a:t>Pressiat</a:t>
            </a:r>
            <a:r>
              <a:rPr lang="fr-FR" sz="2400" dirty="0"/>
              <a:t> &amp; </a:t>
            </a:r>
            <a:r>
              <a:rPr lang="fr-FR" sz="2400" i="1" dirty="0"/>
              <a:t>G. </a:t>
            </a:r>
            <a:r>
              <a:rPr lang="fr-FR" sz="2400" i="1" dirty="0" smtClean="0"/>
              <a:t>Train ?</a:t>
            </a:r>
            <a:r>
              <a:rPr lang="fr-FR" sz="2400" dirty="0" smtClean="0"/>
              <a:t>)</a:t>
            </a:r>
            <a:endParaRPr lang="fr-FR" sz="2400" dirty="0"/>
          </a:p>
          <a:p>
            <a:pPr lvl="0"/>
            <a:endParaRPr lang="fr-FR" sz="2400" dirty="0" smtClean="0"/>
          </a:p>
          <a:p>
            <a:pPr lvl="0"/>
            <a:r>
              <a:rPr lang="fr-FR" sz="2400" dirty="0" smtClean="0"/>
              <a:t>Géométrie (M-J Perrin-</a:t>
            </a:r>
            <a:r>
              <a:rPr lang="fr-FR" sz="2400" dirty="0" err="1" smtClean="0"/>
              <a:t>Glorian</a:t>
            </a:r>
            <a:r>
              <a:rPr lang="fr-FR" sz="2400" dirty="0" smtClean="0"/>
              <a:t> &amp; </a:t>
            </a:r>
            <a:r>
              <a:rPr lang="fr-FR" sz="2400" dirty="0"/>
              <a:t>D. Perrin)</a:t>
            </a:r>
          </a:p>
          <a:p>
            <a:pPr lvl="0"/>
            <a:endParaRPr lang="fr-FR" sz="2400" dirty="0" smtClean="0"/>
          </a:p>
          <a:p>
            <a:pPr lvl="0"/>
            <a:r>
              <a:rPr lang="fr-FR" sz="2400" dirty="0" smtClean="0"/>
              <a:t>Algèbre (S</a:t>
            </a:r>
            <a:r>
              <a:rPr lang="fr-FR" sz="2400" dirty="0"/>
              <a:t>. </a:t>
            </a:r>
            <a:r>
              <a:rPr lang="fr-FR" sz="2400" dirty="0" err="1" smtClean="0"/>
              <a:t>Coppé</a:t>
            </a:r>
            <a:r>
              <a:rPr lang="fr-FR" sz="2400" dirty="0" smtClean="0"/>
              <a:t> &amp; B. </a:t>
            </a:r>
            <a:r>
              <a:rPr lang="fr-FR" sz="2400" dirty="0" err="1" smtClean="0"/>
              <a:t>Grugeon</a:t>
            </a:r>
            <a:r>
              <a:rPr lang="fr-FR" sz="2400" dirty="0" smtClean="0"/>
              <a:t>, </a:t>
            </a:r>
            <a:r>
              <a:rPr lang="fr-FR" sz="2400" dirty="0"/>
              <a:t>C. Constantin &amp; L. </a:t>
            </a:r>
            <a:r>
              <a:rPr lang="fr-FR" sz="2400" dirty="0" err="1"/>
              <a:t>Coulange</a:t>
            </a:r>
            <a:r>
              <a:rPr lang="fr-FR" sz="2400" dirty="0"/>
              <a:t> )</a:t>
            </a:r>
          </a:p>
          <a:p>
            <a:pPr lvl="0"/>
            <a:endParaRPr lang="fr-FR" sz="2400" dirty="0" smtClean="0"/>
          </a:p>
          <a:p>
            <a:pPr lvl="0"/>
            <a:r>
              <a:rPr lang="fr-FR" sz="2400" dirty="0" smtClean="0"/>
              <a:t>Analyse (M</a:t>
            </a:r>
            <a:r>
              <a:rPr lang="fr-FR" sz="2400" dirty="0"/>
              <a:t>. </a:t>
            </a:r>
            <a:r>
              <a:rPr lang="fr-FR" sz="2400" dirty="0" err="1"/>
              <a:t>Artigue</a:t>
            </a:r>
            <a:r>
              <a:rPr lang="fr-FR" sz="2400" dirty="0"/>
              <a:t> </a:t>
            </a:r>
            <a:r>
              <a:rPr lang="fr-FR" sz="2400" dirty="0" smtClean="0"/>
              <a:t>&amp; </a:t>
            </a:r>
            <a:r>
              <a:rPr lang="fr-FR" sz="2400" dirty="0"/>
              <a:t>F. </a:t>
            </a:r>
            <a:r>
              <a:rPr lang="fr-FR" sz="2400" dirty="0" err="1" smtClean="0"/>
              <a:t>Vandebrouck</a:t>
            </a:r>
            <a:r>
              <a:rPr lang="fr-FR" sz="2400" dirty="0" smtClean="0"/>
              <a:t>)</a:t>
            </a:r>
            <a:endParaRPr lang="fr-FR" sz="2400" dirty="0"/>
          </a:p>
        </p:txBody>
      </p:sp>
    </p:spTree>
    <p:extLst>
      <p:ext uri="{BB962C8B-B14F-4D97-AF65-F5344CB8AC3E}">
        <p14:creationId xmlns:p14="http://schemas.microsoft.com/office/powerpoint/2010/main" val="959654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510" y="1011166"/>
            <a:ext cx="8229600" cy="1143000"/>
          </a:xfrm>
        </p:spPr>
        <p:txBody>
          <a:bodyPr>
            <a:noAutofit/>
          </a:bodyPr>
          <a:lstStyle/>
          <a:p>
            <a:r>
              <a:rPr lang="fr-FR" sz="3200" b="1" dirty="0" smtClean="0"/>
              <a:t/>
            </a:r>
            <a:br>
              <a:rPr lang="fr-FR" sz="3200" b="1" dirty="0" smtClean="0"/>
            </a:br>
            <a:endParaRPr lang="fr-FR" sz="3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1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1184" y="-17498"/>
            <a:ext cx="2002089" cy="93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63538" y="2204864"/>
            <a:ext cx="8980462" cy="4154984"/>
          </a:xfrm>
          <a:prstGeom prst="rect">
            <a:avLst/>
          </a:prstGeom>
        </p:spPr>
        <p:txBody>
          <a:bodyPr wrap="square">
            <a:spAutoFit/>
          </a:bodyPr>
          <a:lstStyle/>
          <a:p>
            <a:pPr lvl="0"/>
            <a:endParaRPr lang="fr-FR" sz="2400" dirty="0" smtClean="0"/>
          </a:p>
          <a:p>
            <a:pPr lvl="0"/>
            <a:r>
              <a:rPr lang="fr-FR" sz="2400" dirty="0"/>
              <a:t>Modélisation mathématique </a:t>
            </a:r>
          </a:p>
          <a:p>
            <a:pPr lvl="0"/>
            <a:endParaRPr lang="fr-FR" sz="2400" dirty="0" smtClean="0"/>
          </a:p>
          <a:p>
            <a:pPr lvl="0"/>
            <a:endParaRPr lang="fr-FR" sz="2400" dirty="0"/>
          </a:p>
          <a:p>
            <a:pPr lvl="0"/>
            <a:r>
              <a:rPr lang="fr-FR" sz="2400" dirty="0" smtClean="0"/>
              <a:t>Résolution </a:t>
            </a:r>
            <a:r>
              <a:rPr lang="fr-FR" sz="2400" dirty="0"/>
              <a:t>de problème et démarches d’investigation </a:t>
            </a:r>
            <a:endParaRPr lang="fr-FR" sz="2400" dirty="0" smtClean="0"/>
          </a:p>
          <a:p>
            <a:pPr lvl="0"/>
            <a:endParaRPr lang="fr-FR" sz="2400" dirty="0" smtClean="0"/>
          </a:p>
          <a:p>
            <a:pPr lvl="0"/>
            <a:endParaRPr lang="fr-FR" sz="2400" dirty="0" smtClean="0"/>
          </a:p>
          <a:p>
            <a:pPr lvl="0"/>
            <a:r>
              <a:rPr lang="fr-FR" sz="2400" dirty="0" smtClean="0"/>
              <a:t>Logique</a:t>
            </a:r>
            <a:r>
              <a:rPr lang="fr-FR" sz="2400" dirty="0"/>
              <a:t>, Raisonnement, démonstration et preuve </a:t>
            </a:r>
            <a:endParaRPr lang="fr-FR" sz="2400" dirty="0" smtClean="0"/>
          </a:p>
          <a:p>
            <a:pPr lvl="0"/>
            <a:endParaRPr lang="fr-FR" sz="2400" dirty="0" smtClean="0"/>
          </a:p>
          <a:p>
            <a:pPr lvl="0"/>
            <a:endParaRPr lang="fr-FR" sz="2400" dirty="0" smtClean="0"/>
          </a:p>
          <a:p>
            <a:pPr lvl="0"/>
            <a:r>
              <a:rPr lang="fr-FR" sz="2400" dirty="0" smtClean="0"/>
              <a:t>Compétences </a:t>
            </a:r>
            <a:r>
              <a:rPr lang="fr-FR" sz="2400" dirty="0"/>
              <a:t>des élèves et évaluation par </a:t>
            </a:r>
            <a:r>
              <a:rPr lang="fr-FR" sz="2400" dirty="0" smtClean="0"/>
              <a:t>compétences</a:t>
            </a:r>
            <a:endParaRPr lang="fr-FR" sz="2400" dirty="0"/>
          </a:p>
        </p:txBody>
      </p:sp>
      <p:sp>
        <p:nvSpPr>
          <p:cNvPr id="3" name="Rectangle 2"/>
          <p:cNvSpPr/>
          <p:nvPr/>
        </p:nvSpPr>
        <p:spPr>
          <a:xfrm>
            <a:off x="1260140" y="927723"/>
            <a:ext cx="6552220" cy="1077218"/>
          </a:xfrm>
          <a:prstGeom prst="rect">
            <a:avLst/>
          </a:prstGeom>
        </p:spPr>
        <p:txBody>
          <a:bodyPr wrap="square">
            <a:spAutoFit/>
          </a:bodyPr>
          <a:lstStyle/>
          <a:p>
            <a:r>
              <a:rPr lang="fr-FR" sz="3200" b="1" dirty="0"/>
              <a:t>Démarches d’enseignement </a:t>
            </a:r>
            <a:r>
              <a:rPr lang="fr-FR" sz="3200" b="1" dirty="0" smtClean="0"/>
              <a:t>et d’apprentissage des maths</a:t>
            </a:r>
            <a:endParaRPr lang="fr-FR" sz="3200" dirty="0"/>
          </a:p>
        </p:txBody>
      </p:sp>
    </p:spTree>
    <p:extLst>
      <p:ext uri="{BB962C8B-B14F-4D97-AF65-F5344CB8AC3E}">
        <p14:creationId xmlns:p14="http://schemas.microsoft.com/office/powerpoint/2010/main" val="2756428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510" y="1011166"/>
            <a:ext cx="8229600" cy="1143000"/>
          </a:xfrm>
        </p:spPr>
        <p:txBody>
          <a:bodyPr>
            <a:noAutofit/>
          </a:bodyPr>
          <a:lstStyle/>
          <a:p>
            <a:r>
              <a:rPr lang="fr-FR" sz="3200" b="1" dirty="0" smtClean="0"/>
              <a:t/>
            </a:r>
            <a:br>
              <a:rPr lang="fr-FR" sz="3200" b="1" dirty="0" smtClean="0"/>
            </a:br>
            <a:endParaRPr lang="fr-FR" sz="3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1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1184" y="-17498"/>
            <a:ext cx="2002089" cy="93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21683" y="2397115"/>
            <a:ext cx="8980462" cy="4154984"/>
          </a:xfrm>
          <a:prstGeom prst="rect">
            <a:avLst/>
          </a:prstGeom>
        </p:spPr>
        <p:txBody>
          <a:bodyPr wrap="square">
            <a:spAutoFit/>
          </a:bodyPr>
          <a:lstStyle/>
          <a:p>
            <a:pPr lvl="0"/>
            <a:r>
              <a:rPr lang="fr-FR" sz="2400" dirty="0" smtClean="0"/>
              <a:t>Compétences et développement professionnel</a:t>
            </a:r>
          </a:p>
          <a:p>
            <a:pPr lvl="0"/>
            <a:endParaRPr lang="fr-FR" sz="2400" dirty="0" smtClean="0"/>
          </a:p>
          <a:p>
            <a:pPr lvl="0"/>
            <a:r>
              <a:rPr lang="fr-FR" sz="2400" dirty="0" smtClean="0"/>
              <a:t>Articulation </a:t>
            </a:r>
            <a:r>
              <a:rPr lang="fr-FR" sz="2400" dirty="0"/>
              <a:t>entre </a:t>
            </a:r>
            <a:r>
              <a:rPr lang="fr-FR" sz="2400" dirty="0" smtClean="0"/>
              <a:t>savoirs </a:t>
            </a:r>
            <a:r>
              <a:rPr lang="fr-FR" sz="2400" dirty="0"/>
              <a:t>mathématiques et </a:t>
            </a:r>
            <a:r>
              <a:rPr lang="fr-FR" sz="2400" dirty="0" smtClean="0"/>
              <a:t>savoirs didactiques </a:t>
            </a:r>
            <a:endParaRPr lang="fr-FR" sz="2400" dirty="0"/>
          </a:p>
          <a:p>
            <a:pPr lvl="0"/>
            <a:endParaRPr lang="fr-FR" sz="2400" dirty="0"/>
          </a:p>
          <a:p>
            <a:pPr lvl="0"/>
            <a:r>
              <a:rPr lang="fr-FR" sz="2400" dirty="0" smtClean="0"/>
              <a:t>Pratiques </a:t>
            </a:r>
            <a:r>
              <a:rPr lang="fr-FR" sz="2400" dirty="0"/>
              <a:t>et scénarios de formation </a:t>
            </a:r>
            <a:endParaRPr lang="fr-FR" sz="2400" dirty="0" smtClean="0"/>
          </a:p>
          <a:p>
            <a:pPr lvl="0"/>
            <a:endParaRPr lang="fr-FR" sz="2400" dirty="0"/>
          </a:p>
          <a:p>
            <a:pPr lvl="0"/>
            <a:r>
              <a:rPr lang="fr-FR" sz="2400" dirty="0" smtClean="0"/>
              <a:t>Ressources </a:t>
            </a:r>
            <a:r>
              <a:rPr lang="fr-FR" sz="2400" dirty="0"/>
              <a:t>pour l’enseignement et la formation </a:t>
            </a:r>
          </a:p>
          <a:p>
            <a:pPr lvl="0"/>
            <a:endParaRPr lang="fr-FR" sz="2400" dirty="0"/>
          </a:p>
          <a:p>
            <a:r>
              <a:rPr lang="fr-FR" sz="2400" dirty="0" smtClean="0"/>
              <a:t>Usages et </a:t>
            </a:r>
            <a:r>
              <a:rPr lang="fr-FR" sz="2400" dirty="0"/>
              <a:t>formation </a:t>
            </a:r>
            <a:r>
              <a:rPr lang="fr-FR" sz="2400" dirty="0" smtClean="0"/>
              <a:t>aux usages des TICE</a:t>
            </a:r>
          </a:p>
          <a:p>
            <a:endParaRPr lang="fr-FR" sz="2400" dirty="0"/>
          </a:p>
          <a:p>
            <a:pPr algn="ctr"/>
            <a:r>
              <a:rPr lang="fr-FR" sz="2400" i="1" dirty="0" smtClean="0"/>
              <a:t>Un dernier tome qui peut encore évoluer…</a:t>
            </a:r>
          </a:p>
        </p:txBody>
      </p:sp>
      <p:sp>
        <p:nvSpPr>
          <p:cNvPr id="3" name="Rectangle 2"/>
          <p:cNvSpPr/>
          <p:nvPr/>
        </p:nvSpPr>
        <p:spPr>
          <a:xfrm>
            <a:off x="1260140" y="816995"/>
            <a:ext cx="6552220" cy="1077218"/>
          </a:xfrm>
          <a:prstGeom prst="rect">
            <a:avLst/>
          </a:prstGeom>
        </p:spPr>
        <p:txBody>
          <a:bodyPr wrap="square">
            <a:spAutoFit/>
          </a:bodyPr>
          <a:lstStyle/>
          <a:p>
            <a:r>
              <a:rPr lang="fr-FR" sz="3200" b="1" dirty="0" smtClean="0"/>
              <a:t>Outils et ressources pour la formation et l’enseignement des maths</a:t>
            </a:r>
            <a:endParaRPr lang="fr-FR" sz="3200" b="1" dirty="0"/>
          </a:p>
        </p:txBody>
      </p:sp>
    </p:spTree>
    <p:extLst>
      <p:ext uri="{BB962C8B-B14F-4D97-AF65-F5344CB8AC3E}">
        <p14:creationId xmlns:p14="http://schemas.microsoft.com/office/powerpoint/2010/main" val="3571347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8084" y="116632"/>
            <a:ext cx="8229600" cy="1143000"/>
          </a:xfrm>
        </p:spPr>
        <p:txBody>
          <a:bodyPr>
            <a:normAutofit/>
          </a:bodyPr>
          <a:lstStyle/>
          <a:p>
            <a:r>
              <a:rPr lang="fr-FR" dirty="0" smtClean="0"/>
              <a:t>Conclusions</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4" name="Rectangle 3"/>
          <p:cNvSpPr/>
          <p:nvPr/>
        </p:nvSpPr>
        <p:spPr>
          <a:xfrm>
            <a:off x="50361" y="1844824"/>
            <a:ext cx="8980462" cy="4832092"/>
          </a:xfrm>
          <a:prstGeom prst="rect">
            <a:avLst/>
          </a:prstGeom>
        </p:spPr>
        <p:txBody>
          <a:bodyPr wrap="square">
            <a:spAutoFit/>
          </a:bodyPr>
          <a:lstStyle/>
          <a:p>
            <a:r>
              <a:rPr lang="fr-FR" sz="2800" dirty="0" smtClean="0"/>
              <a:t>La CORFEM une commission inter-IREM qui répond à des besoins, voire à des </a:t>
            </a:r>
            <a:r>
              <a:rPr lang="fr-FR" sz="2800" b="1" u="sng" dirty="0" smtClean="0"/>
              <a:t>nécessités </a:t>
            </a:r>
            <a:r>
              <a:rPr lang="fr-FR" sz="2800" dirty="0" smtClean="0"/>
              <a:t>:</a:t>
            </a:r>
            <a:endParaRPr lang="fr-FR" sz="2800" dirty="0"/>
          </a:p>
          <a:p>
            <a:endParaRPr lang="fr-FR" sz="2800" dirty="0" smtClean="0"/>
          </a:p>
          <a:p>
            <a:r>
              <a:rPr lang="fr-FR" sz="2800" dirty="0" smtClean="0"/>
              <a:t>- Echanger sur la formation initiale des enseignants de mathématiques (réformes successives, dispositifs « hétérogènes »)</a:t>
            </a:r>
          </a:p>
          <a:p>
            <a:endParaRPr lang="fr-FR" sz="2800" dirty="0"/>
          </a:p>
          <a:p>
            <a:r>
              <a:rPr lang="fr-FR" sz="2800" dirty="0" smtClean="0"/>
              <a:t>- Capitaliser, valoriser et diffuser des ressources et des outils pour la formation des enseignants de mathématiques</a:t>
            </a:r>
          </a:p>
          <a:p>
            <a:endParaRPr lang="fr-FR" sz="2800" b="1" dirty="0"/>
          </a:p>
          <a:p>
            <a:endParaRPr lang="fr-FR" sz="2800" b="1" dirty="0"/>
          </a:p>
        </p:txBody>
      </p:sp>
    </p:spTree>
    <p:extLst>
      <p:ext uri="{BB962C8B-B14F-4D97-AF65-F5344CB8AC3E}">
        <p14:creationId xmlns:p14="http://schemas.microsoft.com/office/powerpoint/2010/main" val="2819608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6198" y="116632"/>
            <a:ext cx="8229600" cy="1143000"/>
          </a:xfrm>
        </p:spPr>
        <p:txBody>
          <a:bodyPr>
            <a:normAutofit/>
          </a:bodyPr>
          <a:lstStyle/>
          <a:p>
            <a:r>
              <a:rPr lang="fr-FR" dirty="0" smtClean="0"/>
              <a:t>Perspectives </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697507"/>
            <a:ext cx="9045925"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7" name="Espace réservé du contenu 2"/>
          <p:cNvSpPr txBox="1">
            <a:spLocks/>
          </p:cNvSpPr>
          <p:nvPr/>
        </p:nvSpPr>
        <p:spPr>
          <a:xfrm>
            <a:off x="167348" y="1757214"/>
            <a:ext cx="9045925" cy="4696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pPr marL="0" indent="0">
              <a:buNone/>
            </a:pPr>
            <a:endParaRPr lang="fr-FR" dirty="0" smtClean="0"/>
          </a:p>
          <a:p>
            <a:endParaRPr lang="fr-FR" dirty="0" smtClean="0"/>
          </a:p>
          <a:p>
            <a:endParaRPr lang="fr-FR" dirty="0" smtClean="0"/>
          </a:p>
          <a:p>
            <a:pPr marL="0" indent="0">
              <a:buNone/>
            </a:pPr>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
        <p:nvSpPr>
          <p:cNvPr id="4" name="Rectangle 3"/>
          <p:cNvSpPr/>
          <p:nvPr/>
        </p:nvSpPr>
        <p:spPr>
          <a:xfrm>
            <a:off x="0" y="1484784"/>
            <a:ext cx="8980462" cy="5693866"/>
          </a:xfrm>
          <a:prstGeom prst="rect">
            <a:avLst/>
          </a:prstGeom>
        </p:spPr>
        <p:txBody>
          <a:bodyPr wrap="square">
            <a:spAutoFit/>
          </a:bodyPr>
          <a:lstStyle/>
          <a:p>
            <a:r>
              <a:rPr lang="fr-FR" sz="2800" dirty="0" smtClean="0"/>
              <a:t>- Se faire (</a:t>
            </a:r>
            <a:r>
              <a:rPr lang="fr-FR" sz="2800" dirty="0" err="1" smtClean="0"/>
              <a:t>re</a:t>
            </a:r>
            <a:r>
              <a:rPr lang="fr-FR" sz="2800" dirty="0" smtClean="0"/>
              <a:t>-)connaître auprès d’une multitude d’acteurs de la formation d’enseignants (EC, P-ESPE, PFA, IA-IPR…)</a:t>
            </a:r>
          </a:p>
          <a:p>
            <a:endParaRPr lang="fr-FR" sz="2800" dirty="0" smtClean="0"/>
          </a:p>
          <a:p>
            <a:r>
              <a:rPr lang="fr-FR" sz="2800" dirty="0" smtClean="0"/>
              <a:t>-  Vers de nouvelles actions liées à la veille institutionnelle et à la réforme des ESPE (enquêtes, courriers, propositions…)</a:t>
            </a:r>
          </a:p>
          <a:p>
            <a:endParaRPr lang="fr-FR" sz="2800" dirty="0"/>
          </a:p>
          <a:p>
            <a:r>
              <a:rPr lang="fr-FR" sz="2800" dirty="0" smtClean="0"/>
              <a:t>- Renouveler, voire créer des relations avec les autres C2I (COPIRELEM, C2I collège, lycée…) ou des associations</a:t>
            </a:r>
          </a:p>
          <a:p>
            <a:endParaRPr lang="fr-FR" sz="2800" dirty="0"/>
          </a:p>
          <a:p>
            <a:r>
              <a:rPr lang="fr-FR" sz="2800" dirty="0" smtClean="0"/>
              <a:t>- Elargir ses missions (ex : réforme de l’enseignement des mathématiques au collège) ?</a:t>
            </a:r>
          </a:p>
          <a:p>
            <a:endParaRPr lang="fr-FR" sz="2800" b="1" dirty="0"/>
          </a:p>
          <a:p>
            <a:endParaRPr lang="fr-FR" sz="2800" b="1" dirty="0"/>
          </a:p>
        </p:txBody>
      </p:sp>
    </p:spTree>
    <p:extLst>
      <p:ext uri="{BB962C8B-B14F-4D97-AF65-F5344CB8AC3E}">
        <p14:creationId xmlns:p14="http://schemas.microsoft.com/office/powerpoint/2010/main" val="130785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6232" y="274918"/>
            <a:ext cx="8229600" cy="1143000"/>
          </a:xfrm>
        </p:spPr>
        <p:txBody>
          <a:bodyPr/>
          <a:lstStyle/>
          <a:p>
            <a:r>
              <a:rPr lang="fr-FR" dirty="0" smtClean="0"/>
              <a:t>Un bref historique</a:t>
            </a:r>
            <a:endParaRPr lang="fr-FR" dirty="0"/>
          </a:p>
        </p:txBody>
      </p:sp>
      <p:sp>
        <p:nvSpPr>
          <p:cNvPr id="3" name="Espace réservé du contenu 2"/>
          <p:cNvSpPr>
            <a:spLocks noGrp="1"/>
          </p:cNvSpPr>
          <p:nvPr>
            <p:ph idx="1"/>
          </p:nvPr>
        </p:nvSpPr>
        <p:spPr/>
        <p:txBody>
          <a:bodyPr/>
          <a:lstStyle/>
          <a:p>
            <a:r>
              <a:rPr lang="fr-FR" dirty="0" smtClean="0"/>
              <a:t>La CORFEM a plus de 20 ans…  </a:t>
            </a:r>
          </a:p>
          <a:p>
            <a:pPr marL="0" indent="0">
              <a:buNone/>
            </a:pPr>
            <a:endParaRPr lang="fr-FR" dirty="0" smtClean="0"/>
          </a:p>
          <a:p>
            <a:r>
              <a:rPr lang="fr-FR" dirty="0" smtClean="0"/>
              <a:t>La « petite sœur » de la COPIRELEM (40 ans)</a:t>
            </a:r>
          </a:p>
          <a:p>
            <a:endParaRPr lang="fr-FR" dirty="0" smtClean="0"/>
          </a:p>
          <a:p>
            <a:r>
              <a:rPr lang="fr-FR" dirty="0" smtClean="0"/>
              <a:t> Créée à l’initiative d’A. Robert, à la suite de rencontres entre formateurs de mathématiques après la création des IUFM (1992 ou 1994)</a:t>
            </a:r>
          </a:p>
          <a:p>
            <a:pPr marL="0" indent="0">
              <a:buNone/>
            </a:pPr>
            <a:endParaRPr lang="fr-FR" dirty="0" smtClean="0"/>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9"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113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5082"/>
            <a:ext cx="8229600" cy="1143000"/>
          </a:xfrm>
        </p:spPr>
        <p:txBody>
          <a:bodyPr/>
          <a:lstStyle/>
          <a:p>
            <a:r>
              <a:rPr lang="fr-FR" dirty="0" smtClean="0"/>
              <a:t>Les missions</a:t>
            </a:r>
            <a:endParaRPr lang="fr-FR" dirty="0"/>
          </a:p>
        </p:txBody>
      </p:sp>
      <p:sp>
        <p:nvSpPr>
          <p:cNvPr id="3" name="Espace réservé du contenu 2"/>
          <p:cNvSpPr>
            <a:spLocks noGrp="1"/>
          </p:cNvSpPr>
          <p:nvPr>
            <p:ph idx="1"/>
          </p:nvPr>
        </p:nvSpPr>
        <p:spPr>
          <a:xfrm>
            <a:off x="467544" y="1700808"/>
            <a:ext cx="8229600" cy="4525963"/>
          </a:xfrm>
        </p:spPr>
        <p:txBody>
          <a:bodyPr>
            <a:normAutofit fontScale="70000" lnSpcReduction="20000"/>
          </a:bodyPr>
          <a:lstStyle/>
          <a:p>
            <a:r>
              <a:rPr lang="fr-FR" dirty="0" smtClean="0">
                <a:latin typeface="+mj-lt"/>
              </a:rPr>
              <a:t>La CORFEM est la commission de Recherche sur la Formation des Enseignants de Mathématiques du second degré. </a:t>
            </a:r>
          </a:p>
          <a:p>
            <a:endParaRPr lang="fr-FR" dirty="0">
              <a:latin typeface="+mj-lt"/>
            </a:endParaRPr>
          </a:p>
          <a:p>
            <a:r>
              <a:rPr lang="fr-FR" dirty="0" smtClean="0">
                <a:latin typeface="+mj-lt"/>
              </a:rPr>
              <a:t>Cette commission regroupe des formateurs – PFA, PRCE, PRAG ou enseignants-chercheurs –  formateurs en ESPE, qui souhaitent réfléchir sur les stratégies de formation, produire des documents et mutualiser des ressources sur la formation et l’enseignement des mathématiques, afin d’améliorer leur action auprès des étudiants se destinant au métier de professeur de mathématiques (masters MEEF, DU…)</a:t>
            </a:r>
          </a:p>
          <a:p>
            <a:pPr marL="0" indent="0">
              <a:buNone/>
            </a:pPr>
            <a:endParaRPr lang="fr-FR" dirty="0" smtClean="0">
              <a:latin typeface="+mj-lt"/>
            </a:endParaRPr>
          </a:p>
          <a:p>
            <a:r>
              <a:rPr lang="fr-FR" dirty="0" smtClean="0">
                <a:latin typeface="+mj-lt"/>
              </a:rPr>
              <a:t>La CORFEM se donne pour buts d’accompagner la formation des formateurs d’enseignants ou de futurs enseignants de mathématiques, ainsi que d’échanger, de mutualiser et d’élaborer un ensemble de ressources pour la formation.</a:t>
            </a:r>
            <a:endParaRPr lang="fr-FR" dirty="0">
              <a:latin typeface="+mj-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152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5082"/>
            <a:ext cx="8229600" cy="1143000"/>
          </a:xfrm>
        </p:spPr>
        <p:txBody>
          <a:bodyPr/>
          <a:lstStyle/>
          <a:p>
            <a:r>
              <a:rPr lang="fr-FR" dirty="0" smtClean="0"/>
              <a:t>Le bureau</a:t>
            </a:r>
            <a:endParaRPr lang="fr-FR" dirty="0"/>
          </a:p>
        </p:txBody>
      </p:sp>
      <p:sp>
        <p:nvSpPr>
          <p:cNvPr id="3" name="Espace réservé du contenu 2"/>
          <p:cNvSpPr>
            <a:spLocks noGrp="1"/>
          </p:cNvSpPr>
          <p:nvPr>
            <p:ph idx="1"/>
          </p:nvPr>
        </p:nvSpPr>
        <p:spPr>
          <a:xfrm>
            <a:off x="467544" y="1988840"/>
            <a:ext cx="8229600" cy="4525963"/>
          </a:xfrm>
        </p:spPr>
        <p:txBody>
          <a:bodyPr>
            <a:normAutofit fontScale="70000" lnSpcReduction="20000"/>
          </a:bodyPr>
          <a:lstStyle/>
          <a:p>
            <a:r>
              <a:rPr lang="fr-FR" dirty="0"/>
              <a:t>Aurélie </a:t>
            </a:r>
            <a:r>
              <a:rPr lang="fr-FR" dirty="0" err="1"/>
              <a:t>Chesnais</a:t>
            </a:r>
            <a:r>
              <a:rPr lang="fr-FR" dirty="0" smtClean="0"/>
              <a:t>, FDE, </a:t>
            </a:r>
            <a:r>
              <a:rPr lang="fr-FR" dirty="0"/>
              <a:t>ESPE </a:t>
            </a:r>
            <a:r>
              <a:rPr lang="fr-FR" dirty="0" smtClean="0"/>
              <a:t>du Languedoc-Roussillon. </a:t>
            </a:r>
          </a:p>
          <a:p>
            <a:r>
              <a:rPr lang="fr-FR" dirty="0" smtClean="0"/>
              <a:t>Renaud </a:t>
            </a:r>
            <a:r>
              <a:rPr lang="fr-FR" dirty="0" err="1" smtClean="0"/>
              <a:t>Chorlay</a:t>
            </a:r>
            <a:r>
              <a:rPr lang="fr-FR" dirty="0" smtClean="0"/>
              <a:t>, ESPE de l’Académie de Paris.</a:t>
            </a:r>
            <a:endParaRPr lang="fr-FR" dirty="0"/>
          </a:p>
          <a:p>
            <a:r>
              <a:rPr lang="fr-FR" dirty="0"/>
              <a:t>Sylvie </a:t>
            </a:r>
            <a:r>
              <a:rPr lang="fr-FR" dirty="0" err="1"/>
              <a:t>Coppé</a:t>
            </a:r>
            <a:r>
              <a:rPr lang="fr-FR" dirty="0"/>
              <a:t>, </a:t>
            </a:r>
            <a:r>
              <a:rPr lang="fr-FR" dirty="0" smtClean="0"/>
              <a:t>FAPSE, Université de Genève.</a:t>
            </a:r>
            <a:endParaRPr lang="fr-FR" dirty="0"/>
          </a:p>
          <a:p>
            <a:r>
              <a:rPr lang="fr-FR" dirty="0" err="1"/>
              <a:t>Lalina</a:t>
            </a:r>
            <a:r>
              <a:rPr lang="fr-FR" dirty="0"/>
              <a:t> </a:t>
            </a:r>
            <a:r>
              <a:rPr lang="fr-FR" dirty="0" err="1"/>
              <a:t>Coulange</a:t>
            </a:r>
            <a:r>
              <a:rPr lang="fr-FR" dirty="0"/>
              <a:t>, ESPE d’Aquitaine, Université de </a:t>
            </a:r>
            <a:r>
              <a:rPr lang="fr-FR" dirty="0" smtClean="0"/>
              <a:t>Bordeaux.</a:t>
            </a:r>
          </a:p>
          <a:p>
            <a:r>
              <a:rPr lang="fr-FR" dirty="0" smtClean="0"/>
              <a:t>Michèle </a:t>
            </a:r>
            <a:r>
              <a:rPr lang="fr-FR" dirty="0" err="1"/>
              <a:t>Gandit</a:t>
            </a:r>
            <a:r>
              <a:rPr lang="fr-FR" dirty="0"/>
              <a:t>, ESPE de l’Académie de Grenoble</a:t>
            </a:r>
          </a:p>
          <a:p>
            <a:r>
              <a:rPr lang="fr-FR" dirty="0"/>
              <a:t>Brigitte </a:t>
            </a:r>
            <a:r>
              <a:rPr lang="fr-FR" dirty="0" err="1"/>
              <a:t>Grugeon-Allys</a:t>
            </a:r>
            <a:r>
              <a:rPr lang="fr-FR" dirty="0"/>
              <a:t>, ESPE de l’Académie de </a:t>
            </a:r>
            <a:r>
              <a:rPr lang="fr-FR" dirty="0" smtClean="0"/>
              <a:t>Créteil.</a:t>
            </a:r>
            <a:endParaRPr lang="fr-FR" dirty="0"/>
          </a:p>
          <a:p>
            <a:r>
              <a:rPr lang="fr-FR" dirty="0"/>
              <a:t>Marc Guignard, ESPE de Lyon, Université Lyon </a:t>
            </a:r>
            <a:r>
              <a:rPr lang="fr-FR" dirty="0" smtClean="0"/>
              <a:t>1.</a:t>
            </a:r>
            <a:endParaRPr lang="fr-FR" dirty="0"/>
          </a:p>
          <a:p>
            <a:r>
              <a:rPr lang="fr-FR" dirty="0"/>
              <a:t>Françoise Hérault, ESPE de l’Académie de </a:t>
            </a:r>
            <a:r>
              <a:rPr lang="fr-FR" dirty="0" smtClean="0"/>
              <a:t>Paris.</a:t>
            </a:r>
            <a:endParaRPr lang="fr-FR" dirty="0"/>
          </a:p>
          <a:p>
            <a:r>
              <a:rPr lang="fr-FR" dirty="0"/>
              <a:t>Philippe Le Borgne, ESPE de l’Académie de </a:t>
            </a:r>
            <a:r>
              <a:rPr lang="fr-FR" dirty="0" smtClean="0"/>
              <a:t>Besançon.</a:t>
            </a:r>
            <a:endParaRPr lang="fr-FR" dirty="0"/>
          </a:p>
          <a:p>
            <a:r>
              <a:rPr lang="fr-FR" dirty="0"/>
              <a:t>Marie-Christine Levi, ESPE de l’Académie de </a:t>
            </a:r>
            <a:r>
              <a:rPr lang="fr-FR" dirty="0" smtClean="0"/>
              <a:t>Versailles.</a:t>
            </a:r>
            <a:endParaRPr lang="fr-FR" dirty="0"/>
          </a:p>
          <a:p>
            <a:r>
              <a:rPr lang="fr-FR" dirty="0"/>
              <a:t>Didier </a:t>
            </a:r>
            <a:r>
              <a:rPr lang="fr-FR" dirty="0" err="1"/>
              <a:t>Missenard</a:t>
            </a:r>
            <a:r>
              <a:rPr lang="fr-FR" dirty="0"/>
              <a:t>, ESPE de l’Académie de </a:t>
            </a:r>
            <a:r>
              <a:rPr lang="fr-FR" dirty="0" smtClean="0"/>
              <a:t>Versailles.</a:t>
            </a:r>
            <a:endParaRPr lang="fr-FR" dirty="0"/>
          </a:p>
          <a:p>
            <a:r>
              <a:rPr lang="fr-FR" dirty="0"/>
              <a:t>Grégory Train, ESPE d’Aquitaine, Université de </a:t>
            </a:r>
            <a:r>
              <a:rPr lang="fr-FR" dirty="0" smtClean="0"/>
              <a:t>Bordeaux.</a:t>
            </a:r>
            <a:endParaRPr lang="fr-FR" dirty="0"/>
          </a:p>
          <a:p>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150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5082"/>
            <a:ext cx="8229600" cy="1143000"/>
          </a:xfrm>
        </p:spPr>
        <p:txBody>
          <a:bodyPr/>
          <a:lstStyle/>
          <a:p>
            <a:r>
              <a:rPr lang="fr-FR" dirty="0" smtClean="0"/>
              <a:t>Un colloque annuel</a:t>
            </a:r>
            <a:endParaRPr lang="fr-FR" dirty="0"/>
          </a:p>
        </p:txBody>
      </p:sp>
      <p:sp>
        <p:nvSpPr>
          <p:cNvPr id="3" name="Espace réservé du contenu 2"/>
          <p:cNvSpPr>
            <a:spLocks noGrp="1"/>
          </p:cNvSpPr>
          <p:nvPr>
            <p:ph idx="1"/>
          </p:nvPr>
        </p:nvSpPr>
        <p:spPr>
          <a:xfrm>
            <a:off x="467544" y="2060848"/>
            <a:ext cx="8229600" cy="4525963"/>
          </a:xfrm>
        </p:spPr>
        <p:txBody>
          <a:bodyPr>
            <a:normAutofit fontScale="92500" lnSpcReduction="20000"/>
          </a:bodyPr>
          <a:lstStyle/>
          <a:p>
            <a:r>
              <a:rPr lang="fr-FR" dirty="0" smtClean="0"/>
              <a:t>Deux journées en juin</a:t>
            </a:r>
          </a:p>
          <a:p>
            <a:pPr marL="0" indent="0">
              <a:buNone/>
            </a:pPr>
            <a:endParaRPr lang="fr-FR" dirty="0" smtClean="0"/>
          </a:p>
          <a:p>
            <a:r>
              <a:rPr lang="fr-FR" dirty="0" smtClean="0"/>
              <a:t> Deux thèmes :  mathématique et transversal</a:t>
            </a:r>
          </a:p>
          <a:p>
            <a:pPr marL="0" indent="0">
              <a:buNone/>
            </a:pPr>
            <a:r>
              <a:rPr lang="fr-FR" dirty="0"/>
              <a:t> </a:t>
            </a:r>
            <a:endParaRPr lang="fr-FR" dirty="0" smtClean="0"/>
          </a:p>
          <a:p>
            <a:r>
              <a:rPr lang="fr-FR" dirty="0" smtClean="0"/>
              <a:t>Des conférences</a:t>
            </a:r>
          </a:p>
          <a:p>
            <a:endParaRPr lang="fr-FR" dirty="0" smtClean="0"/>
          </a:p>
          <a:p>
            <a:r>
              <a:rPr lang="fr-FR" dirty="0" smtClean="0"/>
              <a:t>Des ateliers thématiques </a:t>
            </a:r>
          </a:p>
          <a:p>
            <a:endParaRPr lang="fr-FR" dirty="0" smtClean="0"/>
          </a:p>
          <a:p>
            <a:r>
              <a:rPr lang="fr-FR" dirty="0" smtClean="0"/>
              <a:t>Des ateliers de mutualisation</a:t>
            </a:r>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129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5082"/>
            <a:ext cx="8229600" cy="1143000"/>
          </a:xfrm>
        </p:spPr>
        <p:txBody>
          <a:bodyPr/>
          <a:lstStyle/>
          <a:p>
            <a:r>
              <a:rPr lang="fr-FR" dirty="0" smtClean="0"/>
              <a:t>Le XXIIe  colloque</a:t>
            </a:r>
            <a:endParaRPr lang="fr-FR" dirty="0"/>
          </a:p>
        </p:txBody>
      </p:sp>
      <p:sp>
        <p:nvSpPr>
          <p:cNvPr id="3" name="Espace réservé du contenu 2"/>
          <p:cNvSpPr>
            <a:spLocks noGrp="1"/>
          </p:cNvSpPr>
          <p:nvPr>
            <p:ph idx="1"/>
          </p:nvPr>
        </p:nvSpPr>
        <p:spPr>
          <a:xfrm>
            <a:off x="467544" y="1700808"/>
            <a:ext cx="8229600" cy="4525963"/>
          </a:xfrm>
        </p:spPr>
        <p:txBody>
          <a:bodyPr>
            <a:normAutofit/>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http://gtrain.olympe.in/image/essa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72816"/>
            <a:ext cx="4464496" cy="1805375"/>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contenu 2"/>
          <p:cNvSpPr txBox="1">
            <a:spLocks/>
          </p:cNvSpPr>
          <p:nvPr/>
        </p:nvSpPr>
        <p:spPr>
          <a:xfrm>
            <a:off x="395536" y="371703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sz="2800" dirty="0" smtClean="0"/>
              <a:t>THEME n°1 : Logique et raisonnement : quels enjeux et quelles situations d'enseignement ? </a:t>
            </a:r>
          </a:p>
          <a:p>
            <a:r>
              <a:rPr lang="fr-FR" sz="2800" dirty="0" smtClean="0"/>
              <a:t>THEME n°2 : Comment évaluer les pratiques des enseignants pour améliorer leur formation ?</a:t>
            </a:r>
          </a:p>
          <a:p>
            <a:pPr marL="0" indent="0">
              <a:buFont typeface="Arial" panose="020B0604020202020204" pitchFamily="34" charset="0"/>
              <a:buNone/>
            </a:pPr>
            <a:endParaRPr lang="fr-FR" sz="2800" dirty="0"/>
          </a:p>
        </p:txBody>
      </p:sp>
    </p:spTree>
    <p:extLst>
      <p:ext uri="{BB962C8B-B14F-4D97-AF65-F5344CB8AC3E}">
        <p14:creationId xmlns:p14="http://schemas.microsoft.com/office/powerpoint/2010/main" val="183592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8229600" cy="1143000"/>
          </a:xfrm>
        </p:spPr>
        <p:txBody>
          <a:bodyPr/>
          <a:lstStyle/>
          <a:p>
            <a:r>
              <a:rPr lang="fr-FR" dirty="0" smtClean="0"/>
              <a:t>Le XXIIIe colloque à venir</a:t>
            </a:r>
            <a:endParaRPr lang="fr-FR" dirty="0"/>
          </a:p>
        </p:txBody>
      </p:sp>
      <p:sp>
        <p:nvSpPr>
          <p:cNvPr id="3" name="Espace réservé du contenu 2"/>
          <p:cNvSpPr>
            <a:spLocks noGrp="1"/>
          </p:cNvSpPr>
          <p:nvPr>
            <p:ph idx="1"/>
          </p:nvPr>
        </p:nvSpPr>
        <p:spPr>
          <a:xfrm>
            <a:off x="467544" y="1700808"/>
            <a:ext cx="8229600" cy="4525963"/>
          </a:xfrm>
        </p:spPr>
        <p:txBody>
          <a:bodyPr>
            <a:normAutofit/>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350611" y="1844824"/>
            <a:ext cx="8541867"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dirty="0" smtClean="0"/>
              <a:t>THEME n°1 :  Les nombres du Collège à l’Université</a:t>
            </a:r>
          </a:p>
          <a:p>
            <a:pPr marL="0" indent="0">
              <a:buNone/>
            </a:pPr>
            <a:r>
              <a:rPr lang="fr-FR" sz="2800" i="1" dirty="0" smtClean="0"/>
              <a:t>Conférenciers : C. </a:t>
            </a:r>
            <a:r>
              <a:rPr lang="fr-FR" sz="2800" i="1" dirty="0" err="1" smtClean="0"/>
              <a:t>Chambris</a:t>
            </a:r>
            <a:r>
              <a:rPr lang="fr-FR" sz="2800" i="1" dirty="0" smtClean="0"/>
              <a:t> et F. </a:t>
            </a:r>
            <a:r>
              <a:rPr lang="fr-FR" sz="2800" i="1" dirty="0" err="1" smtClean="0"/>
              <a:t>Tempier</a:t>
            </a:r>
            <a:r>
              <a:rPr lang="fr-FR" sz="2800" i="1" dirty="0" smtClean="0"/>
              <a:t>, M. </a:t>
            </a:r>
            <a:r>
              <a:rPr lang="fr-FR" sz="2800" i="1" dirty="0" err="1" smtClean="0"/>
              <a:t>Vergnac</a:t>
            </a:r>
            <a:endParaRPr lang="fr-FR" sz="2800" i="1" dirty="0" smtClean="0"/>
          </a:p>
          <a:p>
            <a:pPr marL="0" indent="0">
              <a:buNone/>
            </a:pPr>
            <a:endParaRPr lang="fr-FR" dirty="0" smtClean="0"/>
          </a:p>
          <a:p>
            <a:r>
              <a:rPr lang="fr-FR" dirty="0" smtClean="0"/>
              <a:t>THEME n°2 : Formation et développement professionnel d’enseignants de mathématiques </a:t>
            </a:r>
          </a:p>
          <a:p>
            <a:pPr marL="0" indent="0">
              <a:buNone/>
            </a:pPr>
            <a:r>
              <a:rPr lang="fr-FR" sz="2800" i="1" dirty="0" smtClean="0"/>
              <a:t>Conférencière </a:t>
            </a:r>
            <a:r>
              <a:rPr lang="fr-FR" sz="2800" i="1" dirty="0"/>
              <a:t>: </a:t>
            </a:r>
            <a:r>
              <a:rPr lang="fr-FR" sz="2800" i="1" dirty="0" smtClean="0"/>
              <a:t>T. Pérez-Roux</a:t>
            </a:r>
          </a:p>
          <a:p>
            <a:pPr marL="0" indent="0">
              <a:buNone/>
            </a:pPr>
            <a:endParaRPr lang="fr-FR" sz="2800" i="1" dirty="0"/>
          </a:p>
          <a:p>
            <a:pPr marL="0" indent="0">
              <a:buNone/>
            </a:pPr>
            <a:r>
              <a:rPr lang="fr-FR" sz="2800" i="1" dirty="0" smtClean="0"/>
              <a:t>9 et 10 juin 2016 sur le site de Nîmes de la FDE  organisatrice locale : A. </a:t>
            </a:r>
            <a:r>
              <a:rPr lang="fr-FR" sz="2800" i="1" dirty="0" err="1" smtClean="0"/>
              <a:t>Chesnais</a:t>
            </a:r>
            <a:r>
              <a:rPr lang="fr-FR" sz="2800" i="1" dirty="0" smtClean="0"/>
              <a:t> – collaboration avec le colloque du réseau international des IREM</a:t>
            </a:r>
          </a:p>
          <a:p>
            <a:pPr marL="0" indent="0">
              <a:buNone/>
            </a:pPr>
            <a:endParaRPr lang="fr-FR" sz="2800" i="1" dirty="0" smtClean="0"/>
          </a:p>
          <a:p>
            <a:pPr marL="0" indent="0">
              <a:buNone/>
            </a:pPr>
            <a:endParaRPr lang="fr-FR" sz="2800" i="1" dirty="0"/>
          </a:p>
          <a:p>
            <a:pPr marL="0" indent="0">
              <a:buNone/>
            </a:pPr>
            <a:endParaRPr lang="fr-FR" sz="2800" i="1" dirty="0"/>
          </a:p>
          <a:p>
            <a:endParaRPr lang="fr-FR" dirty="0" smtClean="0"/>
          </a:p>
          <a:p>
            <a:endParaRPr lang="fr-FR" dirty="0"/>
          </a:p>
        </p:txBody>
      </p:sp>
    </p:spTree>
    <p:extLst>
      <p:ext uri="{BB962C8B-B14F-4D97-AF65-F5344CB8AC3E}">
        <p14:creationId xmlns:p14="http://schemas.microsoft.com/office/powerpoint/2010/main" val="361899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8229600" cy="1143000"/>
          </a:xfrm>
        </p:spPr>
        <p:txBody>
          <a:bodyPr/>
          <a:lstStyle/>
          <a:p>
            <a:r>
              <a:rPr lang="fr-FR" dirty="0" smtClean="0"/>
              <a:t>Un colloque annuel</a:t>
            </a: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0" y="1701730"/>
            <a:ext cx="9045925" cy="43924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r-FR" dirty="0" smtClean="0"/>
          </a:p>
          <a:p>
            <a:r>
              <a:rPr lang="fr-FR" dirty="0" smtClean="0"/>
              <a:t>Des thèmes actuels : </a:t>
            </a:r>
          </a:p>
          <a:p>
            <a:pPr lvl="1"/>
            <a:r>
              <a:rPr lang="fr-FR" i="1" dirty="0" smtClean="0"/>
              <a:t>Logique et raisonnement, Algorithmique, Probabilités et statistiques, Grandeurs et mesure…</a:t>
            </a:r>
          </a:p>
          <a:p>
            <a:pPr lvl="1"/>
            <a:r>
              <a:rPr lang="fr-FR" i="1" dirty="0" smtClean="0"/>
              <a:t>Développement professionnel, Compétences, Modélisation, Analyse de </a:t>
            </a:r>
            <a:r>
              <a:rPr lang="fr-FR" i="1" dirty="0"/>
              <a:t>v</a:t>
            </a:r>
            <a:r>
              <a:rPr lang="fr-FR" i="1" dirty="0" smtClean="0"/>
              <a:t>idéos…</a:t>
            </a:r>
            <a:endParaRPr lang="fr-FR" sz="3200" dirty="0" smtClean="0"/>
          </a:p>
          <a:p>
            <a:endParaRPr lang="fr-FR" dirty="0" smtClean="0"/>
          </a:p>
          <a:p>
            <a:pPr marL="342900" lvl="1" indent="-342900">
              <a:buFont typeface="Arial" panose="020B0604020202020204" pitchFamily="34" charset="0"/>
              <a:buChar char="•"/>
            </a:pPr>
            <a:r>
              <a:rPr lang="fr-FR" dirty="0"/>
              <a:t> </a:t>
            </a:r>
            <a:r>
              <a:rPr lang="fr-FR" sz="3200" dirty="0" smtClean="0"/>
              <a:t>Des ateliers </a:t>
            </a:r>
            <a:r>
              <a:rPr lang="fr-FR" sz="3200" b="1" dirty="0" smtClean="0"/>
              <a:t>thématiques</a:t>
            </a:r>
            <a:r>
              <a:rPr lang="fr-FR" sz="3200" dirty="0" smtClean="0"/>
              <a:t> (appel à contribution)</a:t>
            </a:r>
          </a:p>
          <a:p>
            <a:pPr marL="342900" lvl="1" indent="-342900">
              <a:buFont typeface="Arial" panose="020B0604020202020204" pitchFamily="34" charset="0"/>
              <a:buChar char="•"/>
            </a:pPr>
            <a:r>
              <a:rPr lang="fr-FR" sz="3200" dirty="0" smtClean="0"/>
              <a:t>Des </a:t>
            </a:r>
            <a:r>
              <a:rPr lang="fr-FR" sz="3200" dirty="0"/>
              <a:t>ateliers de </a:t>
            </a:r>
            <a:r>
              <a:rPr lang="fr-FR" sz="3200" b="1" dirty="0"/>
              <a:t>mutualisation</a:t>
            </a:r>
            <a:r>
              <a:rPr lang="fr-FR" sz="3200" dirty="0"/>
              <a:t> (ressources et dispositifs de formation</a:t>
            </a:r>
            <a:r>
              <a:rPr lang="fr-FR" sz="3200" dirty="0" smtClean="0"/>
              <a:t>)</a:t>
            </a:r>
          </a:p>
          <a:p>
            <a:pPr lvl="1"/>
            <a:endParaRPr lang="fr-FR" sz="3200" dirty="0"/>
          </a:p>
          <a:p>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Tree>
    <p:extLst>
      <p:ext uri="{BB962C8B-B14F-4D97-AF65-F5344CB8AC3E}">
        <p14:creationId xmlns:p14="http://schemas.microsoft.com/office/powerpoint/2010/main" val="401507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6867" y="764704"/>
            <a:ext cx="8229600" cy="1143000"/>
          </a:xfrm>
        </p:spPr>
        <p:txBody>
          <a:bodyPr>
            <a:normAutofit/>
          </a:bodyPr>
          <a:lstStyle/>
          <a:p>
            <a:r>
              <a:rPr lang="fr-FR" dirty="0" smtClean="0"/>
              <a:t>Une veille institutionnelle</a:t>
            </a: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20280" cy="1157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11832" y="1916832"/>
            <a:ext cx="9045925" cy="439248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Qui peut parfois donner lieu à des actions ponctuelles</a:t>
            </a:r>
          </a:p>
          <a:p>
            <a:pPr marL="0" indent="0">
              <a:buFont typeface="Arial" panose="020B0604020202020204" pitchFamily="34" charset="0"/>
              <a:buNone/>
            </a:pPr>
            <a:endParaRPr lang="fr-FR" dirty="0" smtClean="0"/>
          </a:p>
          <a:p>
            <a:r>
              <a:rPr lang="fr-FR" dirty="0" smtClean="0"/>
              <a:t>Des courriers (au président de jury du CAPES, au ministère…) sur la « masterisation », des sujets d’écrits et d’oraux du CAPES…</a:t>
            </a:r>
          </a:p>
          <a:p>
            <a:endParaRPr lang="fr-FR" dirty="0"/>
          </a:p>
          <a:p>
            <a:r>
              <a:rPr lang="fr-FR" dirty="0" smtClean="0"/>
              <a:t> Des courriers au R-ESPE, collège des IA-IPR pour faciliter la reconnaissance de la CORFEM, la prise en charge des participants au colloque</a:t>
            </a:r>
          </a:p>
          <a:p>
            <a:pPr marL="0" indent="0">
              <a:buNone/>
            </a:pPr>
            <a:endParaRPr lang="fr-FR" dirty="0" smtClean="0"/>
          </a:p>
          <a:p>
            <a:endParaRPr lang="fr-FR" dirty="0" smtClean="0"/>
          </a:p>
          <a:p>
            <a:pPr marL="0" indent="0">
              <a:buNone/>
            </a:pPr>
            <a:endParaRPr lang="fr-FR" sz="2800" i="1" dirty="0"/>
          </a:p>
          <a:p>
            <a:pPr marL="0" indent="0">
              <a:buNone/>
            </a:pPr>
            <a:endParaRPr lang="fr-FR" sz="2800" i="1" dirty="0"/>
          </a:p>
          <a:p>
            <a:endParaRPr lang="fr-FR" dirty="0" smtClean="0"/>
          </a:p>
          <a:p>
            <a:endParaRPr lang="fr-FR" dirty="0"/>
          </a:p>
        </p:txBody>
      </p:sp>
    </p:spTree>
    <p:extLst>
      <p:ext uri="{BB962C8B-B14F-4D97-AF65-F5344CB8AC3E}">
        <p14:creationId xmlns:p14="http://schemas.microsoft.com/office/powerpoint/2010/main" val="42018143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954</Words>
  <Application>Microsoft Office PowerPoint</Application>
  <PresentationFormat>Affichage à l'écran (4:3)</PresentationFormat>
  <Paragraphs>286</Paragraphs>
  <Slides>18</Slides>
  <Notes>10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Un bref historique</vt:lpstr>
      <vt:lpstr>Les missions</vt:lpstr>
      <vt:lpstr>Le bureau</vt:lpstr>
      <vt:lpstr>Un colloque annuel</vt:lpstr>
      <vt:lpstr>Le XXIIe  colloque</vt:lpstr>
      <vt:lpstr>Le XXIIIe colloque à venir</vt:lpstr>
      <vt:lpstr>Un colloque annuel</vt:lpstr>
      <vt:lpstr>Une veille institutionnelle</vt:lpstr>
      <vt:lpstr>Une veille nécessaire !</vt:lpstr>
      <vt:lpstr>Des outils</vt:lpstr>
      <vt:lpstr>Des ressources</vt:lpstr>
      <vt:lpstr>Un projet  de publications collectives</vt:lpstr>
      <vt:lpstr>          Les savoirs maths à enseigner au collège et au lycée (publication prévue courant 2016) </vt:lpstr>
      <vt:lpstr> </vt:lpstr>
      <vt:lpstr> </vt:lpstr>
      <vt:lpstr>Conclusions</vt:lpstr>
      <vt:lpstr>Perspectives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Anonyme</dc:creator>
  <cp:lastModifiedBy>Anonyme</cp:lastModifiedBy>
  <cp:revision>23</cp:revision>
  <dcterms:created xsi:type="dcterms:W3CDTF">2015-11-17T09:29:28Z</dcterms:created>
  <dcterms:modified xsi:type="dcterms:W3CDTF">2015-12-03T16:40:10Z</dcterms:modified>
</cp:coreProperties>
</file>