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5" r:id="rId1"/>
  </p:sldMasterIdLst>
  <p:notesMasterIdLst>
    <p:notesMasterId r:id="rId18"/>
  </p:notesMasterIdLst>
  <p:sldIdLst>
    <p:sldId id="256" r:id="rId2"/>
    <p:sldId id="283" r:id="rId3"/>
    <p:sldId id="284" r:id="rId4"/>
    <p:sldId id="268" r:id="rId5"/>
    <p:sldId id="269" r:id="rId6"/>
    <p:sldId id="270" r:id="rId7"/>
    <p:sldId id="277" r:id="rId8"/>
    <p:sldId id="279" r:id="rId9"/>
    <p:sldId id="281" r:id="rId10"/>
    <p:sldId id="280" r:id="rId11"/>
    <p:sldId id="282" r:id="rId12"/>
    <p:sldId id="272" r:id="rId13"/>
    <p:sldId id="286" r:id="rId14"/>
    <p:sldId id="287" r:id="rId15"/>
    <p:sldId id="285" r:id="rId16"/>
    <p:sldId id="274"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Times New Roman" charset="0"/>
        <a:ea typeface="ＭＳ Ｐゴシック" charset="0"/>
        <a:cs typeface="+mn-cs"/>
      </a:defRPr>
    </a:lvl5pPr>
    <a:lvl6pPr marL="2286000" algn="l" defTabSz="457200" rtl="0" eaLnBrk="1" latinLnBrk="0" hangingPunct="1">
      <a:defRPr kern="1200">
        <a:solidFill>
          <a:schemeClr val="tx1"/>
        </a:solidFill>
        <a:latin typeface="Times New Roman" charset="0"/>
        <a:ea typeface="ＭＳ Ｐゴシック" charset="0"/>
        <a:cs typeface="+mn-cs"/>
      </a:defRPr>
    </a:lvl6pPr>
    <a:lvl7pPr marL="2743200" algn="l" defTabSz="457200" rtl="0" eaLnBrk="1" latinLnBrk="0" hangingPunct="1">
      <a:defRPr kern="1200">
        <a:solidFill>
          <a:schemeClr val="tx1"/>
        </a:solidFill>
        <a:latin typeface="Times New Roman" charset="0"/>
        <a:ea typeface="ＭＳ Ｐゴシック" charset="0"/>
        <a:cs typeface="+mn-cs"/>
      </a:defRPr>
    </a:lvl7pPr>
    <a:lvl8pPr marL="3200400" algn="l" defTabSz="457200" rtl="0" eaLnBrk="1" latinLnBrk="0" hangingPunct="1">
      <a:defRPr kern="1200">
        <a:solidFill>
          <a:schemeClr val="tx1"/>
        </a:solidFill>
        <a:latin typeface="Times New Roman" charset="0"/>
        <a:ea typeface="ＭＳ Ｐゴシック" charset="0"/>
        <a:cs typeface="+mn-cs"/>
      </a:defRPr>
    </a:lvl8pPr>
    <a:lvl9pPr marL="3657600" algn="l" defTabSz="457200" rtl="0" eaLnBrk="1" latinLnBrk="0" hangingPunct="1">
      <a:defRPr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5" autoAdjust="0"/>
    <p:restoredTop sz="94687" autoAdjust="0"/>
  </p:normalViewPr>
  <p:slideViewPr>
    <p:cSldViewPr>
      <p:cViewPr varScale="1">
        <p:scale>
          <a:sx n="107" d="100"/>
          <a:sy n="107" d="100"/>
        </p:scale>
        <p:origin x="-89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CEC867-D5EE-DC41-81AB-695065F6A365}" type="datetimeFigureOut">
              <a:rPr lang="en-US" smtClean="0"/>
              <a:t>5/8/20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253E39-A8B1-0348-95E3-1C95CCBE7944}" type="slidenum">
              <a:rPr lang="en-US" smtClean="0"/>
              <a:t>‹#›</a:t>
            </a:fld>
            <a:endParaRPr lang="en-US"/>
          </a:p>
        </p:txBody>
      </p:sp>
    </p:spTree>
    <p:extLst>
      <p:ext uri="{BB962C8B-B14F-4D97-AF65-F5344CB8AC3E}">
        <p14:creationId xmlns:p14="http://schemas.microsoft.com/office/powerpoint/2010/main" val="1063704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253E39-A8B1-0348-95E3-1C95CCBE7944}" type="slidenum">
              <a:rPr lang="en-US" smtClean="0"/>
              <a:t>3</a:t>
            </a:fld>
            <a:endParaRPr lang="en-US"/>
          </a:p>
        </p:txBody>
      </p:sp>
    </p:spTree>
    <p:extLst>
      <p:ext uri="{BB962C8B-B14F-4D97-AF65-F5344CB8AC3E}">
        <p14:creationId xmlns:p14="http://schemas.microsoft.com/office/powerpoint/2010/main" val="3913613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it-IT"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159DD-E5BB-9B4D-82EE-431DD755C15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547AA0-8A6F-C749-A8EC-4E4FC8F76FF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it-IT"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F31897-7B49-BA4A-873E-47DD1A9BAD9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idx="1"/>
          </p:nvPr>
        </p:nvSpPr>
        <p:spPr/>
        <p:txBody>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084B4-A57A-264D-910B-5AD1983E40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it-IT"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947CE-1032-0842-BFA0-3E4FA002B05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180E89-00EF-774F-9D94-11CA963CF4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7BFFC7-B4F2-6448-B69D-C7090FD1974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426F80-4CF3-494E-95BF-29D397BC19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10F4A7-B2B4-334A-9C18-C5EE79493F9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it-IT"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D8CA21-1D93-0C4E-80A7-8C7DBFE33AF2}"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it-IT"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8" name="Date Placeholder 7"/>
          <p:cNvSpPr>
            <a:spLocks noGrp="1"/>
          </p:cNvSpPr>
          <p:nvPr>
            <p:ph type="dt" sz="half" idx="10"/>
          </p:nvPr>
        </p:nvSpPr>
        <p:spPr/>
        <p:txBody>
          <a:bodyPr/>
          <a:lstStyle/>
          <a:p>
            <a:endParaRPr lang="en-US"/>
          </a:p>
        </p:txBody>
      </p:sp>
      <p:sp>
        <p:nvSpPr>
          <p:cNvPr id="9" name="Slide Number Placeholder 8"/>
          <p:cNvSpPr>
            <a:spLocks noGrp="1"/>
          </p:cNvSpPr>
          <p:nvPr>
            <p:ph type="sldNum" sz="quarter" idx="11"/>
          </p:nvPr>
        </p:nvSpPr>
        <p:spPr/>
        <p:txBody>
          <a:bodyPr/>
          <a:lstStyle/>
          <a:p>
            <a:fld id="{8C406DED-88C2-2D42-8F96-5F724BE02E35}"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it-IT"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E6601AF-A2C1-E844-B1BA-694F36C8FFD8}"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5516" y="152636"/>
            <a:ext cx="8172908" cy="2484276"/>
          </a:xfrm>
        </p:spPr>
        <p:txBody>
          <a:bodyPr/>
          <a:lstStyle/>
          <a:p>
            <a:pPr algn="ctr"/>
            <a:r>
              <a:rPr lang="fr-CA" sz="2800" b="1" spc="0" dirty="0" smtClean="0">
                <a:latin typeface="Times New Roman"/>
                <a:cs typeface="Times New Roman"/>
              </a:rPr>
              <a:t>DIFFICULTÉS DE L’APPRENTISSAGE DES MATHÉMATIQUES EN TROIS LANGUES:</a:t>
            </a:r>
            <a:br>
              <a:rPr lang="fr-CA" sz="2800" b="1" spc="0" dirty="0" smtClean="0">
                <a:latin typeface="Times New Roman"/>
                <a:cs typeface="Times New Roman"/>
              </a:rPr>
            </a:br>
            <a:r>
              <a:rPr lang="fr-CA" sz="2800" b="1" spc="0" dirty="0" smtClean="0">
                <a:latin typeface="Times New Roman"/>
                <a:cs typeface="Times New Roman"/>
              </a:rPr>
              <a:t>ASPECTS STRUCTURELS DE CES LANGUES</a:t>
            </a:r>
            <a:endParaRPr lang="fr-CA" sz="2800" b="1" spc="0" dirty="0">
              <a:latin typeface="Times New Roman"/>
              <a:cs typeface="Times New Roman"/>
            </a:endParaRPr>
          </a:p>
        </p:txBody>
      </p:sp>
      <p:sp>
        <p:nvSpPr>
          <p:cNvPr id="3" name="Subtitle 2"/>
          <p:cNvSpPr>
            <a:spLocks noGrp="1"/>
          </p:cNvSpPr>
          <p:nvPr>
            <p:ph type="subTitle" idx="1"/>
          </p:nvPr>
        </p:nvSpPr>
        <p:spPr>
          <a:xfrm>
            <a:off x="899592" y="4572000"/>
            <a:ext cx="6480720" cy="1066800"/>
          </a:xfrm>
        </p:spPr>
        <p:txBody>
          <a:bodyPr>
            <a:normAutofit/>
          </a:bodyPr>
          <a:lstStyle/>
          <a:p>
            <a:pPr algn="ctr"/>
            <a:r>
              <a:rPr lang="en-US" sz="2800" b="1" dirty="0" smtClean="0">
                <a:solidFill>
                  <a:srgbClr val="3366FF"/>
                </a:solidFill>
                <a:latin typeface="Times New Roman"/>
                <a:cs typeface="Times New Roman"/>
              </a:rPr>
              <a:t>Nadia AZROU</a:t>
            </a:r>
          </a:p>
          <a:p>
            <a:pPr algn="ctr"/>
            <a:r>
              <a:rPr lang="en-US" sz="2800" b="1" dirty="0" err="1" smtClean="0">
                <a:solidFill>
                  <a:srgbClr val="3366FF"/>
                </a:solidFill>
                <a:latin typeface="Times New Roman"/>
                <a:cs typeface="Times New Roman"/>
              </a:rPr>
              <a:t>Université</a:t>
            </a:r>
            <a:r>
              <a:rPr lang="en-US" sz="2800" b="1" dirty="0" smtClean="0">
                <a:solidFill>
                  <a:srgbClr val="3366FF"/>
                </a:solidFill>
                <a:latin typeface="Times New Roman"/>
                <a:cs typeface="Times New Roman"/>
              </a:rPr>
              <a:t> </a:t>
            </a:r>
            <a:r>
              <a:rPr lang="en-US" sz="2800" b="1" dirty="0" err="1" smtClean="0">
                <a:solidFill>
                  <a:srgbClr val="3366FF"/>
                </a:solidFill>
                <a:latin typeface="Times New Roman"/>
                <a:cs typeface="Times New Roman"/>
              </a:rPr>
              <a:t>Yahia</a:t>
            </a:r>
            <a:r>
              <a:rPr lang="en-US" sz="2800" b="1" dirty="0" smtClean="0">
                <a:solidFill>
                  <a:srgbClr val="3366FF"/>
                </a:solidFill>
                <a:latin typeface="Times New Roman"/>
                <a:cs typeface="Times New Roman"/>
              </a:rPr>
              <a:t> </a:t>
            </a:r>
            <a:r>
              <a:rPr lang="en-US" sz="2800" b="1" dirty="0" err="1" smtClean="0">
                <a:solidFill>
                  <a:srgbClr val="3366FF"/>
                </a:solidFill>
                <a:latin typeface="Times New Roman"/>
                <a:cs typeface="Times New Roman"/>
              </a:rPr>
              <a:t>Farés</a:t>
            </a:r>
            <a:r>
              <a:rPr lang="en-US" sz="2800" b="1" dirty="0" smtClean="0">
                <a:solidFill>
                  <a:srgbClr val="3366FF"/>
                </a:solidFill>
                <a:latin typeface="Times New Roman"/>
                <a:cs typeface="Times New Roman"/>
              </a:rPr>
              <a:t> de </a:t>
            </a:r>
            <a:r>
              <a:rPr lang="en-US" sz="2800" b="1" dirty="0" err="1" smtClean="0">
                <a:solidFill>
                  <a:srgbClr val="3366FF"/>
                </a:solidFill>
                <a:latin typeface="Times New Roman"/>
                <a:cs typeface="Times New Roman"/>
              </a:rPr>
              <a:t>Médéa</a:t>
            </a:r>
            <a:r>
              <a:rPr lang="en-US" sz="2800" b="1" dirty="0" smtClean="0">
                <a:solidFill>
                  <a:srgbClr val="3366FF"/>
                </a:solidFill>
                <a:latin typeface="Times New Roman"/>
                <a:cs typeface="Times New Roman"/>
              </a:rPr>
              <a:t>. </a:t>
            </a:r>
            <a:r>
              <a:rPr lang="en-US" sz="2800" b="1" dirty="0" err="1" smtClean="0">
                <a:solidFill>
                  <a:srgbClr val="3366FF"/>
                </a:solidFill>
                <a:latin typeface="Times New Roman"/>
                <a:cs typeface="Times New Roman"/>
              </a:rPr>
              <a:t>Algérie</a:t>
            </a:r>
            <a:endParaRPr lang="en-US" sz="2800" b="1" dirty="0">
              <a:solidFill>
                <a:srgbClr val="3366FF"/>
              </a:solidFill>
              <a:latin typeface="Times New Roman"/>
              <a:cs typeface="Times New Roman"/>
            </a:endParaRPr>
          </a:p>
        </p:txBody>
      </p:sp>
    </p:spTree>
    <p:extLst>
      <p:ext uri="{BB962C8B-B14F-4D97-AF65-F5344CB8AC3E}">
        <p14:creationId xmlns:p14="http://schemas.microsoft.com/office/powerpoint/2010/main" val="100677104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22114"/>
          </a:xfrm>
        </p:spPr>
        <p:txBody>
          <a:bodyPr/>
          <a:lstStyle/>
          <a:p>
            <a:r>
              <a:rPr lang="fr-CA" sz="2800" b="1" dirty="0" smtClean="0">
                <a:latin typeface="Times New Roman"/>
                <a:cs typeface="Times New Roman"/>
              </a:rPr>
              <a:t>Donc…</a:t>
            </a:r>
            <a:endParaRPr lang="fr-CA" sz="2800" b="1" dirty="0">
              <a:latin typeface="Times New Roman"/>
              <a:cs typeface="Times New Roman"/>
            </a:endParaRPr>
          </a:p>
        </p:txBody>
      </p:sp>
      <p:sp>
        <p:nvSpPr>
          <p:cNvPr id="3" name="Content Placeholder 2"/>
          <p:cNvSpPr>
            <a:spLocks noGrp="1"/>
          </p:cNvSpPr>
          <p:nvPr>
            <p:ph idx="1"/>
          </p:nvPr>
        </p:nvSpPr>
        <p:spPr>
          <a:xfrm>
            <a:off x="457200" y="1160748"/>
            <a:ext cx="7620000" cy="5240052"/>
          </a:xfrm>
        </p:spPr>
        <p:txBody>
          <a:bodyPr>
            <a:normAutofit/>
          </a:bodyPr>
          <a:lstStyle/>
          <a:p>
            <a:pPr algn="just"/>
            <a:r>
              <a:rPr lang="fr-FR" sz="2400" dirty="0" smtClean="0">
                <a:latin typeface="Times New Roman"/>
                <a:cs typeface="Times New Roman"/>
              </a:rPr>
              <a:t>La forme conditionnelle en Arabe s’exprime avec plusieurs  termes. </a:t>
            </a:r>
          </a:p>
          <a:p>
            <a:pPr algn="just"/>
            <a:r>
              <a:rPr lang="fr-FR" sz="2400" dirty="0" smtClean="0">
                <a:latin typeface="Times New Roman"/>
                <a:cs typeface="Times New Roman"/>
              </a:rPr>
              <a:t>l’enseignement de la forme conditionnelle en cours d’Arabe ne prévoit pas le degré de possibilité de la condition.</a:t>
            </a:r>
          </a:p>
          <a:p>
            <a:pPr algn="just"/>
            <a:r>
              <a:rPr lang="fr-FR" sz="2400" dirty="0" smtClean="0">
                <a:latin typeface="Times New Roman"/>
                <a:cs typeface="Times New Roman"/>
              </a:rPr>
              <a:t>L’enseignement des mathématiques au lycée (qui se fait en Arabe avec les formules en Français) introduit une seule structure seulement pour la condition: ‘</a:t>
            </a:r>
            <a:r>
              <a:rPr lang="fr-FR" sz="2400" dirty="0" err="1" smtClean="0">
                <a:latin typeface="Times New Roman"/>
                <a:cs typeface="Times New Roman"/>
              </a:rPr>
              <a:t>idha</a:t>
            </a:r>
            <a:r>
              <a:rPr lang="fr-FR" sz="2400" dirty="0" smtClean="0">
                <a:latin typeface="Times New Roman"/>
                <a:cs typeface="Times New Roman"/>
              </a:rPr>
              <a:t>…</a:t>
            </a:r>
            <a:r>
              <a:rPr lang="fr-FR" sz="2400" dirty="0" err="1" smtClean="0">
                <a:latin typeface="Times New Roman"/>
                <a:cs typeface="Times New Roman"/>
              </a:rPr>
              <a:t>idhen</a:t>
            </a:r>
            <a:r>
              <a:rPr lang="fr-FR" sz="2400" dirty="0" smtClean="0">
                <a:latin typeface="Times New Roman"/>
                <a:cs typeface="Times New Roman"/>
              </a:rPr>
              <a:t>…’ (pas fréquente en Arabe courant).</a:t>
            </a:r>
          </a:p>
          <a:p>
            <a:pPr algn="just"/>
            <a:r>
              <a:rPr lang="fr-FR" sz="2400" dirty="0" smtClean="0">
                <a:latin typeface="Times New Roman"/>
                <a:cs typeface="Times New Roman"/>
              </a:rPr>
              <a:t>En dialecte, on utilise encore d’autres termes.</a:t>
            </a:r>
            <a:endParaRPr lang="fr-FR" sz="2400" dirty="0">
              <a:latin typeface="Times New Roman"/>
              <a:cs typeface="Times New Roman"/>
            </a:endParaRPr>
          </a:p>
        </p:txBody>
      </p:sp>
    </p:spTree>
    <p:extLst>
      <p:ext uri="{BB962C8B-B14F-4D97-AF65-F5344CB8AC3E}">
        <p14:creationId xmlns:p14="http://schemas.microsoft.com/office/powerpoint/2010/main" val="115290467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620000" cy="504056"/>
          </a:xfrm>
        </p:spPr>
        <p:txBody>
          <a:bodyPr/>
          <a:lstStyle/>
          <a:p>
            <a:pPr algn="ctr"/>
            <a:r>
              <a:rPr lang="fr-FR" sz="2800" b="1" dirty="0">
                <a:latin typeface="Times New Roman"/>
                <a:cs typeface="Times New Roman"/>
              </a:rPr>
              <a:t>P</a:t>
            </a:r>
            <a:r>
              <a:rPr lang="fr-FR" sz="2800" b="1" dirty="0" smtClean="0">
                <a:latin typeface="Times New Roman"/>
                <a:cs typeface="Times New Roman"/>
              </a:rPr>
              <a:t>roblèmes</a:t>
            </a:r>
            <a:endParaRPr lang="en-US" sz="2800" b="1" dirty="0"/>
          </a:p>
        </p:txBody>
      </p:sp>
      <p:sp>
        <p:nvSpPr>
          <p:cNvPr id="3" name="Content Placeholder 2"/>
          <p:cNvSpPr>
            <a:spLocks noGrp="1"/>
          </p:cNvSpPr>
          <p:nvPr>
            <p:ph idx="1"/>
          </p:nvPr>
        </p:nvSpPr>
        <p:spPr>
          <a:xfrm>
            <a:off x="179512" y="836712"/>
            <a:ext cx="7992888" cy="6372708"/>
          </a:xfrm>
        </p:spPr>
        <p:txBody>
          <a:bodyPr>
            <a:normAutofit/>
          </a:bodyPr>
          <a:lstStyle/>
          <a:p>
            <a:pPr algn="just"/>
            <a:r>
              <a:rPr lang="fr-FR" dirty="0" smtClean="0">
                <a:latin typeface="Times New Roman"/>
                <a:cs typeface="Times New Roman"/>
              </a:rPr>
              <a:t>À </a:t>
            </a:r>
            <a:r>
              <a:rPr lang="fr-FR" dirty="0">
                <a:latin typeface="Times New Roman"/>
                <a:cs typeface="Times New Roman"/>
              </a:rPr>
              <a:t>l’université, devant une phrase </a:t>
            </a:r>
            <a:r>
              <a:rPr lang="fr-FR" dirty="0" smtClean="0">
                <a:latin typeface="Times New Roman"/>
                <a:cs typeface="Times New Roman"/>
              </a:rPr>
              <a:t>conditionnelle en Français </a:t>
            </a:r>
            <a:r>
              <a:rPr lang="fr-FR" dirty="0">
                <a:latin typeface="Times New Roman"/>
                <a:cs typeface="Times New Roman"/>
              </a:rPr>
              <a:t>‘si…alors…’, il n’est pas sûr que les </a:t>
            </a:r>
            <a:r>
              <a:rPr lang="fr-FR" dirty="0" smtClean="0">
                <a:latin typeface="Times New Roman"/>
                <a:cs typeface="Times New Roman"/>
              </a:rPr>
              <a:t>étudiants, en traduisant en Arabe, puissent saisir la conditionnalité au niveau sémantique (la ‘formule’ ‘</a:t>
            </a:r>
            <a:r>
              <a:rPr lang="fr-FR" dirty="0" err="1" smtClean="0">
                <a:latin typeface="Times New Roman"/>
                <a:cs typeface="Times New Roman"/>
              </a:rPr>
              <a:t>idha</a:t>
            </a:r>
            <a:r>
              <a:rPr lang="fr-FR" dirty="0" smtClean="0">
                <a:latin typeface="Times New Roman"/>
                <a:cs typeface="Times New Roman"/>
              </a:rPr>
              <a:t>…</a:t>
            </a:r>
            <a:r>
              <a:rPr lang="fr-FR" dirty="0" err="1" smtClean="0">
                <a:latin typeface="Times New Roman"/>
                <a:cs typeface="Times New Roman"/>
              </a:rPr>
              <a:t>idhen</a:t>
            </a:r>
            <a:r>
              <a:rPr lang="fr-FR" dirty="0" smtClean="0">
                <a:latin typeface="Times New Roman"/>
                <a:cs typeface="Times New Roman"/>
              </a:rPr>
              <a:t>’ des mathématiques du lycée est peut présente dans l’Arabe courant). </a:t>
            </a:r>
          </a:p>
          <a:p>
            <a:pPr algn="just"/>
            <a:r>
              <a:rPr lang="fr-FR" dirty="0" smtClean="0">
                <a:latin typeface="Times New Roman"/>
                <a:cs typeface="Times New Roman"/>
              </a:rPr>
              <a:t>D’autre part les étudiants peuvent considérer comme non équivalentes certaines différentes formes conditionnelles exprimées en arabe avec des termes différents (qui sont équivalentes).</a:t>
            </a:r>
          </a:p>
          <a:p>
            <a:pPr algn="just"/>
            <a:r>
              <a:rPr lang="fr-FR" dirty="0" smtClean="0">
                <a:latin typeface="Times New Roman"/>
                <a:cs typeface="Times New Roman"/>
              </a:rPr>
              <a:t>Quand </a:t>
            </a:r>
            <a:r>
              <a:rPr lang="fr-FR" dirty="0">
                <a:latin typeface="Times New Roman"/>
                <a:cs typeface="Times New Roman"/>
              </a:rPr>
              <a:t>les étudiants traduisent de l’Arabe ou du Dialecte au Français, ils pourraient ne pas savoir exprimer (en Français) l’équivalent d’une phrase conditionnelle autre que ‘</a:t>
            </a:r>
            <a:r>
              <a:rPr lang="fr-FR" dirty="0" err="1">
                <a:latin typeface="Times New Roman"/>
                <a:cs typeface="Times New Roman"/>
              </a:rPr>
              <a:t>idha</a:t>
            </a:r>
            <a:r>
              <a:rPr lang="fr-FR" dirty="0">
                <a:latin typeface="Times New Roman"/>
                <a:cs typeface="Times New Roman"/>
              </a:rPr>
              <a:t>…</a:t>
            </a:r>
            <a:r>
              <a:rPr lang="fr-FR" dirty="0" err="1">
                <a:latin typeface="Times New Roman"/>
                <a:cs typeface="Times New Roman"/>
              </a:rPr>
              <a:t>idhen</a:t>
            </a:r>
            <a:r>
              <a:rPr lang="fr-FR" dirty="0">
                <a:latin typeface="Times New Roman"/>
                <a:cs typeface="Times New Roman"/>
              </a:rPr>
              <a:t>…’</a:t>
            </a:r>
            <a:r>
              <a:rPr lang="fr-FR" dirty="0" smtClean="0">
                <a:latin typeface="Times New Roman"/>
                <a:cs typeface="Times New Roman"/>
              </a:rPr>
              <a:t>.</a:t>
            </a:r>
          </a:p>
          <a:p>
            <a:pPr marL="114300" indent="0" algn="just">
              <a:buNone/>
            </a:pPr>
            <a:r>
              <a:rPr lang="fr-FR" dirty="0" smtClean="0">
                <a:latin typeface="Times New Roman"/>
                <a:cs typeface="Times New Roman"/>
              </a:rPr>
              <a:t>En conclusion: quand les étudiants pensent en Dialecte, parlent en Arabe et écrivent en Français, ils peuvent se perdre.</a:t>
            </a:r>
          </a:p>
        </p:txBody>
      </p:sp>
    </p:spTree>
    <p:extLst>
      <p:ext uri="{BB962C8B-B14F-4D97-AF65-F5344CB8AC3E}">
        <p14:creationId xmlns:p14="http://schemas.microsoft.com/office/powerpoint/2010/main" val="8490113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388424" cy="598078"/>
          </a:xfrm>
        </p:spPr>
        <p:txBody>
          <a:bodyPr/>
          <a:lstStyle/>
          <a:p>
            <a:pPr algn="ctr"/>
            <a:r>
              <a:rPr lang="fr-FR" sz="2800" b="1" dirty="0">
                <a:latin typeface="Times New Roman"/>
                <a:cs typeface="Times New Roman"/>
              </a:rPr>
              <a:t>L</a:t>
            </a:r>
            <a:r>
              <a:rPr lang="fr-FR" sz="2800" b="1" dirty="0" smtClean="0">
                <a:latin typeface="Times New Roman"/>
                <a:cs typeface="Times New Roman"/>
              </a:rPr>
              <a:t>es </a:t>
            </a:r>
            <a:r>
              <a:rPr lang="fr-FR" sz="2800" b="1" dirty="0">
                <a:latin typeface="Times New Roman"/>
                <a:cs typeface="Times New Roman"/>
              </a:rPr>
              <a:t>articles de généralité et de particularité </a:t>
            </a:r>
            <a:r>
              <a:rPr lang="fr-FR" sz="2800" b="1" dirty="0" smtClean="0">
                <a:latin typeface="Times New Roman"/>
                <a:cs typeface="Times New Roman"/>
              </a:rPr>
              <a:t>(le</a:t>
            </a:r>
            <a:r>
              <a:rPr lang="fr-FR" sz="2800" b="1" dirty="0">
                <a:latin typeface="Times New Roman"/>
                <a:cs typeface="Times New Roman"/>
              </a:rPr>
              <a:t>, la, un, une)</a:t>
            </a:r>
          </a:p>
        </p:txBody>
      </p:sp>
      <p:sp>
        <p:nvSpPr>
          <p:cNvPr id="3" name="Content Placeholder 2"/>
          <p:cNvSpPr>
            <a:spLocks noGrp="1"/>
          </p:cNvSpPr>
          <p:nvPr>
            <p:ph idx="1"/>
          </p:nvPr>
        </p:nvSpPr>
        <p:spPr>
          <a:xfrm>
            <a:off x="179512" y="1196752"/>
            <a:ext cx="8028892" cy="5508612"/>
          </a:xfrm>
        </p:spPr>
        <p:txBody>
          <a:bodyPr>
            <a:normAutofit/>
          </a:bodyPr>
          <a:lstStyle/>
          <a:p>
            <a:pPr algn="just"/>
            <a:r>
              <a:rPr lang="fr-FR" dirty="0" smtClean="0">
                <a:latin typeface="Times New Roman"/>
                <a:cs typeface="Times New Roman"/>
              </a:rPr>
              <a:t>En Arabe, un substantif ‘est défini’ en ajoutant le préfixe ‘el’. Sans ce préfixe, un substantif est considéré non défini. </a:t>
            </a:r>
          </a:p>
          <a:p>
            <a:pPr algn="just"/>
            <a:r>
              <a:rPr lang="fr-FR" dirty="0" smtClean="0">
                <a:latin typeface="Times New Roman"/>
                <a:cs typeface="Times New Roman"/>
              </a:rPr>
              <a:t>On définit aussi un substantif avec le sens d’appartenance, et dans ce cas, le préfixe est omis.</a:t>
            </a:r>
          </a:p>
          <a:p>
            <a:pPr marL="114300" indent="0" algn="just">
              <a:buNone/>
            </a:pPr>
            <a:r>
              <a:rPr lang="fr-FR" dirty="0" smtClean="0">
                <a:latin typeface="Times New Roman"/>
                <a:cs typeface="Times New Roman"/>
              </a:rPr>
              <a:t>Exemple: une voiture,     la voiture,     la voiture de mon collègue.</a:t>
            </a:r>
          </a:p>
          <a:p>
            <a:pPr marL="114300" indent="0" algn="just">
              <a:buNone/>
            </a:pPr>
            <a:r>
              <a:rPr lang="fr-FR" dirty="0" smtClean="0">
                <a:latin typeface="Times New Roman"/>
                <a:cs typeface="Times New Roman"/>
              </a:rPr>
              <a:t>En Arabe:  voiture,          el voiture,      voiture de mon collègue.</a:t>
            </a:r>
          </a:p>
          <a:p>
            <a:pPr marL="114300" indent="0" algn="just">
              <a:buNone/>
            </a:pPr>
            <a:endParaRPr lang="fr-FR" dirty="0" smtClean="0">
              <a:latin typeface="Times New Roman"/>
              <a:cs typeface="Times New Roman"/>
            </a:endParaRPr>
          </a:p>
          <a:p>
            <a:pPr marL="114300" indent="0" algn="just">
              <a:buNone/>
            </a:pPr>
            <a:r>
              <a:rPr lang="fr-FR" dirty="0" smtClean="0">
                <a:latin typeface="Times New Roman"/>
                <a:cs typeface="Times New Roman"/>
              </a:rPr>
              <a:t>En Français, on peut exprimer la généralité et la particularité avec les deux articles (le et un):</a:t>
            </a:r>
          </a:p>
          <a:p>
            <a:pPr marL="114300" indent="0" algn="just">
              <a:buNone/>
            </a:pPr>
            <a:r>
              <a:rPr lang="fr-FR" dirty="0" smtClean="0">
                <a:latin typeface="Times New Roman"/>
                <a:cs typeface="Times New Roman"/>
              </a:rPr>
              <a:t>Exemples de généralité: la voiture est un moyen de transport. </a:t>
            </a:r>
          </a:p>
          <a:p>
            <a:pPr marL="114300" indent="0" algn="just">
              <a:buNone/>
            </a:pPr>
            <a:r>
              <a:rPr lang="fr-FR" dirty="0">
                <a:latin typeface="Times New Roman"/>
                <a:cs typeface="Times New Roman"/>
              </a:rPr>
              <a:t> </a:t>
            </a:r>
            <a:r>
              <a:rPr lang="fr-FR" dirty="0" smtClean="0">
                <a:latin typeface="Times New Roman"/>
                <a:cs typeface="Times New Roman"/>
              </a:rPr>
              <a:t>                                       un élève doit respecter son professeur.</a:t>
            </a:r>
          </a:p>
          <a:p>
            <a:pPr marL="114300" indent="0" algn="just">
              <a:buNone/>
            </a:pPr>
            <a:r>
              <a:rPr lang="fr-FR" dirty="0" smtClean="0">
                <a:latin typeface="Times New Roman"/>
                <a:cs typeface="Times New Roman"/>
              </a:rPr>
              <a:t>Exemples de particularité: la voiture de mon voisin est rouge.</a:t>
            </a:r>
          </a:p>
          <a:p>
            <a:pPr marL="114300" indent="0" algn="just">
              <a:buNone/>
            </a:pPr>
            <a:r>
              <a:rPr lang="fr-FR" dirty="0" smtClean="0">
                <a:latin typeface="Times New Roman"/>
                <a:cs typeface="Times New Roman"/>
              </a:rPr>
              <a:t>                                           un élève de mon collègue a réussi.</a:t>
            </a:r>
            <a:endParaRPr lang="fr-FR" dirty="0">
              <a:latin typeface="Times New Roman"/>
              <a:cs typeface="Times New Roman"/>
            </a:endParaRPr>
          </a:p>
        </p:txBody>
      </p:sp>
    </p:spTree>
    <p:extLst>
      <p:ext uri="{BB962C8B-B14F-4D97-AF65-F5344CB8AC3E}">
        <p14:creationId xmlns:p14="http://schemas.microsoft.com/office/powerpoint/2010/main" val="18189069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sz="2800" b="1" dirty="0" smtClean="0">
                <a:latin typeface="Times New Roman"/>
                <a:cs typeface="Times New Roman"/>
              </a:rPr>
              <a:t>Avec l’Arabe et le Dialecte</a:t>
            </a:r>
            <a:endParaRPr lang="fr-FR" sz="2800" b="1" dirty="0">
              <a:latin typeface="Times New Roman"/>
              <a:cs typeface="Times New Roman"/>
            </a:endParaRPr>
          </a:p>
        </p:txBody>
      </p:sp>
      <p:sp>
        <p:nvSpPr>
          <p:cNvPr id="3" name="Content Placeholder 2"/>
          <p:cNvSpPr>
            <a:spLocks noGrp="1"/>
          </p:cNvSpPr>
          <p:nvPr>
            <p:ph idx="1"/>
          </p:nvPr>
        </p:nvSpPr>
        <p:spPr>
          <a:xfrm>
            <a:off x="457200" y="1484784"/>
            <a:ext cx="7620000" cy="4916016"/>
          </a:xfrm>
        </p:spPr>
        <p:txBody>
          <a:bodyPr/>
          <a:lstStyle/>
          <a:p>
            <a:pPr marL="114300" indent="0" algn="just">
              <a:buNone/>
            </a:pPr>
            <a:r>
              <a:rPr lang="fr-FR" dirty="0">
                <a:latin typeface="Times New Roman"/>
                <a:cs typeface="Times New Roman"/>
              </a:rPr>
              <a:t>Exemples de généralité: la voiture est un moyen de transport. </a:t>
            </a:r>
          </a:p>
          <a:p>
            <a:pPr marL="114300" indent="0" algn="just">
              <a:buNone/>
            </a:pPr>
            <a:r>
              <a:rPr lang="fr-FR" dirty="0">
                <a:latin typeface="Times New Roman"/>
                <a:cs typeface="Times New Roman"/>
              </a:rPr>
              <a:t>                                        un élève doit respecter son professeur</a:t>
            </a:r>
            <a:r>
              <a:rPr lang="fr-FR" dirty="0" smtClean="0">
                <a:latin typeface="Times New Roman"/>
                <a:cs typeface="Times New Roman"/>
              </a:rPr>
              <a:t>.</a:t>
            </a:r>
          </a:p>
          <a:p>
            <a:pPr marL="114300" indent="0" algn="just">
              <a:buNone/>
            </a:pPr>
            <a:r>
              <a:rPr lang="fr-FR" dirty="0" smtClean="0">
                <a:latin typeface="Times New Roman"/>
                <a:cs typeface="Times New Roman"/>
              </a:rPr>
              <a:t>               (Arabe)            </a:t>
            </a:r>
            <a:r>
              <a:rPr lang="fr-FR" u="sng" dirty="0" smtClean="0">
                <a:latin typeface="Times New Roman"/>
                <a:cs typeface="Times New Roman"/>
              </a:rPr>
              <a:t>el</a:t>
            </a:r>
            <a:r>
              <a:rPr lang="fr-FR" dirty="0" smtClean="0">
                <a:latin typeface="Times New Roman"/>
                <a:cs typeface="Times New Roman"/>
              </a:rPr>
              <a:t> voiture est un moyen de transport.</a:t>
            </a:r>
          </a:p>
          <a:p>
            <a:pPr marL="114300" indent="0" algn="just">
              <a:buNone/>
            </a:pPr>
            <a:r>
              <a:rPr lang="fr-FR" dirty="0">
                <a:latin typeface="Times New Roman"/>
                <a:cs typeface="Times New Roman"/>
              </a:rPr>
              <a:t> </a:t>
            </a:r>
            <a:r>
              <a:rPr lang="fr-FR" dirty="0" smtClean="0">
                <a:latin typeface="Times New Roman"/>
                <a:cs typeface="Times New Roman"/>
              </a:rPr>
              <a:t>              </a:t>
            </a:r>
            <a:r>
              <a:rPr lang="fr-FR" dirty="0">
                <a:latin typeface="Times New Roman"/>
                <a:cs typeface="Times New Roman"/>
              </a:rPr>
              <a:t>(Arabe)</a:t>
            </a:r>
            <a:r>
              <a:rPr lang="fr-FR" dirty="0" smtClean="0">
                <a:latin typeface="Times New Roman"/>
                <a:cs typeface="Times New Roman"/>
              </a:rPr>
              <a:t>            </a:t>
            </a:r>
            <a:r>
              <a:rPr lang="fr-FR" u="sng" dirty="0" smtClean="0">
                <a:latin typeface="Times New Roman"/>
                <a:cs typeface="Times New Roman"/>
              </a:rPr>
              <a:t>el</a:t>
            </a:r>
            <a:r>
              <a:rPr lang="fr-FR" dirty="0" smtClean="0">
                <a:latin typeface="Times New Roman"/>
                <a:cs typeface="Times New Roman"/>
              </a:rPr>
              <a:t> élève </a:t>
            </a:r>
            <a:r>
              <a:rPr lang="fr-FR" dirty="0">
                <a:latin typeface="Times New Roman"/>
                <a:cs typeface="Times New Roman"/>
              </a:rPr>
              <a:t>doit respecter son </a:t>
            </a:r>
            <a:r>
              <a:rPr lang="fr-FR" dirty="0" smtClean="0">
                <a:latin typeface="Times New Roman"/>
                <a:cs typeface="Times New Roman"/>
              </a:rPr>
              <a:t>professeur.</a:t>
            </a:r>
          </a:p>
          <a:p>
            <a:pPr marL="114300" indent="0" algn="just">
              <a:buNone/>
            </a:pPr>
            <a:r>
              <a:rPr lang="fr-FR" dirty="0" smtClean="0">
                <a:latin typeface="Times New Roman"/>
                <a:cs typeface="Times New Roman"/>
              </a:rPr>
              <a:t>             (Dialecte)          même chose   </a:t>
            </a:r>
          </a:p>
          <a:p>
            <a:pPr marL="114300" indent="0" algn="just">
              <a:buNone/>
            </a:pPr>
            <a:r>
              <a:rPr lang="fr-FR" dirty="0" smtClean="0">
                <a:latin typeface="Times New Roman"/>
                <a:cs typeface="Times New Roman"/>
              </a:rPr>
              <a:t>             (</a:t>
            </a:r>
            <a:r>
              <a:rPr lang="fr-FR" dirty="0">
                <a:latin typeface="Times New Roman"/>
                <a:cs typeface="Times New Roman"/>
              </a:rPr>
              <a:t>Dialecte</a:t>
            </a:r>
            <a:r>
              <a:rPr lang="fr-FR" dirty="0" smtClean="0">
                <a:latin typeface="Times New Roman"/>
                <a:cs typeface="Times New Roman"/>
              </a:rPr>
              <a:t>)          même chose</a:t>
            </a:r>
            <a:endParaRPr lang="fr-FR" u="sng" dirty="0">
              <a:latin typeface="Times New Roman"/>
              <a:cs typeface="Times New Roman"/>
            </a:endParaRPr>
          </a:p>
          <a:p>
            <a:pPr marL="114300" indent="0" algn="just">
              <a:buNone/>
            </a:pPr>
            <a:r>
              <a:rPr lang="fr-FR" dirty="0">
                <a:latin typeface="Times New Roman"/>
                <a:cs typeface="Times New Roman"/>
              </a:rPr>
              <a:t>Exemples de particularité: la voiture de mon voisin est rouge.</a:t>
            </a:r>
          </a:p>
          <a:p>
            <a:pPr marL="114300" indent="0" algn="just">
              <a:buNone/>
            </a:pPr>
            <a:r>
              <a:rPr lang="fr-FR" dirty="0">
                <a:latin typeface="Times New Roman"/>
                <a:cs typeface="Times New Roman"/>
              </a:rPr>
              <a:t>                                        </a:t>
            </a:r>
            <a:r>
              <a:rPr lang="fr-FR" dirty="0" smtClean="0">
                <a:latin typeface="Times New Roman"/>
                <a:cs typeface="Times New Roman"/>
              </a:rPr>
              <a:t>  un </a:t>
            </a:r>
            <a:r>
              <a:rPr lang="fr-FR" dirty="0">
                <a:latin typeface="Times New Roman"/>
                <a:cs typeface="Times New Roman"/>
              </a:rPr>
              <a:t>élève de mon collègue a réussi</a:t>
            </a:r>
            <a:r>
              <a:rPr lang="fr-FR" dirty="0" smtClean="0">
                <a:latin typeface="Times New Roman"/>
                <a:cs typeface="Times New Roman"/>
              </a:rPr>
              <a:t>.</a:t>
            </a:r>
          </a:p>
          <a:p>
            <a:pPr marL="114300" indent="0" algn="just">
              <a:buNone/>
            </a:pPr>
            <a:r>
              <a:rPr lang="fr-FR" dirty="0" smtClean="0">
                <a:latin typeface="Times New Roman"/>
                <a:cs typeface="Times New Roman"/>
              </a:rPr>
              <a:t>               (</a:t>
            </a:r>
            <a:r>
              <a:rPr lang="fr-FR" dirty="0">
                <a:latin typeface="Times New Roman"/>
                <a:cs typeface="Times New Roman"/>
              </a:rPr>
              <a:t>Arabe)</a:t>
            </a:r>
            <a:r>
              <a:rPr lang="fr-FR" dirty="0" smtClean="0">
                <a:latin typeface="Times New Roman"/>
                <a:cs typeface="Times New Roman"/>
              </a:rPr>
              <a:t>              </a:t>
            </a:r>
            <a:r>
              <a:rPr lang="fr-FR" u="sng" dirty="0" smtClean="0">
                <a:latin typeface="Times New Roman"/>
                <a:cs typeface="Times New Roman"/>
              </a:rPr>
              <a:t>  </a:t>
            </a:r>
            <a:r>
              <a:rPr lang="fr-FR" dirty="0" smtClean="0">
                <a:latin typeface="Times New Roman"/>
                <a:cs typeface="Times New Roman"/>
              </a:rPr>
              <a:t> voiture </a:t>
            </a:r>
            <a:r>
              <a:rPr lang="fr-FR" dirty="0">
                <a:latin typeface="Times New Roman"/>
                <a:cs typeface="Times New Roman"/>
              </a:rPr>
              <a:t>de mon voisin est </a:t>
            </a:r>
            <a:r>
              <a:rPr lang="fr-FR" dirty="0" smtClean="0">
                <a:latin typeface="Times New Roman"/>
                <a:cs typeface="Times New Roman"/>
              </a:rPr>
              <a:t>rouge.</a:t>
            </a:r>
          </a:p>
          <a:p>
            <a:pPr marL="114300" indent="0" algn="just">
              <a:buNone/>
            </a:pPr>
            <a:r>
              <a:rPr lang="fr-FR" dirty="0">
                <a:latin typeface="Times New Roman"/>
                <a:cs typeface="Times New Roman"/>
              </a:rPr>
              <a:t> </a:t>
            </a:r>
            <a:r>
              <a:rPr lang="fr-FR" dirty="0" smtClean="0">
                <a:latin typeface="Times New Roman"/>
                <a:cs typeface="Times New Roman"/>
              </a:rPr>
              <a:t>              </a:t>
            </a:r>
            <a:r>
              <a:rPr lang="fr-FR" dirty="0">
                <a:latin typeface="Times New Roman"/>
                <a:cs typeface="Times New Roman"/>
              </a:rPr>
              <a:t>(Arabe)</a:t>
            </a:r>
            <a:r>
              <a:rPr lang="fr-FR" dirty="0" smtClean="0">
                <a:latin typeface="Times New Roman"/>
                <a:cs typeface="Times New Roman"/>
              </a:rPr>
              <a:t>              _ </a:t>
            </a:r>
            <a:r>
              <a:rPr lang="fr-FR" dirty="0">
                <a:latin typeface="Times New Roman"/>
                <a:cs typeface="Times New Roman"/>
              </a:rPr>
              <a:t>élève doit respecter son </a:t>
            </a:r>
            <a:r>
              <a:rPr lang="fr-FR" dirty="0" smtClean="0">
                <a:latin typeface="Times New Roman"/>
                <a:cs typeface="Times New Roman"/>
              </a:rPr>
              <a:t>professeur.</a:t>
            </a:r>
            <a:endParaRPr lang="fr-FR" u="sng" dirty="0">
              <a:latin typeface="Times New Roman"/>
              <a:cs typeface="Times New Roman"/>
            </a:endParaRPr>
          </a:p>
          <a:p>
            <a:pPr marL="114300" indent="0" algn="just">
              <a:buNone/>
            </a:pPr>
            <a:r>
              <a:rPr lang="fr-FR" dirty="0" smtClean="0">
                <a:latin typeface="Times New Roman"/>
                <a:cs typeface="Times New Roman"/>
              </a:rPr>
              <a:t>             </a:t>
            </a:r>
            <a:r>
              <a:rPr lang="fr-FR" dirty="0">
                <a:latin typeface="Times New Roman"/>
                <a:cs typeface="Times New Roman"/>
              </a:rPr>
              <a:t>(Dialecte)        </a:t>
            </a:r>
            <a:r>
              <a:rPr lang="fr-FR" dirty="0" smtClean="0">
                <a:latin typeface="Times New Roman"/>
                <a:cs typeface="Times New Roman"/>
              </a:rPr>
              <a:t>     même </a:t>
            </a:r>
            <a:r>
              <a:rPr lang="fr-FR" dirty="0">
                <a:latin typeface="Times New Roman"/>
                <a:cs typeface="Times New Roman"/>
              </a:rPr>
              <a:t>chose   </a:t>
            </a:r>
          </a:p>
          <a:p>
            <a:pPr marL="114300" indent="0" algn="just">
              <a:buNone/>
            </a:pPr>
            <a:r>
              <a:rPr lang="fr-FR" dirty="0">
                <a:latin typeface="Times New Roman"/>
                <a:cs typeface="Times New Roman"/>
              </a:rPr>
              <a:t>             (Dialecte)        </a:t>
            </a:r>
            <a:r>
              <a:rPr lang="fr-FR" dirty="0" smtClean="0">
                <a:latin typeface="Times New Roman"/>
                <a:cs typeface="Times New Roman"/>
              </a:rPr>
              <a:t>     même </a:t>
            </a:r>
            <a:r>
              <a:rPr lang="fr-FR" dirty="0">
                <a:latin typeface="Times New Roman"/>
                <a:cs typeface="Times New Roman"/>
              </a:rPr>
              <a:t>chose</a:t>
            </a:r>
            <a:endParaRPr lang="fr-FR" u="sng" dirty="0">
              <a:latin typeface="Times New Roman"/>
              <a:cs typeface="Times New Roman"/>
            </a:endParaRPr>
          </a:p>
          <a:p>
            <a:pPr marL="114300" indent="0" algn="just">
              <a:buNone/>
            </a:pPr>
            <a:endParaRPr lang="fr-FR" dirty="0">
              <a:latin typeface="Times New Roman"/>
              <a:cs typeface="Times New Roman"/>
            </a:endParaRPr>
          </a:p>
        </p:txBody>
      </p:sp>
    </p:spTree>
    <p:extLst>
      <p:ext uri="{BB962C8B-B14F-4D97-AF65-F5344CB8AC3E}">
        <p14:creationId xmlns:p14="http://schemas.microsoft.com/office/powerpoint/2010/main" val="29375787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sz="2800" b="1" dirty="0" smtClean="0">
                <a:latin typeface="Times New Roman"/>
                <a:cs typeface="Times New Roman"/>
              </a:rPr>
              <a:t>Problème avec les articles</a:t>
            </a:r>
            <a:endParaRPr lang="fr-FR" sz="2800" b="1" dirty="0">
              <a:latin typeface="Times New Roman"/>
              <a:cs typeface="Times New Roman"/>
            </a:endParaRPr>
          </a:p>
        </p:txBody>
      </p:sp>
      <p:sp>
        <p:nvSpPr>
          <p:cNvPr id="3" name="Content Placeholder 2"/>
          <p:cNvSpPr>
            <a:spLocks noGrp="1"/>
          </p:cNvSpPr>
          <p:nvPr>
            <p:ph idx="1"/>
          </p:nvPr>
        </p:nvSpPr>
        <p:spPr/>
        <p:txBody>
          <a:bodyPr/>
          <a:lstStyle/>
          <a:p>
            <a:pPr algn="just"/>
            <a:endParaRPr lang="fr-FR" dirty="0" smtClean="0">
              <a:latin typeface="Times New Roman"/>
              <a:cs typeface="Times New Roman"/>
            </a:endParaRPr>
          </a:p>
          <a:p>
            <a:pPr algn="just"/>
            <a:r>
              <a:rPr lang="fr-FR" dirty="0" smtClean="0">
                <a:latin typeface="Times New Roman"/>
                <a:cs typeface="Times New Roman"/>
              </a:rPr>
              <a:t>Si les étudiants se réfèrent à l’usage des articles (de particularité et de généralité) en Arabe, qui est plus simple qu’en Français, il est clair qu’ils éprouvent une difficulté en passant au Français, mais aussi une confusion entre le particulier et le général avec les règles du Français.</a:t>
            </a:r>
          </a:p>
          <a:p>
            <a:pPr algn="just"/>
            <a:endParaRPr lang="fr-FR" dirty="0" smtClean="0">
              <a:latin typeface="Times New Roman"/>
              <a:cs typeface="Times New Roman"/>
            </a:endParaRPr>
          </a:p>
          <a:p>
            <a:pPr algn="just"/>
            <a:r>
              <a:rPr lang="fr-FR" dirty="0" smtClean="0">
                <a:latin typeface="Times New Roman"/>
                <a:cs typeface="Times New Roman"/>
              </a:rPr>
              <a:t>Avec des conséquences importantes sur la compréhension des </a:t>
            </a:r>
            <a:r>
              <a:rPr lang="fr-FR" dirty="0">
                <a:latin typeface="Times New Roman"/>
                <a:cs typeface="Times New Roman"/>
              </a:rPr>
              <a:t>é</a:t>
            </a:r>
            <a:r>
              <a:rPr lang="fr-FR" dirty="0" smtClean="0">
                <a:latin typeface="Times New Roman"/>
                <a:cs typeface="Times New Roman"/>
              </a:rPr>
              <a:t>noncés </a:t>
            </a:r>
            <a:r>
              <a:rPr lang="fr-FR" dirty="0" smtClean="0">
                <a:latin typeface="Times New Roman"/>
                <a:cs typeface="Times New Roman"/>
              </a:rPr>
              <a:t>et du discours mathématiques en Français.</a:t>
            </a:r>
            <a:endParaRPr lang="fr-FR" dirty="0">
              <a:latin typeface="Times New Roman"/>
              <a:cs typeface="Times New Roman"/>
            </a:endParaRPr>
          </a:p>
        </p:txBody>
      </p:sp>
    </p:spTree>
    <p:extLst>
      <p:ext uri="{BB962C8B-B14F-4D97-AF65-F5344CB8AC3E}">
        <p14:creationId xmlns:p14="http://schemas.microsoft.com/office/powerpoint/2010/main" val="5366322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sz="2800" b="1" dirty="0" smtClean="0">
                <a:latin typeface="Times New Roman"/>
                <a:cs typeface="Times New Roman"/>
              </a:rPr>
              <a:t>Les termes mathématiques</a:t>
            </a:r>
            <a:endParaRPr lang="fr-FR" sz="2800" b="1" dirty="0">
              <a:latin typeface="Times New Roman"/>
              <a:cs typeface="Times New Roman"/>
            </a:endParaRPr>
          </a:p>
        </p:txBody>
      </p:sp>
      <p:sp>
        <p:nvSpPr>
          <p:cNvPr id="3" name="Content Placeholder 2"/>
          <p:cNvSpPr>
            <a:spLocks noGrp="1"/>
          </p:cNvSpPr>
          <p:nvPr>
            <p:ph idx="1"/>
          </p:nvPr>
        </p:nvSpPr>
        <p:spPr/>
        <p:txBody>
          <a:bodyPr/>
          <a:lstStyle/>
          <a:p>
            <a:pPr algn="just"/>
            <a:r>
              <a:rPr lang="fr-FR" dirty="0">
                <a:latin typeface="Times New Roman"/>
                <a:cs typeface="Times New Roman"/>
              </a:rPr>
              <a:t>Les étudiants demandent toujours la traduction en Arabe </a:t>
            </a:r>
            <a:r>
              <a:rPr lang="fr-FR" dirty="0" smtClean="0">
                <a:latin typeface="Times New Roman"/>
                <a:cs typeface="Times New Roman"/>
              </a:rPr>
              <a:t>des termes mathématiques Français, du fait ils se sentent en sécurité quand ils rencontrent un terme mathématique Français dont l’équivalent en Arabe leur est déjà connu auparavant, comme: limite, continuité, fraction, etc.</a:t>
            </a:r>
          </a:p>
          <a:p>
            <a:pPr marL="114300" indent="0" algn="just">
              <a:buNone/>
            </a:pPr>
            <a:endParaRPr lang="fr-FR" dirty="0" smtClean="0">
              <a:latin typeface="Times New Roman"/>
              <a:cs typeface="Times New Roman"/>
            </a:endParaRPr>
          </a:p>
          <a:p>
            <a:pPr algn="just"/>
            <a:r>
              <a:rPr lang="fr-FR" dirty="0" smtClean="0">
                <a:latin typeface="Times New Roman"/>
                <a:cs typeface="Times New Roman"/>
              </a:rPr>
              <a:t>Le problème se pose pour un terme mathématique nouveau dont il ne connaissent pas l’équivalent en Arabe, comme: convergence, différentiable, borne supérieure et inférieure, groupe, etc. </a:t>
            </a:r>
            <a:endParaRPr lang="fr-FR" dirty="0">
              <a:latin typeface="Times New Roman"/>
              <a:cs typeface="Times New Roman"/>
            </a:endParaRPr>
          </a:p>
        </p:txBody>
      </p:sp>
    </p:spTree>
    <p:extLst>
      <p:ext uri="{BB962C8B-B14F-4D97-AF65-F5344CB8AC3E}">
        <p14:creationId xmlns:p14="http://schemas.microsoft.com/office/powerpoint/2010/main" val="3334889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smtClean="0">
                <a:latin typeface="Times New Roman"/>
                <a:cs typeface="Times New Roman"/>
              </a:rPr>
              <a:t>PROBLÈMES OUVERTS</a:t>
            </a:r>
            <a:endParaRPr lang="en-US" sz="2800" b="1" dirty="0">
              <a:latin typeface="Times New Roman"/>
              <a:cs typeface="Times New Roman"/>
            </a:endParaRPr>
          </a:p>
        </p:txBody>
      </p:sp>
      <p:sp>
        <p:nvSpPr>
          <p:cNvPr id="3" name="Content Placeholder 2"/>
          <p:cNvSpPr>
            <a:spLocks noGrp="1"/>
          </p:cNvSpPr>
          <p:nvPr>
            <p:ph idx="1"/>
          </p:nvPr>
        </p:nvSpPr>
        <p:spPr>
          <a:xfrm>
            <a:off x="457200" y="1412776"/>
            <a:ext cx="7620000" cy="4988024"/>
          </a:xfrm>
        </p:spPr>
        <p:txBody>
          <a:bodyPr/>
          <a:lstStyle/>
          <a:p>
            <a:pPr marL="114300" indent="0">
              <a:buNone/>
            </a:pPr>
            <a:endParaRPr lang="en-US" dirty="0" smtClean="0"/>
          </a:p>
          <a:p>
            <a:pPr marL="114300" indent="0" algn="just">
              <a:buNone/>
            </a:pPr>
            <a:r>
              <a:rPr lang="en-US" dirty="0" smtClean="0">
                <a:latin typeface="Times New Roman"/>
                <a:cs typeface="Times New Roman"/>
              </a:rPr>
              <a:t>1. </a:t>
            </a:r>
            <a:r>
              <a:rPr lang="fr-FR" dirty="0" smtClean="0">
                <a:latin typeface="Times New Roman"/>
                <a:cs typeface="Times New Roman"/>
              </a:rPr>
              <a:t>Quelle est la maîtrise du Français écrit de la part des étudiants?</a:t>
            </a:r>
          </a:p>
          <a:p>
            <a:pPr marL="114300" indent="0" algn="just">
              <a:buNone/>
            </a:pPr>
            <a:endParaRPr lang="fr-FR" dirty="0" smtClean="0">
              <a:latin typeface="Times New Roman"/>
              <a:cs typeface="Times New Roman"/>
            </a:endParaRPr>
          </a:p>
          <a:p>
            <a:pPr marL="114300" indent="0" algn="just">
              <a:buNone/>
            </a:pPr>
            <a:r>
              <a:rPr lang="fr-FR" dirty="0" smtClean="0">
                <a:latin typeface="Times New Roman"/>
                <a:cs typeface="Times New Roman"/>
              </a:rPr>
              <a:t>2. Quelle est la maîtrise de l’Arabe au niveau académique de la part des étudiants à l’entrée à l’université dans les spécialités scientifiques?</a:t>
            </a:r>
          </a:p>
          <a:p>
            <a:pPr marL="114300" indent="0" algn="just">
              <a:buNone/>
            </a:pPr>
            <a:endParaRPr lang="fr-FR" dirty="0" smtClean="0">
              <a:latin typeface="Times New Roman"/>
              <a:cs typeface="Times New Roman"/>
            </a:endParaRPr>
          </a:p>
          <a:p>
            <a:pPr marL="114300" indent="0" algn="just">
              <a:buNone/>
            </a:pPr>
            <a:r>
              <a:rPr lang="fr-FR" dirty="0" smtClean="0">
                <a:latin typeface="Times New Roman"/>
                <a:cs typeface="Times New Roman"/>
              </a:rPr>
              <a:t>3. A quel point les étudiants sont-ils conscients des aspects sémantique et syntactique des structures logiques des trois langues (Arabes, Français, Dialecte)?</a:t>
            </a:r>
          </a:p>
          <a:p>
            <a:pPr marL="114300" indent="0">
              <a:buNone/>
            </a:pPr>
            <a:endParaRPr lang="fr-FR" dirty="0"/>
          </a:p>
        </p:txBody>
      </p:sp>
    </p:spTree>
    <p:extLst>
      <p:ext uri="{BB962C8B-B14F-4D97-AF65-F5344CB8AC3E}">
        <p14:creationId xmlns:p14="http://schemas.microsoft.com/office/powerpoint/2010/main" val="76511462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636"/>
            <a:ext cx="7620000" cy="684076"/>
          </a:xfrm>
        </p:spPr>
        <p:txBody>
          <a:bodyPr/>
          <a:lstStyle/>
          <a:p>
            <a:pPr algn="ctr"/>
            <a:r>
              <a:rPr lang="fr-FR" sz="2800" b="1" dirty="0" smtClean="0">
                <a:latin typeface="Times New Roman"/>
                <a:cs typeface="Times New Roman"/>
              </a:rPr>
              <a:t>Situation linguistique de l’Algérie</a:t>
            </a:r>
            <a:endParaRPr lang="fr-FR" sz="2800" b="1" dirty="0">
              <a:latin typeface="Times New Roman"/>
              <a:cs typeface="Times New Roman"/>
            </a:endParaRPr>
          </a:p>
        </p:txBody>
      </p:sp>
      <p:sp>
        <p:nvSpPr>
          <p:cNvPr id="3" name="Content Placeholder 2"/>
          <p:cNvSpPr>
            <a:spLocks noGrp="1"/>
          </p:cNvSpPr>
          <p:nvPr>
            <p:ph idx="1"/>
          </p:nvPr>
        </p:nvSpPr>
        <p:spPr>
          <a:xfrm>
            <a:off x="457200" y="944724"/>
            <a:ext cx="7620000" cy="5913276"/>
          </a:xfrm>
        </p:spPr>
        <p:txBody>
          <a:bodyPr>
            <a:normAutofit/>
          </a:bodyPr>
          <a:lstStyle/>
          <a:p>
            <a:pPr marL="114300" indent="0" algn="just">
              <a:buNone/>
            </a:pPr>
            <a:r>
              <a:rPr lang="fr-FR" dirty="0" smtClean="0">
                <a:latin typeface="Times New Roman"/>
                <a:cs typeface="Times New Roman"/>
              </a:rPr>
              <a:t>En Algérie, on communique dans plusieurs langues selon les différentes régions, les groupes </a:t>
            </a:r>
            <a:r>
              <a:rPr lang="fr-FR" dirty="0">
                <a:latin typeface="Times New Roman"/>
                <a:cs typeface="Times New Roman"/>
              </a:rPr>
              <a:t>e</a:t>
            </a:r>
            <a:r>
              <a:rPr lang="fr-FR" dirty="0" smtClean="0">
                <a:latin typeface="Times New Roman"/>
                <a:cs typeface="Times New Roman"/>
              </a:rPr>
              <a:t>thniques, les institutions et même les circonstances. Les langues utilisées sont: l’Arabe classique, le Dialecte (Arabe), le Berbère et le Français.</a:t>
            </a:r>
          </a:p>
          <a:p>
            <a:pPr algn="just"/>
            <a:r>
              <a:rPr lang="fr-FR" dirty="0" smtClean="0">
                <a:latin typeface="Times New Roman"/>
                <a:cs typeface="Times New Roman"/>
              </a:rPr>
              <a:t>En famille, les Algériens parlent soit le Berbère soit le Dialecte.</a:t>
            </a:r>
          </a:p>
          <a:p>
            <a:pPr algn="just"/>
            <a:r>
              <a:rPr lang="fr-FR" dirty="0" smtClean="0">
                <a:latin typeface="Times New Roman"/>
                <a:cs typeface="Times New Roman"/>
              </a:rPr>
              <a:t>Le dialecte, langue orale, est un mélange d’Arabe, du Français, et d’autres langues (Espagnole, Turque, Italien,…). </a:t>
            </a:r>
          </a:p>
          <a:p>
            <a:pPr algn="just"/>
            <a:r>
              <a:rPr lang="fr-FR" dirty="0" smtClean="0">
                <a:latin typeface="Times New Roman"/>
                <a:cs typeface="Times New Roman"/>
              </a:rPr>
              <a:t>L’Arabe classique est la langue utilisée pour l’enseignement dans les écoles à tous les niveaux. C’est aussi la langue de l’écrit (livres, Coran, des administrations et des discours officiels).</a:t>
            </a:r>
          </a:p>
          <a:p>
            <a:pPr algn="just"/>
            <a:r>
              <a:rPr lang="fr-FR" dirty="0" smtClean="0">
                <a:latin typeface="Times New Roman"/>
                <a:cs typeface="Times New Roman"/>
              </a:rPr>
              <a:t>Le Français est la première langue étrangère enseignée à partir de la troisième année primaire. Dans </a:t>
            </a:r>
            <a:r>
              <a:rPr lang="fr-FR" dirty="0">
                <a:latin typeface="Times New Roman"/>
                <a:cs typeface="Times New Roman"/>
              </a:rPr>
              <a:t>les </a:t>
            </a:r>
            <a:r>
              <a:rPr lang="fr-FR" dirty="0" smtClean="0">
                <a:latin typeface="Times New Roman"/>
                <a:cs typeface="Times New Roman"/>
              </a:rPr>
              <a:t>universités, c’est la langue d’enseignement des sciences exactes (informatiques, médecine, mathématiques, chimie,…).</a:t>
            </a:r>
            <a:endParaRPr lang="fr-FR" dirty="0">
              <a:latin typeface="Times New Roman"/>
              <a:cs typeface="Times New Roman"/>
            </a:endParaRPr>
          </a:p>
        </p:txBody>
      </p:sp>
    </p:spTree>
    <p:extLst>
      <p:ext uri="{BB962C8B-B14F-4D97-AF65-F5344CB8AC3E}">
        <p14:creationId xmlns:p14="http://schemas.microsoft.com/office/powerpoint/2010/main" val="40226229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620000" cy="1008112"/>
          </a:xfrm>
        </p:spPr>
        <p:txBody>
          <a:bodyPr/>
          <a:lstStyle/>
          <a:p>
            <a:pPr algn="ctr"/>
            <a:r>
              <a:rPr lang="fr-FR" sz="2800" b="1" dirty="0" smtClean="0">
                <a:latin typeface="Times New Roman"/>
                <a:cs typeface="Times New Roman"/>
              </a:rPr>
              <a:t>L’historique des langues de l’enseignement des mathématiques en Algérie</a:t>
            </a:r>
            <a:endParaRPr lang="fr-FR" sz="2800" b="1" dirty="0">
              <a:latin typeface="Times New Roman"/>
              <a:cs typeface="Times New Roman"/>
            </a:endParaRPr>
          </a:p>
        </p:txBody>
      </p:sp>
      <p:sp>
        <p:nvSpPr>
          <p:cNvPr id="3" name="Content Placeholder 2"/>
          <p:cNvSpPr>
            <a:spLocks noGrp="1"/>
          </p:cNvSpPr>
          <p:nvPr>
            <p:ph idx="1"/>
          </p:nvPr>
        </p:nvSpPr>
        <p:spPr>
          <a:xfrm>
            <a:off x="215516" y="1124744"/>
            <a:ext cx="8028892" cy="5733256"/>
          </a:xfrm>
        </p:spPr>
        <p:txBody>
          <a:bodyPr vert="horz">
            <a:normAutofit lnSpcReduction="10000"/>
          </a:bodyPr>
          <a:lstStyle/>
          <a:p>
            <a:pPr marL="114300" indent="0" algn="just">
              <a:buNone/>
            </a:pPr>
            <a:r>
              <a:rPr lang="fr-FR" dirty="0" smtClean="0">
                <a:latin typeface="Times New Roman"/>
                <a:cs typeface="Times New Roman"/>
              </a:rPr>
              <a:t>L’enseignement des mathématiques en Algérie a subi de multiples changements depuis l’indépendance (1962).</a:t>
            </a:r>
          </a:p>
          <a:p>
            <a:pPr algn="just"/>
            <a:r>
              <a:rPr lang="fr-FR" dirty="0" smtClean="0">
                <a:latin typeface="Times New Roman"/>
                <a:cs typeface="Times New Roman"/>
              </a:rPr>
              <a:t>Pendant les années 60, l’enseignement se faisait en Français.</a:t>
            </a:r>
          </a:p>
          <a:p>
            <a:pPr algn="just"/>
            <a:r>
              <a:rPr lang="fr-FR" dirty="0" smtClean="0">
                <a:latin typeface="Times New Roman"/>
                <a:cs typeface="Times New Roman"/>
              </a:rPr>
              <a:t>A partir des années 70, l’enseignement se faisait en Arabe.</a:t>
            </a:r>
          </a:p>
          <a:p>
            <a:pPr algn="just"/>
            <a:r>
              <a:rPr lang="fr-FR" dirty="0" smtClean="0">
                <a:latin typeface="Times New Roman"/>
                <a:cs typeface="Times New Roman"/>
              </a:rPr>
              <a:t>Pendant les années 90, durant la guerre civile, plusieurs élèves manquaient d’enseignants de Français et pouvaient donc rater plusieurs années d’enseignement de Français (à tout niveau).</a:t>
            </a:r>
          </a:p>
          <a:p>
            <a:pPr algn="just"/>
            <a:r>
              <a:rPr lang="fr-FR" dirty="0" smtClean="0">
                <a:latin typeface="Times New Roman"/>
                <a:cs typeface="Times New Roman"/>
              </a:rPr>
              <a:t>Aux années 2000, les étudiants universitaires ne pouvaient plus suivre l’enseignement des mathématiques en Français.</a:t>
            </a:r>
          </a:p>
          <a:p>
            <a:pPr algn="just"/>
            <a:r>
              <a:rPr lang="fr-FR" dirty="0" smtClean="0">
                <a:latin typeface="Times New Roman"/>
                <a:cs typeface="Times New Roman"/>
              </a:rPr>
              <a:t>À partir de la réforme de 2005, l’enseignement se faisait en deux langues à partir du primaire jusqu’au lycée: l’Arabe et le Français. Le Français (de gauche à droite) pour les formules et l’Arabe (de droite à gauche) pour les expressions verbales et les termes mathématiques. </a:t>
            </a:r>
            <a:endParaRPr lang="fr-FR" dirty="0" smtClean="0">
              <a:latin typeface="Times New Roman"/>
              <a:cs typeface="Times New Roman"/>
            </a:endParaRPr>
          </a:p>
          <a:p>
            <a:pPr algn="just"/>
            <a:r>
              <a:rPr lang="fr-FR" dirty="0" smtClean="0">
                <a:latin typeface="Times New Roman"/>
                <a:cs typeface="Times New Roman"/>
              </a:rPr>
              <a:t>Exemples</a:t>
            </a:r>
            <a:r>
              <a:rPr lang="fr-FR" dirty="0" smtClean="0">
                <a:latin typeface="Times New Roman"/>
                <a:cs typeface="Times New Roman"/>
              </a:rPr>
              <a:t>: </a:t>
            </a:r>
            <a:endParaRPr lang="fr-FR" dirty="0" smtClean="0">
              <a:latin typeface="Times New Roman"/>
              <a:cs typeface="Times New Roman"/>
            </a:endParaRPr>
          </a:p>
          <a:p>
            <a:pPr algn="just"/>
            <a:r>
              <a:rPr lang="it-IT" dirty="0" smtClean="0"/>
              <a:t>     </a:t>
            </a:r>
            <a:r>
              <a:rPr lang="ar-AE" dirty="0" smtClean="0"/>
              <a:t>مساحة </a:t>
            </a:r>
            <a:r>
              <a:rPr lang="ar-AE" dirty="0" smtClean="0"/>
              <a:t>المربع</a:t>
            </a:r>
            <a:r>
              <a:rPr lang="en-AU" dirty="0" smtClean="0"/>
              <a:t>ABCD </a:t>
            </a:r>
            <a:r>
              <a:rPr lang="ar-AE" dirty="0" smtClean="0"/>
              <a:t>تساوي</a:t>
            </a:r>
            <a:r>
              <a:rPr lang="it-IT" dirty="0" smtClean="0"/>
              <a:t> </a:t>
            </a:r>
            <a:r>
              <a:rPr lang="fr-FR" dirty="0" smtClean="0">
                <a:latin typeface="Times New Roman"/>
                <a:cs typeface="Times New Roman"/>
              </a:rPr>
              <a:t>20m</a:t>
            </a:r>
            <a:r>
              <a:rPr lang="fr-FR" baseline="30000" dirty="0" smtClean="0">
                <a:latin typeface="Times New Roman"/>
                <a:cs typeface="Times New Roman"/>
              </a:rPr>
              <a:t>2    </a:t>
            </a:r>
            <a:endParaRPr lang="fr-FR" dirty="0" smtClean="0"/>
          </a:p>
          <a:p>
            <a:pPr lvl="2"/>
            <a:r>
              <a:rPr lang="fr-FR" dirty="0" smtClean="0">
                <a:latin typeface="Times New Roman"/>
                <a:cs typeface="Times New Roman"/>
              </a:rPr>
              <a:t>Ce </a:t>
            </a:r>
            <a:r>
              <a:rPr lang="fr-FR" dirty="0" smtClean="0">
                <a:latin typeface="Times New Roman"/>
                <a:cs typeface="Times New Roman"/>
              </a:rPr>
              <a:t>qui reste </a:t>
            </a:r>
            <a:r>
              <a:rPr lang="fr-FR" dirty="0" smtClean="0">
                <a:latin typeface="Times New Roman"/>
                <a:cs typeface="Times New Roman"/>
              </a:rPr>
              <a:t>des </a:t>
            </a:r>
            <a:r>
              <a:rPr lang="it-IT" dirty="0" err="1" smtClean="0">
                <a:latin typeface="Times New Roman"/>
                <a:cs typeface="Times New Roman"/>
              </a:rPr>
              <a:t>dépenses</a:t>
            </a:r>
            <a:r>
              <a:rPr lang="it-IT" dirty="0" smtClean="0">
                <a:latin typeface="Times New Roman"/>
                <a:cs typeface="Times New Roman"/>
              </a:rPr>
              <a:t> </a:t>
            </a:r>
            <a:r>
              <a:rPr lang="it-IT" dirty="0" smtClean="0">
                <a:latin typeface="Times New Roman"/>
                <a:cs typeface="Times New Roman"/>
              </a:rPr>
              <a:t>est : 15 - (3 </a:t>
            </a:r>
            <a:r>
              <a:rPr lang="it-IT" dirty="0" smtClean="0">
                <a:latin typeface="Times New Roman"/>
                <a:cs typeface="Times New Roman"/>
              </a:rPr>
              <a:t>x4) </a:t>
            </a:r>
            <a:r>
              <a:rPr lang="ar-sa" dirty="0"/>
              <a:t>ما بقي من المصاريف </a:t>
            </a:r>
            <a:endParaRPr lang="it-IT" dirty="0" smtClean="0"/>
          </a:p>
        </p:txBody>
      </p:sp>
      <p:cxnSp>
        <p:nvCxnSpPr>
          <p:cNvPr id="4" name="Connecteur droit avec flèche 1"/>
          <p:cNvCxnSpPr>
            <a:cxnSpLocks/>
          </p:cNvCxnSpPr>
          <p:nvPr/>
        </p:nvCxnSpPr>
        <p:spPr>
          <a:xfrm>
            <a:off x="7315200" y="11978640"/>
            <a:ext cx="4572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 name="Connecteur droit avec flèche 1"/>
          <p:cNvCxnSpPr>
            <a:cxnSpLocks/>
          </p:cNvCxnSpPr>
          <p:nvPr/>
        </p:nvCxnSpPr>
        <p:spPr>
          <a:xfrm>
            <a:off x="7467600" y="12131040"/>
            <a:ext cx="4572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 name="Connecteur droit avec flèche 1"/>
          <p:cNvCxnSpPr>
            <a:cxnSpLocks/>
          </p:cNvCxnSpPr>
          <p:nvPr/>
        </p:nvCxnSpPr>
        <p:spPr>
          <a:xfrm>
            <a:off x="7620000" y="12283440"/>
            <a:ext cx="4572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524148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62074"/>
          </a:xfrm>
        </p:spPr>
        <p:txBody>
          <a:bodyPr/>
          <a:lstStyle/>
          <a:p>
            <a:pPr algn="ctr"/>
            <a:r>
              <a:rPr lang="fr-FR" sz="2800" b="1" dirty="0" smtClean="0">
                <a:latin typeface="Times New Roman"/>
                <a:cs typeface="Times New Roman"/>
              </a:rPr>
              <a:t>Problématique</a:t>
            </a:r>
            <a:endParaRPr lang="fr-FR" sz="2800" b="1" dirty="0">
              <a:latin typeface="Times New Roman"/>
              <a:cs typeface="Times New Roman"/>
            </a:endParaRPr>
          </a:p>
        </p:txBody>
      </p:sp>
      <p:sp>
        <p:nvSpPr>
          <p:cNvPr id="3" name="Content Placeholder 2"/>
          <p:cNvSpPr>
            <a:spLocks noGrp="1"/>
          </p:cNvSpPr>
          <p:nvPr>
            <p:ph idx="1"/>
          </p:nvPr>
        </p:nvSpPr>
        <p:spPr>
          <a:xfrm>
            <a:off x="179512" y="1124744"/>
            <a:ext cx="8100900" cy="5580620"/>
          </a:xfrm>
        </p:spPr>
        <p:txBody>
          <a:bodyPr>
            <a:normAutofit/>
          </a:bodyPr>
          <a:lstStyle/>
          <a:p>
            <a:pPr marL="114300" indent="0" algn="just">
              <a:buNone/>
            </a:pPr>
            <a:r>
              <a:rPr lang="fr-FR" dirty="0" smtClean="0">
                <a:latin typeface="Times New Roman"/>
                <a:cs typeface="Times New Roman"/>
              </a:rPr>
              <a:t>Selon les résultats de recherche de (Azrou, 2019), les difficultés des étudiants universitaires avec l’apprentissage des mathématiques en Français se concentrent en deux niveaux:</a:t>
            </a:r>
          </a:p>
          <a:p>
            <a:pPr algn="just"/>
            <a:r>
              <a:rPr lang="fr-FR" dirty="0" smtClean="0">
                <a:latin typeface="Times New Roman"/>
                <a:cs typeface="Times New Roman"/>
              </a:rPr>
              <a:t>leur faible maîtrise du Français au niveau conversationnel et</a:t>
            </a:r>
          </a:p>
          <a:p>
            <a:pPr algn="just"/>
            <a:r>
              <a:rPr lang="fr-FR" dirty="0" smtClean="0">
                <a:latin typeface="Times New Roman"/>
                <a:cs typeface="Times New Roman"/>
              </a:rPr>
              <a:t>leur faible niveau académique de la langue Arabe, qui empêcherait le développement du Français au niveau académique (</a:t>
            </a:r>
            <a:r>
              <a:rPr lang="fr-FR" dirty="0" err="1" smtClean="0">
                <a:latin typeface="Times New Roman"/>
                <a:cs typeface="Times New Roman"/>
              </a:rPr>
              <a:t>Cummins</a:t>
            </a:r>
            <a:r>
              <a:rPr lang="fr-FR" dirty="0" smtClean="0">
                <a:latin typeface="Times New Roman"/>
                <a:cs typeface="Times New Roman"/>
              </a:rPr>
              <a:t>, 2000) (</a:t>
            </a:r>
            <a:r>
              <a:rPr lang="fr-FR" i="1" dirty="0" smtClean="0">
                <a:latin typeface="Times New Roman"/>
                <a:cs typeface="Times New Roman"/>
              </a:rPr>
              <a:t>le niveau académique signifie que la langue est un outil de pensée et d’apprentissage dans des domaines scientifiques</a:t>
            </a:r>
            <a:r>
              <a:rPr lang="fr-FR" dirty="0" smtClean="0">
                <a:latin typeface="Times New Roman"/>
                <a:cs typeface="Times New Roman"/>
              </a:rPr>
              <a:t>).</a:t>
            </a:r>
          </a:p>
          <a:p>
            <a:pPr marL="114300" indent="0" algn="just">
              <a:buNone/>
            </a:pPr>
            <a:r>
              <a:rPr lang="fr-FR" dirty="0" smtClean="0">
                <a:latin typeface="Times New Roman"/>
                <a:cs typeface="Times New Roman"/>
              </a:rPr>
              <a:t>  Question de recherche: </a:t>
            </a:r>
          </a:p>
          <a:p>
            <a:pPr algn="just"/>
            <a:r>
              <a:rPr lang="fr-FR" dirty="0" smtClean="0">
                <a:latin typeface="Times New Roman"/>
                <a:cs typeface="Times New Roman"/>
              </a:rPr>
              <a:t>Pourquoi ces aspects empêcheraient-ils les étudiants de bien développer leur apprentissage des mathématiques?</a:t>
            </a:r>
          </a:p>
          <a:p>
            <a:pPr marL="114300" indent="0" algn="just">
              <a:buNone/>
            </a:pPr>
            <a:r>
              <a:rPr lang="fr-FR" dirty="0" smtClean="0">
                <a:latin typeface="Times New Roman"/>
                <a:cs typeface="Times New Roman"/>
              </a:rPr>
              <a:t>Pour répondre, j’ai comparé la structure des trois langues (utilisées par les étudiants et les enseignants) concernant certaines spécificités logiques des mathématiques universitaires.</a:t>
            </a:r>
            <a:endParaRPr lang="fr-FR" dirty="0">
              <a:latin typeface="Times New Roman"/>
              <a:cs typeface="Times New Roman"/>
            </a:endParaRPr>
          </a:p>
        </p:txBody>
      </p:sp>
    </p:spTree>
    <p:extLst>
      <p:ext uri="{BB962C8B-B14F-4D97-AF65-F5344CB8AC3E}">
        <p14:creationId xmlns:p14="http://schemas.microsoft.com/office/powerpoint/2010/main" val="9251916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620000" cy="720080"/>
          </a:xfrm>
        </p:spPr>
        <p:txBody>
          <a:bodyPr/>
          <a:lstStyle/>
          <a:p>
            <a:pPr algn="ctr"/>
            <a:r>
              <a:rPr lang="fr-FR" sz="2800" b="1" dirty="0" smtClean="0">
                <a:latin typeface="Times New Roman"/>
                <a:cs typeface="Times New Roman"/>
              </a:rPr>
              <a:t>Les différences concernant la structure logique des trois langues</a:t>
            </a:r>
            <a:endParaRPr lang="fr-FR" sz="2800" b="1" dirty="0">
              <a:latin typeface="Times New Roman"/>
              <a:cs typeface="Times New Roman"/>
            </a:endParaRPr>
          </a:p>
        </p:txBody>
      </p:sp>
      <p:sp>
        <p:nvSpPr>
          <p:cNvPr id="3" name="Content Placeholder 2"/>
          <p:cNvSpPr>
            <a:spLocks noGrp="1"/>
          </p:cNvSpPr>
          <p:nvPr>
            <p:ph idx="1"/>
          </p:nvPr>
        </p:nvSpPr>
        <p:spPr>
          <a:xfrm>
            <a:off x="287524" y="944724"/>
            <a:ext cx="8100900" cy="6084676"/>
          </a:xfrm>
        </p:spPr>
        <p:txBody>
          <a:bodyPr>
            <a:normAutofit/>
          </a:bodyPr>
          <a:lstStyle/>
          <a:p>
            <a:pPr marL="114300" indent="0" algn="just">
              <a:buNone/>
            </a:pPr>
            <a:r>
              <a:rPr lang="fr-FR" dirty="0" smtClean="0">
                <a:latin typeface="Times New Roman"/>
                <a:cs typeface="Times New Roman"/>
              </a:rPr>
              <a:t>À l’université, on utilise les trois langues comme suit:</a:t>
            </a:r>
          </a:p>
          <a:p>
            <a:pPr algn="just"/>
            <a:r>
              <a:rPr lang="fr-FR" dirty="0" smtClean="0">
                <a:latin typeface="Times New Roman"/>
                <a:cs typeface="Times New Roman"/>
              </a:rPr>
              <a:t>Le Français, pour l’écrit (au tableau, sur les cahiers des étudiants, pour les manuels mathématiques et les sujets d’examens).</a:t>
            </a:r>
          </a:p>
          <a:p>
            <a:pPr algn="just"/>
            <a:r>
              <a:rPr lang="fr-FR" dirty="0" smtClean="0">
                <a:latin typeface="Times New Roman"/>
                <a:cs typeface="Times New Roman"/>
              </a:rPr>
              <a:t>L’Arabe et le dialecte, pour l’explication mathématique et la discussion (étudiant-étudiant et étudiant-enseignant), vu la faible maîtrise du Français de la part des étudiants. </a:t>
            </a:r>
          </a:p>
          <a:p>
            <a:pPr marL="114300" indent="0" algn="just">
              <a:buNone/>
            </a:pPr>
            <a:r>
              <a:rPr lang="fr-FR" dirty="0" smtClean="0">
                <a:latin typeface="Times New Roman"/>
                <a:cs typeface="Times New Roman"/>
              </a:rPr>
              <a:t>Les enseignants utilisent l’Arabe et le Dialecte et permettent aussi aux étudiants de faire de même, afin de les aider à suivre </a:t>
            </a:r>
            <a:r>
              <a:rPr lang="fr-FR" dirty="0">
                <a:latin typeface="Times New Roman"/>
                <a:cs typeface="Times New Roman"/>
              </a:rPr>
              <a:t>mieux (comprendre mieux et pouvoir poser des questions)</a:t>
            </a:r>
            <a:r>
              <a:rPr lang="fr-FR" dirty="0" smtClean="0">
                <a:latin typeface="Times New Roman"/>
                <a:cs typeface="Times New Roman"/>
              </a:rPr>
              <a:t>.</a:t>
            </a:r>
          </a:p>
          <a:p>
            <a:pPr marL="114300" indent="0" algn="just">
              <a:buNone/>
            </a:pPr>
            <a:r>
              <a:rPr lang="fr-FR" dirty="0" smtClean="0">
                <a:latin typeface="Times New Roman"/>
                <a:cs typeface="Times New Roman"/>
              </a:rPr>
              <a:t>Mais…</a:t>
            </a:r>
          </a:p>
          <a:p>
            <a:pPr algn="just"/>
            <a:r>
              <a:rPr lang="fr-FR" dirty="0" smtClean="0">
                <a:latin typeface="Times New Roman"/>
                <a:cs typeface="Times New Roman"/>
              </a:rPr>
              <a:t>Les trois langues possèdent des structures différentes concernant les aspects logiques des mathématiques universitaires (forme conditionnelle, article de particularisation et généralisation, négation, </a:t>
            </a:r>
            <a:r>
              <a:rPr lang="fr-FR" dirty="0" err="1" smtClean="0">
                <a:latin typeface="Times New Roman"/>
                <a:cs typeface="Times New Roman"/>
              </a:rPr>
              <a:t>etc</a:t>
            </a:r>
            <a:r>
              <a:rPr lang="fr-FR" dirty="0" smtClean="0">
                <a:latin typeface="Times New Roman"/>
                <a:cs typeface="Times New Roman"/>
              </a:rPr>
              <a:t>).</a:t>
            </a:r>
          </a:p>
          <a:p>
            <a:pPr marL="114300" indent="0" algn="just">
              <a:buNone/>
            </a:pPr>
            <a:r>
              <a:rPr lang="fr-FR" dirty="0" smtClean="0">
                <a:latin typeface="Times New Roman"/>
                <a:cs typeface="Times New Roman"/>
              </a:rPr>
              <a:t>Ce qui risque de donner lieu à des formes d’expressions incompatibles du raisonnement mathématique.</a:t>
            </a:r>
            <a:endParaRPr lang="fr-FR" dirty="0">
              <a:latin typeface="Times New Roman"/>
              <a:cs typeface="Times New Roman"/>
            </a:endParaRPr>
          </a:p>
        </p:txBody>
      </p:sp>
    </p:spTree>
    <p:extLst>
      <p:ext uri="{BB962C8B-B14F-4D97-AF65-F5344CB8AC3E}">
        <p14:creationId xmlns:p14="http://schemas.microsoft.com/office/powerpoint/2010/main" val="1788277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70086"/>
          </a:xfrm>
        </p:spPr>
        <p:txBody>
          <a:bodyPr/>
          <a:lstStyle/>
          <a:p>
            <a:pPr algn="ctr"/>
            <a:r>
              <a:rPr lang="fr-FR" sz="2800" b="1" dirty="0" smtClean="0">
                <a:latin typeface="Times New Roman"/>
                <a:cs typeface="Times New Roman"/>
              </a:rPr>
              <a:t>La forme conditionnelle ‘si…alors…’</a:t>
            </a:r>
            <a:endParaRPr lang="fr-FR" sz="2800" b="1" dirty="0">
              <a:latin typeface="Times New Roman"/>
              <a:cs typeface="Times New Roman"/>
            </a:endParaRPr>
          </a:p>
        </p:txBody>
      </p:sp>
      <p:sp>
        <p:nvSpPr>
          <p:cNvPr id="3" name="Content Placeholder 2"/>
          <p:cNvSpPr>
            <a:spLocks noGrp="1"/>
          </p:cNvSpPr>
          <p:nvPr>
            <p:ph idx="1"/>
          </p:nvPr>
        </p:nvSpPr>
        <p:spPr>
          <a:xfrm>
            <a:off x="215516" y="836712"/>
            <a:ext cx="8064896" cy="6264696"/>
          </a:xfrm>
        </p:spPr>
        <p:txBody>
          <a:bodyPr>
            <a:normAutofit/>
          </a:bodyPr>
          <a:lstStyle/>
          <a:p>
            <a:pPr marL="114300" indent="0" algn="just">
              <a:buNone/>
            </a:pPr>
            <a:endParaRPr lang="fr-CA" dirty="0" smtClean="0">
              <a:latin typeface="Times New Roman"/>
              <a:cs typeface="Times New Roman"/>
            </a:endParaRPr>
          </a:p>
          <a:p>
            <a:pPr marL="114300" indent="0" algn="just">
              <a:buNone/>
            </a:pPr>
            <a:r>
              <a:rPr lang="fr-CA" sz="2400" dirty="0" smtClean="0">
                <a:latin typeface="Times New Roman"/>
                <a:cs typeface="Times New Roman"/>
              </a:rPr>
              <a:t>La forme conditionnelle ‘si …alors…’, qui joue un rôle crucial en mathématiques avancées, se présente de manière différente dans les trois langues.</a:t>
            </a:r>
          </a:p>
          <a:p>
            <a:pPr algn="just"/>
            <a:r>
              <a:rPr lang="fr-CA" sz="2400" dirty="0" smtClean="0">
                <a:latin typeface="Times New Roman"/>
                <a:cs typeface="Times New Roman"/>
              </a:rPr>
              <a:t>Dans les mathématiques faites en Arabe (au lycée), on présente une seule forme : ‘</a:t>
            </a:r>
            <a:r>
              <a:rPr lang="fr-CA" sz="2400" dirty="0" err="1" smtClean="0">
                <a:latin typeface="Times New Roman"/>
                <a:cs typeface="Times New Roman"/>
              </a:rPr>
              <a:t>idha</a:t>
            </a:r>
            <a:r>
              <a:rPr lang="fr-CA" sz="2400" dirty="0" smtClean="0">
                <a:latin typeface="Times New Roman"/>
                <a:cs typeface="Times New Roman"/>
              </a:rPr>
              <a:t>…</a:t>
            </a:r>
            <a:r>
              <a:rPr lang="fr-CA" sz="2400" dirty="0" err="1" smtClean="0">
                <a:latin typeface="Times New Roman"/>
                <a:cs typeface="Times New Roman"/>
              </a:rPr>
              <a:t>idhen</a:t>
            </a:r>
            <a:r>
              <a:rPr lang="fr-CA" sz="2400" dirty="0" smtClean="0">
                <a:latin typeface="Times New Roman"/>
                <a:cs typeface="Times New Roman"/>
              </a:rPr>
              <a:t>…’. </a:t>
            </a:r>
          </a:p>
          <a:p>
            <a:pPr marL="114300" indent="0" algn="just">
              <a:buNone/>
            </a:pPr>
            <a:r>
              <a:rPr lang="fr-CA" sz="2400" dirty="0" smtClean="0">
                <a:latin typeface="Times New Roman"/>
                <a:cs typeface="Times New Roman"/>
              </a:rPr>
              <a:t>   Exemple: si f est dérivable alors elle est continue.</a:t>
            </a:r>
            <a:endParaRPr lang="fr-CA" sz="2400" dirty="0" smtClean="0">
              <a:latin typeface="Times New Roman"/>
              <a:cs typeface="Times New Roman"/>
              <a:sym typeface="Wingdings"/>
            </a:endParaRPr>
          </a:p>
          <a:p>
            <a:pPr marL="114300" indent="0" algn="just">
              <a:buNone/>
            </a:pPr>
            <a:r>
              <a:rPr lang="fr-CA" sz="2400" dirty="0">
                <a:latin typeface="Times New Roman"/>
                <a:cs typeface="Times New Roman"/>
                <a:sym typeface="Wingdings"/>
              </a:rPr>
              <a:t> </a:t>
            </a:r>
            <a:r>
              <a:rPr lang="fr-CA" sz="2400" dirty="0" smtClean="0">
                <a:latin typeface="Times New Roman"/>
                <a:cs typeface="Times New Roman"/>
                <a:sym typeface="Wingdings"/>
              </a:rPr>
              <a:t>     (Arabe) </a:t>
            </a:r>
            <a:r>
              <a:rPr lang="fr-CA" sz="2400" dirty="0" err="1" smtClean="0">
                <a:latin typeface="Times New Roman"/>
                <a:cs typeface="Times New Roman"/>
                <a:sym typeface="Wingdings"/>
              </a:rPr>
              <a:t>idha</a:t>
            </a:r>
            <a:r>
              <a:rPr lang="fr-CA" sz="2400" dirty="0" smtClean="0">
                <a:latin typeface="Times New Roman"/>
                <a:cs typeface="Times New Roman"/>
                <a:sym typeface="Wingdings"/>
              </a:rPr>
              <a:t> f est dérivable </a:t>
            </a:r>
            <a:r>
              <a:rPr lang="fr-CA" sz="2400" dirty="0" err="1" smtClean="0">
                <a:latin typeface="Times New Roman"/>
                <a:cs typeface="Times New Roman"/>
                <a:sym typeface="Wingdings"/>
              </a:rPr>
              <a:t>idhen</a:t>
            </a:r>
            <a:r>
              <a:rPr lang="fr-CA" sz="2400" dirty="0" smtClean="0">
                <a:latin typeface="Times New Roman"/>
                <a:cs typeface="Times New Roman"/>
                <a:sym typeface="Wingdings"/>
              </a:rPr>
              <a:t> elle est continue.</a:t>
            </a:r>
          </a:p>
          <a:p>
            <a:pPr marL="114300" indent="0" algn="just">
              <a:buNone/>
            </a:pPr>
            <a:r>
              <a:rPr lang="fr-CA" sz="2400" dirty="0">
                <a:latin typeface="Times New Roman"/>
                <a:cs typeface="Times New Roman"/>
                <a:sym typeface="Wingdings"/>
              </a:rPr>
              <a:t>En Arabe, il y a plusieurs termes </a:t>
            </a:r>
            <a:r>
              <a:rPr lang="fr-CA" sz="2400" dirty="0" smtClean="0">
                <a:latin typeface="Times New Roman"/>
                <a:cs typeface="Times New Roman"/>
                <a:sym typeface="Wingdings"/>
              </a:rPr>
              <a:t>(autre que </a:t>
            </a:r>
            <a:r>
              <a:rPr lang="fr-CA" sz="2400" dirty="0" err="1">
                <a:latin typeface="Times New Roman"/>
                <a:cs typeface="Times New Roman"/>
                <a:sym typeface="Wingdings"/>
              </a:rPr>
              <a:t>idha</a:t>
            </a:r>
            <a:r>
              <a:rPr lang="fr-CA" sz="2400" dirty="0">
                <a:latin typeface="Times New Roman"/>
                <a:cs typeface="Times New Roman"/>
                <a:sym typeface="Wingdings"/>
              </a:rPr>
              <a:t>, </a:t>
            </a:r>
            <a:r>
              <a:rPr lang="fr-CA" sz="2400" dirty="0" err="1">
                <a:latin typeface="Times New Roman"/>
                <a:cs typeface="Times New Roman"/>
                <a:sym typeface="Wingdings"/>
              </a:rPr>
              <a:t>idhen</a:t>
            </a:r>
            <a:r>
              <a:rPr lang="fr-CA" sz="2400" dirty="0">
                <a:latin typeface="Times New Roman"/>
                <a:cs typeface="Times New Roman"/>
                <a:sym typeface="Wingdings"/>
              </a:rPr>
              <a:t>) pour exprimer la forme conditionnelle et ne vont pas, nécessairement, en couple</a:t>
            </a:r>
            <a:r>
              <a:rPr lang="fr-CA" sz="2400" dirty="0" smtClean="0">
                <a:latin typeface="Times New Roman"/>
                <a:cs typeface="Times New Roman"/>
                <a:sym typeface="Wingdings"/>
              </a:rPr>
              <a:t>. Cependant, les termes (</a:t>
            </a:r>
            <a:r>
              <a:rPr lang="fr-CA" sz="2400" dirty="0" err="1" smtClean="0">
                <a:latin typeface="Times New Roman"/>
                <a:cs typeface="Times New Roman"/>
                <a:sym typeface="Wingdings"/>
              </a:rPr>
              <a:t>idha</a:t>
            </a:r>
            <a:r>
              <a:rPr lang="fr-CA" sz="2400" dirty="0" smtClean="0">
                <a:latin typeface="Times New Roman"/>
                <a:cs typeface="Times New Roman"/>
                <a:sym typeface="Wingdings"/>
              </a:rPr>
              <a:t>, </a:t>
            </a:r>
            <a:r>
              <a:rPr lang="fr-CA" sz="2400" dirty="0" err="1" smtClean="0">
                <a:latin typeface="Times New Roman"/>
                <a:cs typeface="Times New Roman"/>
                <a:sym typeface="Wingdings"/>
              </a:rPr>
              <a:t>idhen</a:t>
            </a:r>
            <a:r>
              <a:rPr lang="fr-CA" sz="2400" dirty="0" smtClean="0">
                <a:latin typeface="Times New Roman"/>
                <a:cs typeface="Times New Roman"/>
                <a:sym typeface="Wingdings"/>
              </a:rPr>
              <a:t>) sont rarement utilisés (et c’est même un peu lourd). </a:t>
            </a:r>
          </a:p>
          <a:p>
            <a:pPr marL="114300" indent="0" algn="just">
              <a:buNone/>
            </a:pPr>
            <a:endParaRPr lang="fr-CA" dirty="0" smtClean="0">
              <a:latin typeface="Times New Roman"/>
              <a:cs typeface="Times New Roman"/>
              <a:sym typeface="Wingdings"/>
            </a:endParaRPr>
          </a:p>
        </p:txBody>
      </p:sp>
    </p:spTree>
    <p:extLst>
      <p:ext uri="{BB962C8B-B14F-4D97-AF65-F5344CB8AC3E}">
        <p14:creationId xmlns:p14="http://schemas.microsoft.com/office/powerpoint/2010/main" val="19862371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78098"/>
          </a:xfrm>
        </p:spPr>
        <p:txBody>
          <a:bodyPr/>
          <a:lstStyle/>
          <a:p>
            <a:pPr algn="ctr"/>
            <a:r>
              <a:rPr lang="fr-FR" sz="2800" b="1" dirty="0" smtClean="0">
                <a:latin typeface="Times New Roman"/>
                <a:cs typeface="Times New Roman"/>
              </a:rPr>
              <a:t>La forme conditionnelle ‘si…alors…’</a:t>
            </a:r>
            <a:endParaRPr lang="fr-FR" sz="2800" b="1" dirty="0">
              <a:latin typeface="Times New Roman"/>
              <a:cs typeface="Times New Roman"/>
            </a:endParaRPr>
          </a:p>
        </p:txBody>
      </p:sp>
      <p:sp>
        <p:nvSpPr>
          <p:cNvPr id="3" name="Content Placeholder 2"/>
          <p:cNvSpPr>
            <a:spLocks noGrp="1"/>
          </p:cNvSpPr>
          <p:nvPr>
            <p:ph idx="1"/>
          </p:nvPr>
        </p:nvSpPr>
        <p:spPr>
          <a:xfrm>
            <a:off x="179512" y="1088740"/>
            <a:ext cx="7992888" cy="6120680"/>
          </a:xfrm>
        </p:spPr>
        <p:txBody>
          <a:bodyPr>
            <a:normAutofit/>
          </a:bodyPr>
          <a:lstStyle/>
          <a:p>
            <a:pPr marL="114300" indent="0" algn="just">
              <a:buNone/>
            </a:pPr>
            <a:r>
              <a:rPr lang="fr-CA" dirty="0" smtClean="0">
                <a:latin typeface="Times New Roman"/>
                <a:cs typeface="Times New Roman"/>
              </a:rPr>
              <a:t>Considérons la forme conditionnelle: si f est dérivable alors elle est continue, en Arabe:</a:t>
            </a:r>
            <a:endParaRPr lang="fr-CA" dirty="0">
              <a:latin typeface="Times New Roman"/>
              <a:cs typeface="Times New Roman"/>
              <a:sym typeface="Wingdings"/>
            </a:endParaRPr>
          </a:p>
          <a:p>
            <a:pPr marL="114300" indent="0" algn="just">
              <a:buNone/>
            </a:pPr>
            <a:r>
              <a:rPr lang="fr-CA" dirty="0" err="1" smtClean="0">
                <a:latin typeface="Times New Roman"/>
                <a:cs typeface="Times New Roman"/>
                <a:sym typeface="Wingdings"/>
              </a:rPr>
              <a:t>idha</a:t>
            </a:r>
            <a:r>
              <a:rPr lang="fr-CA" dirty="0" smtClean="0">
                <a:latin typeface="Times New Roman"/>
                <a:cs typeface="Times New Roman"/>
                <a:sym typeface="Wingdings"/>
              </a:rPr>
              <a:t> (f est dérivable): </a:t>
            </a:r>
            <a:r>
              <a:rPr lang="fr-CA" i="1" dirty="0" smtClean="0">
                <a:latin typeface="Times New Roman"/>
                <a:cs typeface="Times New Roman"/>
                <a:sym typeface="Wingdings"/>
              </a:rPr>
              <a:t>la phrase de la condition, avec son verbe.</a:t>
            </a:r>
          </a:p>
          <a:p>
            <a:pPr marL="114300" indent="0" algn="just">
              <a:buNone/>
            </a:pPr>
            <a:r>
              <a:rPr lang="fr-CA" dirty="0" err="1" smtClean="0">
                <a:latin typeface="Times New Roman"/>
                <a:cs typeface="Times New Roman"/>
                <a:sym typeface="Wingdings"/>
              </a:rPr>
              <a:t>idhen</a:t>
            </a:r>
            <a:r>
              <a:rPr lang="fr-CA" dirty="0" smtClean="0">
                <a:latin typeface="Times New Roman"/>
                <a:cs typeface="Times New Roman"/>
                <a:sym typeface="Wingdings"/>
              </a:rPr>
              <a:t> (elle est continue): </a:t>
            </a:r>
            <a:r>
              <a:rPr lang="fr-CA" i="1" dirty="0" smtClean="0">
                <a:latin typeface="Times New Roman"/>
                <a:cs typeface="Times New Roman"/>
                <a:sym typeface="Wingdings"/>
              </a:rPr>
              <a:t>la phrase de la réponse à la condition, avec son verbe.</a:t>
            </a:r>
          </a:p>
          <a:p>
            <a:pPr marL="114300" indent="0" algn="just">
              <a:buNone/>
            </a:pPr>
            <a:endParaRPr lang="fr-CA" i="1" dirty="0" smtClean="0">
              <a:latin typeface="Times New Roman"/>
              <a:cs typeface="Times New Roman"/>
              <a:sym typeface="Wingdings"/>
            </a:endParaRPr>
          </a:p>
          <a:p>
            <a:pPr marL="114300" indent="0" algn="just">
              <a:buNone/>
            </a:pPr>
            <a:r>
              <a:rPr lang="fr-CA" dirty="0" smtClean="0">
                <a:latin typeface="Times New Roman"/>
                <a:cs typeface="Times New Roman"/>
                <a:sym typeface="Wingdings"/>
              </a:rPr>
              <a:t>L’enseignement de la forme conditionnelle (au collège, au cours d’Arabe) se concentre sur les termes utilisés et sur la conjugaison des deux verbes de la phrase. </a:t>
            </a:r>
          </a:p>
          <a:p>
            <a:pPr marL="114300" indent="0" algn="just">
              <a:buNone/>
            </a:pPr>
            <a:r>
              <a:rPr lang="fr-CA" dirty="0" smtClean="0">
                <a:latin typeface="Times New Roman"/>
                <a:cs typeface="Times New Roman"/>
                <a:sym typeface="Wingdings"/>
              </a:rPr>
              <a:t>Selon l’enseignement, les termes de </a:t>
            </a:r>
            <a:r>
              <a:rPr lang="fr-CA" i="1" dirty="0" smtClean="0">
                <a:latin typeface="Times New Roman"/>
                <a:cs typeface="Times New Roman"/>
                <a:sym typeface="Wingdings"/>
              </a:rPr>
              <a:t>la phrase de la condition </a:t>
            </a:r>
            <a:r>
              <a:rPr lang="fr-CA" dirty="0" smtClean="0">
                <a:latin typeface="Times New Roman"/>
                <a:cs typeface="Times New Roman"/>
                <a:sym typeface="Wingdings"/>
              </a:rPr>
              <a:t>(comme </a:t>
            </a:r>
            <a:r>
              <a:rPr lang="fr-CA" dirty="0" err="1" smtClean="0">
                <a:latin typeface="Times New Roman"/>
                <a:cs typeface="Times New Roman"/>
                <a:sym typeface="Wingdings"/>
              </a:rPr>
              <a:t>idha</a:t>
            </a:r>
            <a:r>
              <a:rPr lang="fr-CA" dirty="0" smtClean="0">
                <a:latin typeface="Times New Roman"/>
                <a:cs typeface="Times New Roman"/>
                <a:sym typeface="Wingdings"/>
              </a:rPr>
              <a:t>) se divisent en deux groupes: ceux qui changent la conjugaison du verbe de la condition et ceux qui le laissent invariable.</a:t>
            </a:r>
          </a:p>
          <a:p>
            <a:pPr marL="114300" indent="0">
              <a:buNone/>
            </a:pPr>
            <a:endParaRPr lang="fr-CA" dirty="0">
              <a:latin typeface="Times New Roman"/>
              <a:cs typeface="Times New Roman"/>
              <a:sym typeface="Wingdings"/>
            </a:endParaRPr>
          </a:p>
          <a:p>
            <a:pPr marL="114300" indent="0">
              <a:buNone/>
            </a:pPr>
            <a:endParaRPr lang="fr-CA" dirty="0" smtClean="0">
              <a:latin typeface="Times New Roman"/>
              <a:cs typeface="Times New Roman"/>
              <a:sym typeface="Wingdings"/>
            </a:endParaRPr>
          </a:p>
        </p:txBody>
      </p:sp>
    </p:spTree>
    <p:extLst>
      <p:ext uri="{BB962C8B-B14F-4D97-AF65-F5344CB8AC3E}">
        <p14:creationId xmlns:p14="http://schemas.microsoft.com/office/powerpoint/2010/main" val="6718468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78098"/>
          </a:xfrm>
        </p:spPr>
        <p:txBody>
          <a:bodyPr/>
          <a:lstStyle/>
          <a:p>
            <a:pPr algn="ctr"/>
            <a:r>
              <a:rPr lang="fr-FR" sz="2800" b="1" dirty="0">
                <a:latin typeface="Times New Roman"/>
                <a:cs typeface="Times New Roman"/>
              </a:rPr>
              <a:t>La forme conditionnelle ‘si…alors…’</a:t>
            </a:r>
            <a:endParaRPr lang="en-US" sz="2800" b="1" dirty="0"/>
          </a:p>
        </p:txBody>
      </p:sp>
      <p:sp>
        <p:nvSpPr>
          <p:cNvPr id="3" name="Content Placeholder 2"/>
          <p:cNvSpPr>
            <a:spLocks noGrp="1"/>
          </p:cNvSpPr>
          <p:nvPr>
            <p:ph idx="1"/>
          </p:nvPr>
        </p:nvSpPr>
        <p:spPr>
          <a:xfrm>
            <a:off x="215516" y="1124744"/>
            <a:ext cx="8172908" cy="5733256"/>
          </a:xfrm>
        </p:spPr>
        <p:txBody>
          <a:bodyPr>
            <a:normAutofit/>
          </a:bodyPr>
          <a:lstStyle/>
          <a:p>
            <a:pPr algn="just"/>
            <a:r>
              <a:rPr lang="fr-FR" dirty="0" smtClean="0">
                <a:latin typeface="Times New Roman"/>
                <a:cs typeface="Times New Roman"/>
              </a:rPr>
              <a:t>Groupe 1 : </a:t>
            </a:r>
            <a:r>
              <a:rPr lang="fr-FR" dirty="0" smtClean="0"/>
              <a:t> </a:t>
            </a:r>
            <a:r>
              <a:rPr lang="fr-FR" dirty="0" err="1" smtClean="0">
                <a:latin typeface="Times New Roman"/>
                <a:cs typeface="Times New Roman"/>
              </a:rPr>
              <a:t>inna</a:t>
            </a:r>
            <a:r>
              <a:rPr lang="fr-FR" dirty="0" smtClean="0">
                <a:latin typeface="Times New Roman"/>
                <a:cs typeface="Times New Roman"/>
              </a:rPr>
              <a:t>, </a:t>
            </a:r>
            <a:r>
              <a:rPr lang="fr-FR" dirty="0" err="1" smtClean="0">
                <a:latin typeface="Times New Roman"/>
                <a:cs typeface="Times New Roman"/>
              </a:rPr>
              <a:t>idhma</a:t>
            </a:r>
            <a:r>
              <a:rPr lang="fr-FR" dirty="0" smtClean="0">
                <a:latin typeface="Times New Roman"/>
                <a:cs typeface="Times New Roman"/>
              </a:rPr>
              <a:t>, </a:t>
            </a:r>
            <a:r>
              <a:rPr lang="fr-FR" dirty="0" err="1" smtClean="0">
                <a:latin typeface="Times New Roman"/>
                <a:cs typeface="Times New Roman"/>
              </a:rPr>
              <a:t>mahma</a:t>
            </a:r>
            <a:r>
              <a:rPr lang="fr-FR" dirty="0" smtClean="0">
                <a:latin typeface="Times New Roman"/>
                <a:cs typeface="Times New Roman"/>
              </a:rPr>
              <a:t>, </a:t>
            </a:r>
            <a:r>
              <a:rPr lang="fr-FR" dirty="0" err="1" smtClean="0">
                <a:latin typeface="Times New Roman"/>
                <a:cs typeface="Times New Roman"/>
              </a:rPr>
              <a:t>kayfama</a:t>
            </a:r>
            <a:r>
              <a:rPr lang="fr-FR" dirty="0" smtClean="0">
                <a:latin typeface="Times New Roman"/>
                <a:cs typeface="Times New Roman"/>
              </a:rPr>
              <a:t>, </a:t>
            </a:r>
            <a:r>
              <a:rPr lang="fr-FR" dirty="0" err="1" smtClean="0">
                <a:latin typeface="Times New Roman"/>
                <a:cs typeface="Times New Roman"/>
              </a:rPr>
              <a:t>haythouma</a:t>
            </a:r>
            <a:r>
              <a:rPr lang="fr-FR" dirty="0" smtClean="0">
                <a:latin typeface="Times New Roman"/>
                <a:cs typeface="Times New Roman"/>
              </a:rPr>
              <a:t>, </a:t>
            </a:r>
            <a:r>
              <a:rPr lang="fr-FR" dirty="0" err="1" smtClean="0">
                <a:latin typeface="Times New Roman"/>
                <a:cs typeface="Times New Roman"/>
              </a:rPr>
              <a:t>ayy</a:t>
            </a:r>
            <a:endParaRPr lang="fr-FR" dirty="0" smtClean="0">
              <a:latin typeface="Times New Roman"/>
              <a:cs typeface="Times New Roman"/>
              <a:sym typeface="Wingdings"/>
            </a:endParaRPr>
          </a:p>
          <a:p>
            <a:pPr algn="just"/>
            <a:r>
              <a:rPr lang="fr-FR" dirty="0" smtClean="0">
                <a:latin typeface="Times New Roman"/>
                <a:cs typeface="Times New Roman"/>
                <a:sym typeface="Wingdings"/>
              </a:rPr>
              <a:t>Groupe 2 : </a:t>
            </a:r>
            <a:r>
              <a:rPr lang="fr-FR" dirty="0" err="1" smtClean="0">
                <a:latin typeface="Times New Roman"/>
                <a:cs typeface="Times New Roman"/>
              </a:rPr>
              <a:t>idha</a:t>
            </a:r>
            <a:r>
              <a:rPr lang="fr-FR" dirty="0" smtClean="0">
                <a:latin typeface="Times New Roman"/>
                <a:cs typeface="Times New Roman"/>
              </a:rPr>
              <a:t>, </a:t>
            </a:r>
            <a:r>
              <a:rPr lang="fr-FR" dirty="0" err="1" smtClean="0">
                <a:latin typeface="Times New Roman"/>
                <a:cs typeface="Times New Roman"/>
              </a:rPr>
              <a:t>law</a:t>
            </a:r>
            <a:r>
              <a:rPr lang="fr-FR" dirty="0" smtClean="0">
                <a:latin typeface="Times New Roman"/>
                <a:cs typeface="Times New Roman"/>
              </a:rPr>
              <a:t>, </a:t>
            </a:r>
            <a:r>
              <a:rPr lang="fr-FR" dirty="0" err="1" smtClean="0">
                <a:latin typeface="Times New Roman"/>
                <a:cs typeface="Times New Roman"/>
              </a:rPr>
              <a:t>lawla</a:t>
            </a:r>
            <a:r>
              <a:rPr lang="fr-FR" dirty="0" smtClean="0">
                <a:latin typeface="Times New Roman"/>
                <a:cs typeface="Times New Roman"/>
              </a:rPr>
              <a:t> </a:t>
            </a:r>
          </a:p>
          <a:p>
            <a:pPr marL="114300" indent="0" algn="just">
              <a:buNone/>
            </a:pPr>
            <a:r>
              <a:rPr lang="fr-FR" dirty="0" smtClean="0">
                <a:latin typeface="Times New Roman"/>
                <a:cs typeface="Times New Roman"/>
              </a:rPr>
              <a:t>En pratique, il y a aussi d’autres termes pour ‘</a:t>
            </a:r>
            <a:r>
              <a:rPr lang="fr-FR" dirty="0" err="1" smtClean="0">
                <a:latin typeface="Times New Roman"/>
                <a:cs typeface="Times New Roman"/>
              </a:rPr>
              <a:t>idha</a:t>
            </a:r>
            <a:r>
              <a:rPr lang="fr-FR" dirty="0" smtClean="0">
                <a:latin typeface="Times New Roman"/>
                <a:cs typeface="Times New Roman"/>
              </a:rPr>
              <a:t>’ qui sont: in, </a:t>
            </a:r>
            <a:r>
              <a:rPr lang="fr-FR" dirty="0" err="1" smtClean="0">
                <a:latin typeface="Times New Roman"/>
                <a:cs typeface="Times New Roman"/>
              </a:rPr>
              <a:t>lamma</a:t>
            </a:r>
            <a:r>
              <a:rPr lang="fr-FR" dirty="0" smtClean="0">
                <a:latin typeface="Times New Roman"/>
                <a:cs typeface="Times New Roman"/>
              </a:rPr>
              <a:t>.</a:t>
            </a:r>
          </a:p>
          <a:p>
            <a:pPr marL="114300" indent="0" algn="just">
              <a:buNone/>
            </a:pPr>
            <a:r>
              <a:rPr lang="fr-FR" i="1" dirty="0" smtClean="0">
                <a:latin typeface="Times New Roman"/>
                <a:cs typeface="Times New Roman"/>
                <a:sym typeface="Wingdings"/>
              </a:rPr>
              <a:t>Pour la phrase de la réponse à la condition</a:t>
            </a:r>
            <a:r>
              <a:rPr lang="fr-FR" dirty="0" smtClean="0">
                <a:latin typeface="Times New Roman"/>
                <a:cs typeface="Times New Roman"/>
                <a:sym typeface="Wingdings"/>
              </a:rPr>
              <a:t>, le mot ‘</a:t>
            </a:r>
            <a:r>
              <a:rPr lang="fr-FR" dirty="0" err="1" smtClean="0">
                <a:latin typeface="Times New Roman"/>
                <a:cs typeface="Times New Roman"/>
                <a:sym typeface="Wingdings"/>
              </a:rPr>
              <a:t>idhen</a:t>
            </a:r>
            <a:r>
              <a:rPr lang="fr-FR" dirty="0" smtClean="0">
                <a:latin typeface="Times New Roman"/>
                <a:cs typeface="Times New Roman"/>
                <a:sym typeface="Wingdings"/>
              </a:rPr>
              <a:t> est rarement utilisé en Arabe, on utilise plutôt ‘fa’, ‘la’, ou rien.</a:t>
            </a:r>
          </a:p>
          <a:p>
            <a:pPr marL="114300" indent="0" algn="just">
              <a:buNone/>
            </a:pPr>
            <a:r>
              <a:rPr lang="fr-FR" dirty="0" smtClean="0">
                <a:latin typeface="Times New Roman"/>
                <a:cs typeface="Times New Roman"/>
                <a:sym typeface="Wingdings"/>
              </a:rPr>
              <a:t>Exemples: ‘in … fa …’, ‘in…()…’</a:t>
            </a:r>
          </a:p>
          <a:p>
            <a:pPr marL="114300" indent="0" algn="just">
              <a:buNone/>
            </a:pPr>
            <a:r>
              <a:rPr lang="fr-FR" dirty="0" smtClean="0">
                <a:latin typeface="Times New Roman"/>
                <a:cs typeface="Times New Roman"/>
                <a:sym typeface="Wingdings"/>
              </a:rPr>
              <a:t>                  ‘</a:t>
            </a:r>
            <a:r>
              <a:rPr lang="fr-FR" dirty="0" err="1" smtClean="0">
                <a:latin typeface="Times New Roman"/>
                <a:cs typeface="Times New Roman"/>
                <a:sym typeface="Wingdings"/>
              </a:rPr>
              <a:t>law</a:t>
            </a:r>
            <a:r>
              <a:rPr lang="fr-FR" dirty="0" smtClean="0">
                <a:latin typeface="Times New Roman"/>
                <a:cs typeface="Times New Roman"/>
                <a:sym typeface="Wingdings"/>
              </a:rPr>
              <a:t>… fa …’  </a:t>
            </a:r>
            <a:r>
              <a:rPr lang="fr-FR" dirty="0" err="1" smtClean="0">
                <a:latin typeface="Times New Roman"/>
                <a:cs typeface="Times New Roman"/>
                <a:sym typeface="Wingdings"/>
              </a:rPr>
              <a:t>law</a:t>
            </a:r>
            <a:r>
              <a:rPr lang="fr-FR" dirty="0" smtClean="0">
                <a:latin typeface="Times New Roman"/>
                <a:cs typeface="Times New Roman"/>
                <a:sym typeface="Wingdings"/>
              </a:rPr>
              <a:t>…la…’</a:t>
            </a:r>
          </a:p>
          <a:p>
            <a:pPr marL="114300" indent="0" algn="just">
              <a:buNone/>
            </a:pPr>
            <a:r>
              <a:rPr lang="fr-FR" dirty="0">
                <a:latin typeface="Times New Roman"/>
                <a:cs typeface="Times New Roman"/>
                <a:sym typeface="Wingdings"/>
              </a:rPr>
              <a:t>Pour exprimer une condition qui ne s’est jamais réalisée, on utilise: ‘</a:t>
            </a:r>
            <a:r>
              <a:rPr lang="fr-FR" dirty="0" err="1">
                <a:latin typeface="Times New Roman"/>
                <a:cs typeface="Times New Roman"/>
                <a:sym typeface="Wingdings"/>
              </a:rPr>
              <a:t>law</a:t>
            </a:r>
            <a:r>
              <a:rPr lang="fr-FR" dirty="0">
                <a:latin typeface="Times New Roman"/>
                <a:cs typeface="Times New Roman"/>
                <a:sym typeface="Wingdings"/>
              </a:rPr>
              <a:t>…la…’ avec un temps particulier pour le verbe de la condition et le verbe de la réponse de la condition.</a:t>
            </a:r>
          </a:p>
          <a:p>
            <a:pPr marL="114300" indent="0" algn="just">
              <a:buNone/>
            </a:pPr>
            <a:r>
              <a:rPr lang="fr-FR" dirty="0" smtClean="0">
                <a:latin typeface="Times New Roman"/>
                <a:cs typeface="Times New Roman"/>
                <a:sym typeface="Wingdings"/>
              </a:rPr>
              <a:t>Mais, contrairement qu’en Français ou en Anglais où l’enseignement de la langue prévoit aussi le degré de possibilité de l’événement exprimé par la condition (possible, peu probable, impossible), dans l’enseignement du cours d’Arabe, ceci n’est pas prévu.</a:t>
            </a:r>
          </a:p>
          <a:p>
            <a:pPr marL="114300" indent="0">
              <a:buNone/>
            </a:pPr>
            <a:endParaRPr lang="fr-CA" dirty="0">
              <a:latin typeface="Times New Roman"/>
              <a:cs typeface="Times New Roman"/>
              <a:sym typeface="Wingdings"/>
            </a:endParaRPr>
          </a:p>
          <a:p>
            <a:pPr marL="114300" indent="0">
              <a:buNone/>
            </a:pPr>
            <a:endParaRPr lang="fr-CA" dirty="0">
              <a:latin typeface="Times New Roman"/>
              <a:cs typeface="Times New Roman"/>
              <a:sym typeface="Wingdings"/>
            </a:endParaRPr>
          </a:p>
          <a:p>
            <a:pPr marL="114300" indent="0">
              <a:buNone/>
            </a:pPr>
            <a:endParaRPr lang="fr-CA" dirty="0">
              <a:latin typeface="Times New Roman"/>
              <a:cs typeface="Times New Roman"/>
              <a:sym typeface="Wingdings"/>
            </a:endParaRPr>
          </a:p>
          <a:p>
            <a:pPr marL="114300" indent="0">
              <a:buNone/>
            </a:pPr>
            <a:endParaRPr lang="fr-CA" dirty="0">
              <a:latin typeface="Times New Roman"/>
              <a:cs typeface="Times New Roman"/>
              <a:sym typeface="Wingdings"/>
            </a:endParaRPr>
          </a:p>
          <a:p>
            <a:pPr marL="114300" indent="0">
              <a:buNone/>
            </a:pPr>
            <a:endParaRPr lang="fr-CA" dirty="0">
              <a:latin typeface="Times New Roman"/>
              <a:cs typeface="Times New Roman"/>
              <a:sym typeface="Wingdings"/>
            </a:endParaRPr>
          </a:p>
          <a:p>
            <a:pPr marL="114300" indent="0">
              <a:buNone/>
            </a:pPr>
            <a:endParaRPr lang="fr-CA" dirty="0">
              <a:latin typeface="Times New Roman"/>
              <a:cs typeface="Times New Roman"/>
              <a:sym typeface="Wingdings"/>
            </a:endParaRPr>
          </a:p>
          <a:p>
            <a:pPr marL="114300" indent="0">
              <a:buNone/>
            </a:pPr>
            <a:endParaRPr lang="fr-CA" dirty="0">
              <a:latin typeface="Times New Roman"/>
              <a:cs typeface="Times New Roman"/>
              <a:sym typeface="Wingdings"/>
            </a:endParaRPr>
          </a:p>
          <a:p>
            <a:pPr marL="114300" indent="0">
              <a:buNone/>
            </a:pPr>
            <a:endParaRPr lang="fr-CA" dirty="0">
              <a:latin typeface="Times New Roman"/>
              <a:cs typeface="Times New Roman"/>
              <a:sym typeface="Wingdings"/>
            </a:endParaRPr>
          </a:p>
          <a:p>
            <a:pPr marL="114300" indent="0">
              <a:buNone/>
            </a:pPr>
            <a:endParaRPr lang="fr-CA" dirty="0">
              <a:latin typeface="Times New Roman"/>
              <a:cs typeface="Times New Roman"/>
              <a:sym typeface="Wingdings"/>
            </a:endParaRPr>
          </a:p>
          <a:p>
            <a:pPr marL="114300" indent="0">
              <a:buNone/>
            </a:pPr>
            <a:endParaRPr lang="fr-CA" dirty="0">
              <a:latin typeface="Times New Roman"/>
              <a:cs typeface="Times New Roman"/>
              <a:sym typeface="Wingdings"/>
            </a:endParaRPr>
          </a:p>
          <a:p>
            <a:pPr marL="114300" indent="0">
              <a:buNone/>
            </a:pPr>
            <a:endParaRPr lang="fr-CA" dirty="0">
              <a:latin typeface="Times New Roman"/>
              <a:cs typeface="Times New Roman"/>
              <a:sym typeface="Wingdings"/>
            </a:endParaRPr>
          </a:p>
          <a:p>
            <a:pPr marL="114300" indent="0">
              <a:buNone/>
            </a:pPr>
            <a:endParaRPr lang="fr-CA" dirty="0">
              <a:latin typeface="Times New Roman"/>
              <a:cs typeface="Times New Roman"/>
              <a:sym typeface="Wingdings"/>
            </a:endParaRPr>
          </a:p>
          <a:p>
            <a:endParaRPr lang="en-US" dirty="0"/>
          </a:p>
        </p:txBody>
      </p:sp>
    </p:spTree>
    <p:extLst>
      <p:ext uri="{BB962C8B-B14F-4D97-AF65-F5344CB8AC3E}">
        <p14:creationId xmlns:p14="http://schemas.microsoft.com/office/powerpoint/2010/main" val="29643745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smtClean="0">
                <a:latin typeface="Times New Roman"/>
                <a:cs typeface="Times New Roman"/>
              </a:rPr>
              <a:t>En </a:t>
            </a:r>
            <a:r>
              <a:rPr lang="fr-FR" sz="2800" b="1" dirty="0" smtClean="0">
                <a:latin typeface="Times New Roman"/>
                <a:cs typeface="Times New Roman"/>
              </a:rPr>
              <a:t>dialecte</a:t>
            </a:r>
            <a:endParaRPr lang="fr-FR" sz="2800" b="1" dirty="0">
              <a:latin typeface="Times New Roman"/>
              <a:cs typeface="Times New Roman"/>
            </a:endParaRPr>
          </a:p>
        </p:txBody>
      </p:sp>
      <p:sp>
        <p:nvSpPr>
          <p:cNvPr id="3" name="Content Placeholder 2"/>
          <p:cNvSpPr>
            <a:spLocks noGrp="1"/>
          </p:cNvSpPr>
          <p:nvPr>
            <p:ph idx="1"/>
          </p:nvPr>
        </p:nvSpPr>
        <p:spPr/>
        <p:txBody>
          <a:bodyPr/>
          <a:lstStyle/>
          <a:p>
            <a:r>
              <a:rPr lang="fr-FR" sz="2400" dirty="0" smtClean="0">
                <a:latin typeface="Times New Roman"/>
                <a:cs typeface="Times New Roman"/>
              </a:rPr>
              <a:t>L’analogue de ‘si’ est ‘</a:t>
            </a:r>
            <a:r>
              <a:rPr lang="fr-FR" sz="2400" dirty="0" err="1" smtClean="0">
                <a:latin typeface="Times New Roman"/>
                <a:cs typeface="Times New Roman"/>
              </a:rPr>
              <a:t>ki</a:t>
            </a:r>
            <a:r>
              <a:rPr lang="fr-FR" sz="2400" dirty="0" smtClean="0">
                <a:latin typeface="Times New Roman"/>
                <a:cs typeface="Times New Roman"/>
              </a:rPr>
              <a:t>’ et pas de termes pour ‘alors’.</a:t>
            </a:r>
          </a:p>
          <a:p>
            <a:endParaRPr lang="fr-FR" sz="2400" dirty="0" smtClean="0">
              <a:latin typeface="Times New Roman"/>
              <a:cs typeface="Times New Roman"/>
            </a:endParaRPr>
          </a:p>
          <a:p>
            <a:r>
              <a:rPr lang="fr-FR" sz="2400" dirty="0" smtClean="0">
                <a:latin typeface="Times New Roman"/>
                <a:cs typeface="Times New Roman"/>
              </a:rPr>
              <a:t>Pour une condition qui n’a pas été réalisée. On utilise:</a:t>
            </a:r>
          </a:p>
          <a:p>
            <a:pPr marL="114300" indent="0">
              <a:buNone/>
            </a:pPr>
            <a:r>
              <a:rPr lang="fr-FR" sz="2400" dirty="0" smtClean="0">
                <a:latin typeface="Times New Roman"/>
                <a:cs typeface="Times New Roman"/>
              </a:rPr>
              <a:t>‘</a:t>
            </a:r>
            <a:r>
              <a:rPr lang="fr-FR" sz="2400" dirty="0" err="1" smtClean="0">
                <a:latin typeface="Times New Roman"/>
                <a:cs typeface="Times New Roman"/>
              </a:rPr>
              <a:t>loukane</a:t>
            </a:r>
            <a:r>
              <a:rPr lang="fr-FR" sz="2400" dirty="0" smtClean="0">
                <a:latin typeface="Times New Roman"/>
                <a:cs typeface="Times New Roman"/>
              </a:rPr>
              <a:t>…()…’ ou ‘</a:t>
            </a:r>
            <a:r>
              <a:rPr lang="fr-FR" sz="2400" dirty="0" err="1" smtClean="0">
                <a:latin typeface="Times New Roman"/>
                <a:cs typeface="Times New Roman"/>
              </a:rPr>
              <a:t>loukane</a:t>
            </a:r>
            <a:r>
              <a:rPr lang="fr-FR" sz="2400" dirty="0" smtClean="0">
                <a:latin typeface="Times New Roman"/>
                <a:cs typeface="Times New Roman"/>
              </a:rPr>
              <a:t>…</a:t>
            </a:r>
            <a:r>
              <a:rPr lang="fr-FR" sz="2400" dirty="0" err="1" smtClean="0">
                <a:latin typeface="Times New Roman"/>
                <a:cs typeface="Times New Roman"/>
              </a:rPr>
              <a:t>loukane</a:t>
            </a:r>
            <a:r>
              <a:rPr lang="fr-FR" sz="2400" dirty="0" smtClean="0">
                <a:latin typeface="Times New Roman"/>
                <a:cs typeface="Times New Roman"/>
              </a:rPr>
              <a:t>…’ (avec les deux verbes au passé).</a:t>
            </a:r>
          </a:p>
          <a:p>
            <a:pPr marL="114300" indent="0">
              <a:buNone/>
            </a:pPr>
            <a:endParaRPr lang="en-US" dirty="0"/>
          </a:p>
        </p:txBody>
      </p:sp>
    </p:spTree>
    <p:extLst>
      <p:ext uri="{BB962C8B-B14F-4D97-AF65-F5344CB8AC3E}">
        <p14:creationId xmlns:p14="http://schemas.microsoft.com/office/powerpoint/2010/main" val="8081458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4902</TotalTime>
  <Words>1885</Words>
  <Application>Microsoft Macintosh PowerPoint</Application>
  <PresentationFormat>On-screen Show (4:3)</PresentationFormat>
  <Paragraphs>124</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Adjacency</vt:lpstr>
      <vt:lpstr>DIFFICULTÉS DE L’APPRENTISSAGE DES MATHÉMATIQUES EN TROIS LANGUES: ASPECTS STRUCTURELS DE CES LANGUES</vt:lpstr>
      <vt:lpstr>Situation linguistique de l’Algérie</vt:lpstr>
      <vt:lpstr>L’historique des langues de l’enseignement des mathématiques en Algérie</vt:lpstr>
      <vt:lpstr>Problématique</vt:lpstr>
      <vt:lpstr>Les différences concernant la structure logique des trois langues</vt:lpstr>
      <vt:lpstr>La forme conditionnelle ‘si…alors…’</vt:lpstr>
      <vt:lpstr>La forme conditionnelle ‘si…alors…’</vt:lpstr>
      <vt:lpstr>La forme conditionnelle ‘si…alors…’</vt:lpstr>
      <vt:lpstr>En dialecte</vt:lpstr>
      <vt:lpstr>Donc…</vt:lpstr>
      <vt:lpstr>Problèmes</vt:lpstr>
      <vt:lpstr>Les articles de généralité et de particularité (le, la, un, une)</vt:lpstr>
      <vt:lpstr>Avec l’Arabe et le Dialecte</vt:lpstr>
      <vt:lpstr>Problème avec les articles</vt:lpstr>
      <vt:lpstr>Les termes mathématiques</vt:lpstr>
      <vt:lpstr>PROBLÈMES OUVERTS</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gjk</dc:title>
  <dc:subject/>
  <dc:creator/>
  <cp:keywords/>
  <dc:description/>
  <cp:lastModifiedBy>Nadia Azrou</cp:lastModifiedBy>
  <cp:revision>202</cp:revision>
  <cp:lastPrinted>1601-01-01T00:00:00Z</cp:lastPrinted>
  <dcterms:created xsi:type="dcterms:W3CDTF">1601-01-01T00:00:00Z</dcterms:created>
  <dcterms:modified xsi:type="dcterms:W3CDTF">2020-05-08T14:48:43Z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TC102037791033</vt:lpwstr>
  </property>
</Properties>
</file>