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62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9" r:id="rId13"/>
    <p:sldId id="270" r:id="rId14"/>
    <p:sldId id="271" r:id="rId15"/>
    <p:sldId id="268" r:id="rId1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7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ACA408-AB5D-46B4-94A0-210832A679DA}" type="datetimeFigureOut">
              <a:rPr lang="fr-FR" smtClean="0"/>
              <a:t>14/01/2015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E7A0E3-A50E-439A-AA5F-1930EC2982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9300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39B2679-B0F4-4855-A992-EDB20EB88EDE}" type="slidenum">
              <a:rPr lang="fr-FR" altLang="fr-FR" sz="1200"/>
              <a:pPr eaLnBrk="1" hangingPunct="1"/>
              <a:t>5</a:t>
            </a:fld>
            <a:endParaRPr lang="fr-FR" altLang="fr-FR" sz="120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fr-FR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094020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19C88-F36E-44DA-8752-ABE29A43D62F}" type="datetimeFigureOut">
              <a:rPr lang="fr-FR" smtClean="0"/>
              <a:t>14/01/2015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BF48-EE5E-4A80-B7AC-97055BB9AF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9381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19C88-F36E-44DA-8752-ABE29A43D62F}" type="datetimeFigureOut">
              <a:rPr lang="fr-FR" smtClean="0"/>
              <a:t>14/01/2015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BF48-EE5E-4A80-B7AC-97055BB9AF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8913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19C88-F36E-44DA-8752-ABE29A43D62F}" type="datetimeFigureOut">
              <a:rPr lang="fr-FR" smtClean="0"/>
              <a:t>14/01/2015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BF48-EE5E-4A80-B7AC-97055BB9AF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3215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19C88-F36E-44DA-8752-ABE29A43D62F}" type="datetimeFigureOut">
              <a:rPr lang="fr-FR" smtClean="0"/>
              <a:t>14/01/2015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BF48-EE5E-4A80-B7AC-97055BB9AF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7385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19C88-F36E-44DA-8752-ABE29A43D62F}" type="datetimeFigureOut">
              <a:rPr lang="fr-FR" smtClean="0"/>
              <a:t>14/01/2015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BF48-EE5E-4A80-B7AC-97055BB9AF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9250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19C88-F36E-44DA-8752-ABE29A43D62F}" type="datetimeFigureOut">
              <a:rPr lang="fr-FR" smtClean="0"/>
              <a:t>14/01/2015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BF48-EE5E-4A80-B7AC-97055BB9AF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6099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19C88-F36E-44DA-8752-ABE29A43D62F}" type="datetimeFigureOut">
              <a:rPr lang="fr-FR" smtClean="0"/>
              <a:t>14/01/2015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BF48-EE5E-4A80-B7AC-97055BB9AF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9972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19C88-F36E-44DA-8752-ABE29A43D62F}" type="datetimeFigureOut">
              <a:rPr lang="fr-FR" smtClean="0"/>
              <a:t>14/01/2015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BF48-EE5E-4A80-B7AC-97055BB9AF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0558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19C88-F36E-44DA-8752-ABE29A43D62F}" type="datetimeFigureOut">
              <a:rPr lang="fr-FR" smtClean="0"/>
              <a:t>14/01/2015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BF48-EE5E-4A80-B7AC-97055BB9AF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9394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19C88-F36E-44DA-8752-ABE29A43D62F}" type="datetimeFigureOut">
              <a:rPr lang="fr-FR" smtClean="0"/>
              <a:t>14/01/2015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BF48-EE5E-4A80-B7AC-97055BB9AF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81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19C88-F36E-44DA-8752-ABE29A43D62F}" type="datetimeFigureOut">
              <a:rPr lang="fr-FR" smtClean="0"/>
              <a:t>14/01/2015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BF48-EE5E-4A80-B7AC-97055BB9AF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7903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019C88-F36E-44DA-8752-ABE29A43D62F}" type="datetimeFigureOut">
              <a:rPr lang="fr-FR" smtClean="0"/>
              <a:t>14/01/2015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A1BF48-EE5E-4A80-B7AC-97055BB9AF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3621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243446" y="498909"/>
            <a:ext cx="9144000" cy="2387600"/>
          </a:xfrm>
        </p:spPr>
        <p:txBody>
          <a:bodyPr/>
          <a:lstStyle/>
          <a:p>
            <a:r>
              <a:rPr lang="fr-FR" dirty="0" smtClean="0"/>
              <a:t>La notion de limite à la transition lycée-université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52055" y="3602038"/>
            <a:ext cx="9815945" cy="1655762"/>
          </a:xfrm>
        </p:spPr>
        <p:txBody>
          <a:bodyPr/>
          <a:lstStyle/>
          <a:p>
            <a:pPr algn="l"/>
            <a:r>
              <a:rPr lang="fr-FR" dirty="0" smtClean="0"/>
              <a:t>Une synthèse de travaux dans la C2I Lycée-Université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9619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7093"/>
          </a:xfrm>
        </p:spPr>
        <p:txBody>
          <a:bodyPr/>
          <a:lstStyle/>
          <a:p>
            <a:r>
              <a:rPr lang="fr-FR" dirty="0" smtClean="0"/>
              <a:t>Jacqueline Robinet, limite de fonctions, 1983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122218"/>
            <a:ext cx="10515600" cy="5424055"/>
          </a:xfrm>
        </p:spPr>
        <p:txBody>
          <a:bodyPr>
            <a:normAutofit fontScale="85000" lnSpcReduction="20000"/>
          </a:bodyPr>
          <a:lstStyle/>
          <a:p>
            <a:r>
              <a:rPr lang="fr-FR" dirty="0" smtClean="0"/>
              <a:t>C’est une ingénierie en 1</a:t>
            </a:r>
            <a:r>
              <a:rPr lang="fr-FR" baseline="30000" dirty="0" smtClean="0"/>
              <a:t>ère</a:t>
            </a:r>
            <a:r>
              <a:rPr lang="fr-FR" dirty="0" smtClean="0"/>
              <a:t> B en 1983, on se limite d’abord à limite de fonction à l’∞ , je suis moins convaincu, ça peut surement être encore travaillé</a:t>
            </a:r>
          </a:p>
          <a:p>
            <a:r>
              <a:rPr lang="fr-FR" dirty="0" smtClean="0"/>
              <a:t>La séquence 1</a:t>
            </a:r>
          </a:p>
          <a:p>
            <a:pPr lvl="1"/>
            <a:r>
              <a:rPr lang="fr-FR" dirty="0" smtClean="0"/>
              <a:t>Tracer l’allure générale de courbes sur ]0,+∞[ (sans calculatrice graphique)</a:t>
            </a:r>
          </a:p>
          <a:p>
            <a:pPr lvl="2"/>
            <a:r>
              <a:rPr lang="fr-FR" dirty="0" smtClean="0"/>
              <a:t>De fonction ayant ou pas une limite à l’infini</a:t>
            </a:r>
          </a:p>
          <a:p>
            <a:pPr lvl="2"/>
            <a:r>
              <a:rPr lang="fr-FR" dirty="0" smtClean="0"/>
              <a:t>Monotones ou non</a:t>
            </a:r>
          </a:p>
          <a:p>
            <a:pPr lvl="2"/>
            <a:r>
              <a:rPr lang="fr-FR" dirty="0" smtClean="0"/>
              <a:t>Définies sur tout [0, ,+∞[ ou ayant des discontinuités…</a:t>
            </a:r>
          </a:p>
          <a:p>
            <a:pPr lvl="1"/>
            <a:r>
              <a:rPr lang="fr-FR" dirty="0" smtClean="0"/>
              <a:t>Travail en groupes, chaque groupe trace une fonction « facile » et une fonction « plus délicate », puis un représentant de chaque groupe au tableau</a:t>
            </a:r>
          </a:p>
          <a:p>
            <a:pPr lvl="1"/>
            <a:r>
              <a:rPr lang="fr-FR" dirty="0" smtClean="0"/>
              <a:t>Classer collectivement les fonctions – </a:t>
            </a:r>
            <a:r>
              <a:rPr lang="fr-FR" dirty="0" smtClean="0"/>
              <a:t>critères </a:t>
            </a:r>
            <a:r>
              <a:rPr lang="fr-FR" dirty="0" smtClean="0"/>
              <a:t>non </a:t>
            </a:r>
            <a:r>
              <a:rPr lang="fr-FR" dirty="0" smtClean="0"/>
              <a:t>explicités </a:t>
            </a:r>
            <a:r>
              <a:rPr lang="fr-FR" dirty="0" smtClean="0"/>
              <a:t>mais de fait les étudiants classent en fonction du comportement à l’infini</a:t>
            </a:r>
          </a:p>
          <a:p>
            <a:r>
              <a:rPr lang="fr-FR" dirty="0" smtClean="0"/>
              <a:t>La séquence 2</a:t>
            </a:r>
          </a:p>
          <a:p>
            <a:pPr lvl="1"/>
            <a:r>
              <a:rPr lang="fr-FR" dirty="0" smtClean="0"/>
              <a:t>Etude locale de x </a:t>
            </a:r>
            <a:r>
              <a:rPr lang="fr-FR" dirty="0" smtClean="0">
                <a:sym typeface="Wingdings" panose="05000000000000000000" pitchFamily="2" charset="2"/>
              </a:rPr>
              <a:t> x² et x  √x avec la question : comment choisir x pour que x² (</a:t>
            </a:r>
            <a:r>
              <a:rPr lang="fr-FR" dirty="0" err="1" smtClean="0">
                <a:sym typeface="Wingdings" panose="05000000000000000000" pitchFamily="2" charset="2"/>
              </a:rPr>
              <a:t>resp</a:t>
            </a:r>
            <a:r>
              <a:rPr lang="fr-FR" dirty="0" smtClean="0">
                <a:sym typeface="Wingdings" panose="05000000000000000000" pitchFamily="2" charset="2"/>
              </a:rPr>
              <a:t> √x ) soit supérieur à 25, à 10², à </a:t>
            </a:r>
            <a:r>
              <a:rPr lang="fr-FR" dirty="0" smtClean="0"/>
              <a:t>10</a:t>
            </a:r>
            <a:r>
              <a:rPr lang="fr-FR" baseline="30000" dirty="0" smtClean="0"/>
              <a:t>6</a:t>
            </a:r>
            <a:r>
              <a:rPr lang="fr-FR" dirty="0" smtClean="0"/>
              <a:t> ? </a:t>
            </a:r>
            <a:endParaRPr lang="fr-FR" dirty="0">
              <a:sym typeface="Wingdings" panose="05000000000000000000" pitchFamily="2" charset="2"/>
            </a:endParaRPr>
          </a:p>
          <a:p>
            <a:r>
              <a:rPr lang="fr-FR" dirty="0" smtClean="0">
                <a:sym typeface="Wingdings" panose="05000000000000000000" pitchFamily="2" charset="2"/>
              </a:rPr>
              <a:t>La séquence 3</a:t>
            </a:r>
          </a:p>
          <a:p>
            <a:pPr lvl="1"/>
            <a:r>
              <a:rPr lang="fr-FR" dirty="0" smtClean="0">
                <a:sym typeface="Wingdings" panose="05000000000000000000" pitchFamily="2" charset="2"/>
              </a:rPr>
              <a:t>Formalisation de la « limite infinie en +</a:t>
            </a:r>
            <a:r>
              <a:rPr lang="fr-FR" dirty="0" smtClean="0"/>
              <a:t> ∞ » ; </a:t>
            </a:r>
            <a:r>
              <a:rPr lang="fr-FR" dirty="0" smtClean="0">
                <a:sym typeface="Wingdings" panose="05000000000000000000" pitchFamily="2" charset="2"/>
              </a:rPr>
              <a:t>« limite finie en +</a:t>
            </a:r>
            <a:r>
              <a:rPr lang="fr-FR" dirty="0" smtClean="0"/>
              <a:t> ∞ » </a:t>
            </a:r>
          </a:p>
          <a:p>
            <a:pPr lvl="1"/>
            <a:r>
              <a:rPr lang="fr-FR" dirty="0" smtClean="0"/>
              <a:t>Exemplification. Je n’ai pas vu de question qui suscite le besoin de la définition…</a:t>
            </a:r>
          </a:p>
          <a:p>
            <a:r>
              <a:rPr lang="fr-FR" dirty="0" smtClean="0"/>
              <a:t>Séquence 4 : limite en un point</a:t>
            </a:r>
          </a:p>
          <a:p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307394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suites d’Aline Robert et les fonction de Jacqueline Robinet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Suites</a:t>
            </a:r>
          </a:p>
          <a:p>
            <a:endParaRPr lang="fr-FR" dirty="0"/>
          </a:p>
          <a:p>
            <a:r>
              <a:rPr lang="fr-FR" dirty="0" smtClean="0"/>
              <a:t>Fonctions</a:t>
            </a:r>
          </a:p>
          <a:p>
            <a:pPr lvl="1"/>
            <a:r>
              <a:rPr lang="fr-FR" dirty="0"/>
              <a:t>x</a:t>
            </a:r>
            <a:r>
              <a:rPr lang="fr-FR" dirty="0" smtClean="0"/>
              <a:t> </a:t>
            </a:r>
            <a:r>
              <a:rPr lang="fr-FR" dirty="0" smtClean="0">
                <a:sym typeface="Wingdings" panose="05000000000000000000" pitchFamily="2" charset="2"/>
              </a:rPr>
              <a:t></a:t>
            </a:r>
            <a:r>
              <a:rPr lang="fr-FR" dirty="0"/>
              <a:t> </a:t>
            </a:r>
            <a:r>
              <a:rPr lang="fr-FR" dirty="0" smtClean="0"/>
              <a:t>x</a:t>
            </a:r>
            <a:r>
              <a:rPr lang="fr-FR" baseline="30000" dirty="0" smtClean="0"/>
              <a:t>3 </a:t>
            </a:r>
            <a:r>
              <a:rPr lang="fr-FR" dirty="0" smtClean="0"/>
              <a:t> ; </a:t>
            </a:r>
            <a:r>
              <a:rPr lang="fr-FR" dirty="0" smtClean="0">
                <a:sym typeface="Wingdings" panose="05000000000000000000" pitchFamily="2" charset="2"/>
              </a:rPr>
              <a:t>√x ; 1/x ; x + sin(x) ; 4/(2-x)² ; (2+x)/(7-x) ; sin(x)/x ; cos(1/x)</a:t>
            </a:r>
          </a:p>
          <a:p>
            <a:pPr lvl="1"/>
            <a:endParaRPr lang="fr-FR" dirty="0" smtClean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r>
              <a:rPr lang="fr-FR" dirty="0" smtClean="0"/>
              <a:t> </a:t>
            </a:r>
            <a:r>
              <a:rPr lang="fr-FR" dirty="0" smtClean="0">
                <a:sym typeface="Wingdings" panose="05000000000000000000" pitchFamily="2" charset="2"/>
              </a:rPr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81822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deux énoncés d’Aline Robert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Une suite à terme positif qui tend vers 0 est décroissante à partir d’un certain rang (Vrai / Faux ? Justifier)</a:t>
            </a:r>
          </a:p>
          <a:p>
            <a:r>
              <a:rPr lang="fr-FR" dirty="0" smtClean="0"/>
              <a:t>Si une suite a une limite L &gt; 0 alors tous ses termes sont &gt; 0 à partir d’un certain rang</a:t>
            </a:r>
          </a:p>
          <a:p>
            <a:endParaRPr lang="fr-FR" dirty="0"/>
          </a:p>
          <a:p>
            <a:pPr marL="0" indent="0">
              <a:buNone/>
            </a:pPr>
            <a:r>
              <a:rPr lang="fr-FR" dirty="0" smtClean="0"/>
              <a:t>(</a:t>
            </a:r>
            <a:r>
              <a:rPr lang="fr-FR" dirty="0" smtClean="0"/>
              <a:t>dans la </a:t>
            </a:r>
            <a:r>
              <a:rPr lang="fr-FR" dirty="0"/>
              <a:t>s</a:t>
            </a:r>
            <a:r>
              <a:rPr lang="fr-FR" dirty="0" smtClean="0"/>
              <a:t>équence 2 </a:t>
            </a:r>
            <a:r>
              <a:rPr lang="fr-FR" dirty="0" smtClean="0"/>
              <a:t>une </a:t>
            </a:r>
            <a:r>
              <a:rPr lang="fr-FR" dirty="0" smtClean="0"/>
              <a:t>question liée au théorème de </a:t>
            </a:r>
            <a:r>
              <a:rPr lang="fr-FR" dirty="0" err="1" smtClean="0"/>
              <a:t>Césaro</a:t>
            </a:r>
            <a:r>
              <a:rPr lang="fr-FR" dirty="0" smtClean="0"/>
              <a:t> mais je ne retrouve plus…)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44500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Une autre ingénierie, Thomas </a:t>
            </a:r>
            <a:r>
              <a:rPr lang="fr-FR" dirty="0" err="1" smtClean="0"/>
              <a:t>Lecorre</a:t>
            </a:r>
            <a:r>
              <a:rPr lang="fr-FR" dirty="0" smtClean="0"/>
              <a:t> actuellement en thèse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Des hypothèses du même type (pas QUE un cours magistral, </a:t>
            </a:r>
            <a:r>
              <a:rPr lang="fr-FR" dirty="0" err="1" smtClean="0"/>
              <a:t>etc</a:t>
            </a:r>
            <a:r>
              <a:rPr lang="fr-FR" dirty="0" smtClean="0"/>
              <a:t> etc…)</a:t>
            </a:r>
          </a:p>
          <a:p>
            <a:r>
              <a:rPr lang="fr-FR" dirty="0" smtClean="0"/>
              <a:t>Une place plus grande au « débat scientifique » dans la classe pour créer les conditions de l’introduction de la définition</a:t>
            </a:r>
          </a:p>
          <a:p>
            <a:r>
              <a:rPr lang="fr-FR" dirty="0" smtClean="0"/>
              <a:t>La question du débat (en TS et en L1)</a:t>
            </a:r>
          </a:p>
          <a:p>
            <a:pPr lvl="1"/>
            <a:r>
              <a:rPr lang="fr-FR" b="1" dirty="0" smtClean="0"/>
              <a:t>Si </a:t>
            </a:r>
            <a:r>
              <a:rPr lang="fr-FR" b="1" dirty="0" err="1" smtClean="0"/>
              <a:t>lim</a:t>
            </a:r>
            <a:r>
              <a:rPr lang="fr-FR" b="1" dirty="0" smtClean="0"/>
              <a:t> f(x) &lt; </a:t>
            </a:r>
            <a:r>
              <a:rPr lang="fr-FR" b="1" dirty="0" err="1" smtClean="0"/>
              <a:t>lim</a:t>
            </a:r>
            <a:r>
              <a:rPr lang="fr-FR" b="1" dirty="0" smtClean="0"/>
              <a:t> g(x) (quand x </a:t>
            </a:r>
            <a:r>
              <a:rPr lang="fr-FR" b="1" dirty="0" smtClean="0">
                <a:sym typeface="Wingdings" panose="05000000000000000000" pitchFamily="2" charset="2"/>
              </a:rPr>
              <a:t> ∞) , que peut-on conclure sur f et g ?</a:t>
            </a:r>
          </a:p>
          <a:p>
            <a:pPr lvl="1"/>
            <a:r>
              <a:rPr lang="fr-FR" dirty="0" smtClean="0">
                <a:sym typeface="Wingdings" panose="05000000000000000000" pitchFamily="2" charset="2"/>
              </a:rPr>
              <a:t>Proposition d’élèves, temps de réflexion, votes…</a:t>
            </a:r>
          </a:p>
          <a:p>
            <a:r>
              <a:rPr lang="fr-FR" dirty="0" smtClean="0">
                <a:sym typeface="Wingdings" panose="05000000000000000000" pitchFamily="2" charset="2"/>
              </a:rPr>
              <a:t>Le professeur institutionnalise ensuite…</a:t>
            </a:r>
          </a:p>
          <a:p>
            <a:pPr lvl="1"/>
            <a:r>
              <a:rPr lang="fr-FR" dirty="0" smtClean="0">
                <a:sym typeface="Wingdings" panose="05000000000000000000" pitchFamily="2" charset="2"/>
              </a:rPr>
              <a:t>Impossibilité de se mettre d’accord si on n’adopte pas de convention commune, l’idée de voisinage pour traduire « en + l’infini », sa traduction en « il existe A tel que pour tout x &gt; A… »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144687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51463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Dans notre groupe		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Adaptations pour quels objectifs ? </a:t>
            </a:r>
          </a:p>
          <a:p>
            <a:pPr lvl="1"/>
            <a:r>
              <a:rPr lang="fr-FR" dirty="0" smtClean="0"/>
              <a:t>Aider à dépasser et à articuler avec l’algèbre des limites</a:t>
            </a:r>
          </a:p>
          <a:p>
            <a:pPr lvl="1"/>
            <a:r>
              <a:rPr lang="fr-FR" dirty="0" smtClean="0"/>
              <a:t>Instaurer la notion de limite comme concept de base de l’analyse</a:t>
            </a:r>
          </a:p>
          <a:p>
            <a:pPr lvl="1"/>
            <a:r>
              <a:rPr lang="fr-FR" dirty="0" smtClean="0"/>
              <a:t>Réduire le saut « conceptuel » entre les approches qualitatives, intuitives et la définition formalisée (ou du moins son sens)</a:t>
            </a:r>
          </a:p>
          <a:p>
            <a:r>
              <a:rPr lang="fr-FR" dirty="0" smtClean="0"/>
              <a:t>Quelles adaptations ? </a:t>
            </a:r>
          </a:p>
          <a:p>
            <a:pPr lvl="1"/>
            <a:r>
              <a:rPr lang="fr-FR" dirty="0" smtClean="0"/>
              <a:t>L’idée initiale de faire tracer graphiquement, l’importance donnée aux graphiques  et faire classer les suites ou les fonctions semble intéressante</a:t>
            </a:r>
          </a:p>
          <a:p>
            <a:pPr lvl="1"/>
            <a:r>
              <a:rPr lang="fr-FR" dirty="0" smtClean="0"/>
              <a:t>Peut-on proposer les mêmes questions aux élèves pour susciter des conflits, contradictions, et leur besoin de la définition de ce que c’est que la limite ? Ou du moins quels problèmes poser pour susciter les conflits et le besoin de définition ?</a:t>
            </a:r>
          </a:p>
          <a:p>
            <a:pPr lvl="1"/>
            <a:r>
              <a:rPr lang="fr-FR" dirty="0" smtClean="0"/>
              <a:t>Quel degré de formalisation est utile ? Quelles preuves sont pertinentes à faire ?</a:t>
            </a:r>
          </a:p>
          <a:p>
            <a:pPr lvl="1"/>
            <a:r>
              <a:rPr lang="fr-FR" dirty="0" smtClean="0"/>
              <a:t>Quels savoirs préalables ? Sur R notamment ? Sur la notion de voisinage ?</a:t>
            </a:r>
          </a:p>
          <a:p>
            <a:pPr lvl="1"/>
            <a:r>
              <a:rPr lang="fr-FR" dirty="0" smtClean="0"/>
              <a:t>Positionnement par rapport à l’usage d’un logiciel graphique ???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08849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Un nœud de connexion avec d’autres notions difficiles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97148"/>
          </a:xfrm>
        </p:spPr>
        <p:txBody>
          <a:bodyPr>
            <a:normAutofit fontScale="85000" lnSpcReduction="20000"/>
          </a:bodyPr>
          <a:lstStyle/>
          <a:p>
            <a:r>
              <a:rPr lang="fr-FR" dirty="0" smtClean="0"/>
              <a:t>Les nombres réels</a:t>
            </a:r>
          </a:p>
          <a:p>
            <a:pPr marL="457200" lvl="1" indent="0">
              <a:buNone/>
            </a:pPr>
            <a:r>
              <a:rPr lang="fr-FR" dirty="0" smtClean="0"/>
              <a:t>Notion d’égalité dans R : a = b si et seulement si quelque soit </a:t>
            </a:r>
            <a:r>
              <a:rPr lang="el-GR" dirty="0" smtClean="0"/>
              <a:t>ε </a:t>
            </a:r>
            <a:r>
              <a:rPr lang="fr-FR" dirty="0" smtClean="0"/>
              <a:t>&gt; 0, |a-b|&lt; </a:t>
            </a:r>
            <a:r>
              <a:rPr lang="el-GR" dirty="0" smtClean="0"/>
              <a:t>ε</a:t>
            </a:r>
            <a:endParaRPr lang="fr-FR" dirty="0" smtClean="0"/>
          </a:p>
          <a:p>
            <a:pPr marL="457200" lvl="1" indent="0">
              <a:buNone/>
            </a:pPr>
            <a:r>
              <a:rPr lang="fr-FR" dirty="0" smtClean="0"/>
              <a:t>Le discret et le continu</a:t>
            </a:r>
          </a:p>
          <a:p>
            <a:pPr marL="457200" lvl="1" indent="0">
              <a:buNone/>
            </a:pPr>
            <a:r>
              <a:rPr lang="fr-FR" dirty="0" smtClean="0"/>
              <a:t>Le travail avec des valeurs absolues, des inégalités</a:t>
            </a:r>
          </a:p>
          <a:p>
            <a:r>
              <a:rPr lang="fr-FR" dirty="0" smtClean="0"/>
              <a:t>La formalisation</a:t>
            </a:r>
          </a:p>
          <a:p>
            <a:pPr marL="457200" lvl="1" indent="0">
              <a:buNone/>
            </a:pPr>
            <a:r>
              <a:rPr lang="fr-FR" dirty="0" smtClean="0"/>
              <a:t>Quelque soit (souvent dit « pour tout ») ; Il existe (« on peut trouver… »)…</a:t>
            </a:r>
          </a:p>
          <a:p>
            <a:pPr marL="457200" lvl="1" indent="0">
              <a:buNone/>
            </a:pPr>
            <a:r>
              <a:rPr lang="fr-FR" dirty="0" smtClean="0"/>
              <a:t>Identifier des quantifications universelles (parfois implicites) et existentielles</a:t>
            </a:r>
          </a:p>
          <a:p>
            <a:r>
              <a:rPr lang="fr-FR" dirty="0" smtClean="0"/>
              <a:t>La logique </a:t>
            </a:r>
          </a:p>
          <a:p>
            <a:pPr marL="457200" lvl="1" indent="0">
              <a:buNone/>
            </a:pPr>
            <a:r>
              <a:rPr lang="fr-FR" dirty="0" smtClean="0"/>
              <a:t>a ≠ b si et seulement si il existe </a:t>
            </a:r>
            <a:r>
              <a:rPr lang="el-GR" dirty="0" smtClean="0"/>
              <a:t>ε </a:t>
            </a:r>
            <a:r>
              <a:rPr lang="fr-FR" dirty="0" smtClean="0"/>
              <a:t>&gt; 0 , |a-b| ≥ </a:t>
            </a:r>
            <a:r>
              <a:rPr lang="el-GR" dirty="0" smtClean="0"/>
              <a:t>ε</a:t>
            </a:r>
            <a:endParaRPr lang="fr-FR" dirty="0" smtClean="0"/>
          </a:p>
          <a:p>
            <a:pPr marL="457200" lvl="1" indent="0">
              <a:buNone/>
            </a:pPr>
            <a:r>
              <a:rPr lang="fr-FR" dirty="0" smtClean="0"/>
              <a:t>La négation d’une implication</a:t>
            </a:r>
          </a:p>
          <a:p>
            <a:pPr marL="457200" lvl="1" indent="0">
              <a:buNone/>
            </a:pPr>
            <a:r>
              <a:rPr lang="fr-FR" dirty="0" smtClean="0"/>
              <a:t>Le travail par conditions suffisantes successives (pertes d’information au fil du raisonnement) </a:t>
            </a:r>
          </a:p>
          <a:p>
            <a:r>
              <a:rPr lang="fr-FR" dirty="0" smtClean="0"/>
              <a:t>Les suites, les fonctions</a:t>
            </a:r>
          </a:p>
          <a:p>
            <a:pPr marL="457200" lvl="1" indent="0">
              <a:buNone/>
            </a:pPr>
            <a:r>
              <a:rPr lang="fr-FR" dirty="0" smtClean="0"/>
              <a:t>Différents cadres d’apparition, liées à modélisation, aspects outils/objets ; aspects processus / objets ; différents registres de représentations ; aspects et propriétés ponctuels, globaux, locaux…  </a:t>
            </a:r>
            <a:r>
              <a:rPr lang="fr-FR" i="1" dirty="0" smtClean="0"/>
              <a:t>autant de subtilités à identifier…</a:t>
            </a:r>
            <a:endParaRPr lang="fr-FR" dirty="0" smtClean="0"/>
          </a:p>
          <a:p>
            <a:pPr marL="457200" lvl="1" indent="0">
              <a:buNone/>
            </a:pPr>
            <a:r>
              <a:rPr lang="fr-FR" dirty="0" smtClean="0"/>
              <a:t>Suites ; fonctions ; suites définies par récurrence ; suites définies par des fonctions…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53257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Différentes « recherches-actions »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Une étude des manuels scolaires (anciens programmes) et les approches proposées de la notion de limite de suite en 1</a:t>
            </a:r>
            <a:r>
              <a:rPr lang="fr-FR" baseline="30000" dirty="0" smtClean="0"/>
              <a:t>ère</a:t>
            </a:r>
            <a:r>
              <a:rPr lang="fr-FR" dirty="0" smtClean="0"/>
              <a:t> S et TS</a:t>
            </a:r>
          </a:p>
          <a:p>
            <a:r>
              <a:rPr lang="fr-FR" dirty="0" smtClean="0"/>
              <a:t>Une étude de feuilles de TD de L1</a:t>
            </a:r>
          </a:p>
          <a:p>
            <a:r>
              <a:rPr lang="fr-FR" dirty="0" smtClean="0"/>
              <a:t>Une étude de l’évolution au gré des diverses réformes (1971 / 1982 / 1988 et 2001) </a:t>
            </a:r>
          </a:p>
          <a:p>
            <a:r>
              <a:rPr lang="fr-FR" dirty="0" smtClean="0"/>
              <a:t>Un questionnaire proposé en 2007 et en 2008 sur 298 étudiants de L1</a:t>
            </a:r>
          </a:p>
          <a:p>
            <a:r>
              <a:rPr lang="fr-FR" dirty="0" smtClean="0"/>
              <a:t>Le travail de la notion de limite avec des physiciens</a:t>
            </a:r>
          </a:p>
          <a:p>
            <a:r>
              <a:rPr lang="fr-FR" dirty="0" smtClean="0"/>
              <a:t>La reprise et l’adaptation dans des classes d’ingénieries conçues par des didacticiens</a:t>
            </a:r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52987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141144"/>
            <a:ext cx="10515600" cy="1325563"/>
          </a:xfrm>
        </p:spPr>
        <p:txBody>
          <a:bodyPr/>
          <a:lstStyle/>
          <a:p>
            <a:r>
              <a:rPr lang="fr-FR" dirty="0" smtClean="0"/>
              <a:t>Sur les programmes, les manuels, les exercices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34290" y="1466707"/>
            <a:ext cx="11256819" cy="4351338"/>
          </a:xfrm>
        </p:spPr>
        <p:txBody>
          <a:bodyPr/>
          <a:lstStyle/>
          <a:p>
            <a:r>
              <a:rPr lang="fr-FR" dirty="0" smtClean="0"/>
              <a:t>Aspects « locaux » et « globaux » peu identifiables au lycée et une large algébrisation qui tend à gommer le relief sur les suites et les fonctions ; pourtant des outils et des techniques de ces deux niveaux sont utilisées au début de l’université</a:t>
            </a:r>
          </a:p>
          <a:p>
            <a:pPr lvl="1"/>
            <a:r>
              <a:rPr lang="fr-FR" dirty="0" smtClean="0"/>
              <a:t>Prédominance, </a:t>
            </a:r>
            <a:r>
              <a:rPr lang="fr-FR" dirty="0" err="1" smtClean="0"/>
              <a:t>négligeabilité</a:t>
            </a:r>
            <a:r>
              <a:rPr lang="fr-FR" dirty="0" smtClean="0"/>
              <a:t>, équivalence avec des règles algébriques « étendues »</a:t>
            </a:r>
          </a:p>
          <a:p>
            <a:pPr lvl="1"/>
            <a:r>
              <a:rPr lang="fr-FR" dirty="0" smtClean="0"/>
              <a:t>Mélange d’analyse et de règles algébriques</a:t>
            </a:r>
          </a:p>
          <a:p>
            <a:pPr lvl="1"/>
            <a:r>
              <a:rPr lang="fr-FR" dirty="0" smtClean="0"/>
              <a:t>Formules de Taylor globales et locales (DL)</a:t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endParaRPr lang="fr-FR" dirty="0" smtClean="0"/>
          </a:p>
          <a:p>
            <a:pPr lvl="1"/>
            <a:endParaRPr lang="fr-FR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500" t="29988" r="40057" b="47864"/>
          <a:stretch>
            <a:fillRect/>
          </a:stretch>
        </p:blipFill>
        <p:spPr bwMode="auto">
          <a:xfrm>
            <a:off x="7150200" y="3511876"/>
            <a:ext cx="3874555" cy="3024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48" t="50669" r="21976" b="32869"/>
          <a:stretch/>
        </p:blipFill>
        <p:spPr>
          <a:xfrm>
            <a:off x="17498" y="4218709"/>
            <a:ext cx="6185875" cy="2473037"/>
          </a:xfrm>
          <a:prstGeom prst="rect">
            <a:avLst/>
          </a:prstGeom>
          <a:noFill/>
        </p:spPr>
      </p:pic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1706" y="6239462"/>
            <a:ext cx="1532221" cy="592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42641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533400"/>
            <a:ext cx="8229600" cy="533400"/>
          </a:xfrm>
        </p:spPr>
        <p:txBody>
          <a:bodyPr>
            <a:normAutofit/>
          </a:bodyPr>
          <a:lstStyle/>
          <a:p>
            <a:pPr eaLnBrk="1" hangingPunct="1"/>
            <a:r>
              <a:rPr lang="fr-FR" altLang="fr-FR" sz="2400" dirty="0" smtClean="0">
                <a:ea typeface="ＭＳ Ｐゴシック" panose="020B0600070205080204" pitchFamily="34" charset="-128"/>
              </a:rPr>
              <a:t>Sur les questionnaires</a:t>
            </a:r>
            <a:endParaRPr lang="en-GB" altLang="fr-FR" dirty="0" smtClean="0">
              <a:ea typeface="ＭＳ Ｐゴシック" panose="020B0600070205080204" pitchFamily="34" charset="-128"/>
            </a:endParaRPr>
          </a:p>
        </p:txBody>
      </p:sp>
      <p:graphicFrame>
        <p:nvGraphicFramePr>
          <p:cNvPr id="266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1023225"/>
              </p:ext>
            </p:extLst>
          </p:nvPr>
        </p:nvGraphicFramePr>
        <p:xfrm>
          <a:off x="1537854" y="1000584"/>
          <a:ext cx="8444345" cy="50192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Document" r:id="rId4" imgW="5903976" imgH="3694176" progId="Word.Document.8">
                  <p:embed/>
                </p:oleObj>
              </mc:Choice>
              <mc:Fallback>
                <p:oleObj name="Document" r:id="rId4" imgW="5903976" imgH="369417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7854" y="1000584"/>
                        <a:ext cx="8444345" cy="50192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20737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59666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Sur les questionnaires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924791"/>
            <a:ext cx="10716491" cy="5559135"/>
          </a:xfrm>
        </p:spPr>
        <p:txBody>
          <a:bodyPr>
            <a:normAutofit fontScale="92500" lnSpcReduction="20000"/>
          </a:bodyPr>
          <a:lstStyle/>
          <a:p>
            <a:r>
              <a:rPr lang="fr-FR" dirty="0" smtClean="0"/>
              <a:t>Un taux de réponse très bon dès que des </a:t>
            </a:r>
            <a:r>
              <a:rPr lang="fr-FR" b="1" dirty="0" smtClean="0"/>
              <a:t>règles algébriques </a:t>
            </a:r>
            <a:r>
              <a:rPr lang="fr-FR" dirty="0" smtClean="0"/>
              <a:t>peuvent être appliquées de façon immédiate, moins bon si adaptation (problème de signe notamment)</a:t>
            </a:r>
          </a:p>
          <a:p>
            <a:r>
              <a:rPr lang="fr-FR" dirty="0" smtClean="0"/>
              <a:t>Seuls 3 étudiants sur 298 répondent correctement à la fois à la question sur sin(2</a:t>
            </a:r>
            <a:r>
              <a:rPr lang="el-GR" dirty="0" smtClean="0"/>
              <a:t> π</a:t>
            </a:r>
            <a:r>
              <a:rPr lang="fr-FR" dirty="0" smtClean="0"/>
              <a:t> n) et cos(2</a:t>
            </a:r>
            <a:r>
              <a:rPr lang="el-GR" dirty="0" smtClean="0"/>
              <a:t> π</a:t>
            </a:r>
            <a:r>
              <a:rPr lang="fr-FR" dirty="0" smtClean="0"/>
              <a:t> x)</a:t>
            </a:r>
          </a:p>
          <a:p>
            <a:pPr lvl="1"/>
            <a:r>
              <a:rPr lang="fr-FR" dirty="0" smtClean="0"/>
              <a:t>Trois groupes d’étudiants pour les limites qui ne relèvent pas d’une règle algébrique, cohérence des réponses selon les trois groupes</a:t>
            </a:r>
          </a:p>
          <a:p>
            <a:pPr lvl="2"/>
            <a:r>
              <a:rPr lang="fr-FR" dirty="0" smtClean="0"/>
              <a:t>Groupe P (raisonnement plutôt « ponctuels » ; 68 étudiants)</a:t>
            </a:r>
          </a:p>
          <a:p>
            <a:pPr lvl="2"/>
            <a:r>
              <a:rPr lang="fr-FR" dirty="0" smtClean="0"/>
              <a:t>Groupe G (raisonnement plutôt « globaux » ; 104 étudiants)</a:t>
            </a:r>
          </a:p>
          <a:p>
            <a:pPr lvl="2"/>
            <a:r>
              <a:rPr lang="fr-FR" dirty="0" smtClean="0"/>
              <a:t>Groupe U (on ne peut pas trancher ; 126 étudiants)</a:t>
            </a:r>
          </a:p>
          <a:p>
            <a:pPr lvl="1"/>
            <a:r>
              <a:rPr lang="fr-FR" dirty="0" smtClean="0"/>
              <a:t>Les étudiants du groupe G globalement meilleurs, y compris au BAC (en fait G &gt; P &gt; U)</a:t>
            </a:r>
          </a:p>
          <a:p>
            <a:pPr lvl="1"/>
            <a:r>
              <a:rPr lang="fr-FR" dirty="0" smtClean="0"/>
              <a:t>Les étudiants des groupes P (et U dans une moindre mesure) totalement démunis face aux questions où il peut être important d’adopter un point de vue global</a:t>
            </a:r>
          </a:p>
          <a:p>
            <a:pPr lvl="1"/>
            <a:r>
              <a:rPr lang="fr-FR" dirty="0" smtClean="0"/>
              <a:t>Seuls quelques étudiants capables de passer d’un point de vue à un autre ; majorité ne peut pas construire un raisonnement avec l’un ou l’autre des points de vue dès lors que les règles algébriques ne peuvent plus être appliquées</a:t>
            </a:r>
          </a:p>
          <a:p>
            <a:r>
              <a:rPr lang="fr-FR" dirty="0" smtClean="0"/>
              <a:t>Confirmation d’un gommage, au mieux d’une dissociation des points de vue ponctuels et globaux sur les suites et les fonctions, absence d’un point de vue local</a:t>
            </a:r>
          </a:p>
          <a:p>
            <a:pPr lvl="1"/>
            <a:endParaRPr lang="fr-FR" dirty="0" smtClean="0"/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35407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vieilles ingénieries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199" y="1534680"/>
            <a:ext cx="10872355" cy="4907684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Une sur limites de suites, une sur limite de fonctions mais des objectifs et des hypothèses initiales communes</a:t>
            </a:r>
          </a:p>
          <a:p>
            <a:pPr lvl="1"/>
            <a:r>
              <a:rPr lang="fr-FR" dirty="0" smtClean="0"/>
              <a:t>Notion de limite (mais aussi de nombre réel, borne sup…) ne peut pas passer par un cours magistral </a:t>
            </a:r>
            <a:r>
              <a:rPr lang="fr-FR" b="1" dirty="0" smtClean="0"/>
              <a:t>sans travail préalable </a:t>
            </a:r>
            <a:r>
              <a:rPr lang="fr-FR" dirty="0" smtClean="0"/>
              <a:t>pour mettre en évidence </a:t>
            </a:r>
          </a:p>
          <a:p>
            <a:pPr lvl="2"/>
            <a:r>
              <a:rPr lang="fr-FR" dirty="0" smtClean="0"/>
              <a:t>Des contradictions, de conflits, l’impossibilité de répondre à des questions simples…</a:t>
            </a:r>
          </a:p>
          <a:p>
            <a:pPr lvl="2"/>
            <a:r>
              <a:rPr lang="fr-FR" dirty="0" smtClean="0"/>
              <a:t>Un besoin de clarification, de synthèse, de définition rigoureuse de la notion</a:t>
            </a:r>
          </a:p>
          <a:p>
            <a:pPr lvl="1"/>
            <a:r>
              <a:rPr lang="fr-FR" dirty="0" smtClean="0"/>
              <a:t>Donner des </a:t>
            </a:r>
            <a:r>
              <a:rPr lang="fr-FR" b="1" dirty="0" smtClean="0"/>
              <a:t>raisons d’être à la définition formelle </a:t>
            </a:r>
            <a:r>
              <a:rPr lang="fr-FR" dirty="0" smtClean="0"/>
              <a:t>(ou du moins à son sens), nécessité pour une compréhension correcte et des activités de preuve</a:t>
            </a:r>
          </a:p>
          <a:p>
            <a:pPr lvl="1"/>
            <a:r>
              <a:rPr lang="fr-FR" dirty="0" smtClean="0"/>
              <a:t>Approche comme </a:t>
            </a:r>
            <a:r>
              <a:rPr lang="fr-FR" b="1" dirty="0" smtClean="0"/>
              <a:t>objet</a:t>
            </a:r>
            <a:r>
              <a:rPr lang="fr-FR" dirty="0" smtClean="0"/>
              <a:t> mathématique de la notion de limite et pas seulement comme outil, approche comme </a:t>
            </a:r>
            <a:r>
              <a:rPr lang="fr-FR" b="1" dirty="0" smtClean="0"/>
              <a:t>outil</a:t>
            </a:r>
            <a:r>
              <a:rPr lang="fr-FR" dirty="0" smtClean="0"/>
              <a:t> de la définition formalisée et pas seulement comme objet</a:t>
            </a:r>
          </a:p>
          <a:p>
            <a:pPr lvl="1"/>
            <a:r>
              <a:rPr lang="fr-FR" dirty="0" smtClean="0"/>
              <a:t>Augmenter l’ « </a:t>
            </a:r>
            <a:r>
              <a:rPr lang="fr-FR" b="1" dirty="0" smtClean="0"/>
              <a:t>herbier</a:t>
            </a:r>
            <a:r>
              <a:rPr lang="fr-FR" dirty="0" smtClean="0"/>
              <a:t> de suites et fonctions » disponibles</a:t>
            </a:r>
          </a:p>
          <a:p>
            <a:pPr marL="457200" lvl="1" indent="0">
              <a:buNone/>
            </a:pPr>
            <a:r>
              <a:rPr lang="fr-FR" dirty="0" smtClean="0"/>
              <a:t>(on ne parlait pas encore à cette époque de ponctuel / global / local, très présent dans l’analyse des réponses au questionnaire )</a:t>
            </a:r>
          </a:p>
        </p:txBody>
      </p:sp>
    </p:spTree>
    <p:extLst>
      <p:ext uri="{BB962C8B-B14F-4D97-AF65-F5344CB8AC3E}">
        <p14:creationId xmlns:p14="http://schemas.microsoft.com/office/powerpoint/2010/main" val="103815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Aline Robert, convergence de suites, 1981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5625"/>
            <a:ext cx="10726882" cy="4679084"/>
          </a:xfrm>
        </p:spPr>
        <p:txBody>
          <a:bodyPr>
            <a:normAutofit fontScale="92500" lnSpcReduction="10000"/>
          </a:bodyPr>
          <a:lstStyle/>
          <a:p>
            <a:r>
              <a:rPr lang="fr-FR" dirty="0" smtClean="0"/>
              <a:t>Identification de différentes conceptions par les étudiants en début de DEUG de la notion de limite</a:t>
            </a:r>
          </a:p>
          <a:p>
            <a:pPr lvl="1"/>
            <a:r>
              <a:rPr lang="fr-FR" dirty="0" smtClean="0"/>
              <a:t>Modèle archaïque : limite = barrière qu’on ne peut pas franchir</a:t>
            </a:r>
          </a:p>
          <a:p>
            <a:pPr lvl="1"/>
            <a:r>
              <a:rPr lang="fr-FR" dirty="0" smtClean="0"/>
              <a:t>Modèle monotone : limite = barrière dont on se rapproche de façon monotone </a:t>
            </a:r>
          </a:p>
          <a:p>
            <a:pPr lvl="1"/>
            <a:r>
              <a:rPr lang="fr-FR" dirty="0" smtClean="0"/>
              <a:t>Modèle dynamique : limite = barrière (ou nombre) dont on se rapproche</a:t>
            </a:r>
          </a:p>
          <a:p>
            <a:pPr lvl="1"/>
            <a:r>
              <a:rPr lang="fr-FR" dirty="0" smtClean="0"/>
              <a:t>Modèle statique : limite = barrière (ou nombre) dont on peut être aussi proche qu’on veut</a:t>
            </a:r>
          </a:p>
          <a:p>
            <a:r>
              <a:rPr lang="fr-FR" dirty="0" smtClean="0"/>
              <a:t>Les modèles se chevauchent chez les étudiants</a:t>
            </a:r>
          </a:p>
          <a:p>
            <a:r>
              <a:rPr lang="fr-FR" dirty="0" smtClean="0"/>
              <a:t>Les meilleurs performances des étudiants sur des exercices avec les limites sont réalisées par les étudiants ayant un modèle statique de limite (puis 50% pour dynamique, plus faible pour les autres)</a:t>
            </a:r>
          </a:p>
          <a:p>
            <a:r>
              <a:rPr lang="fr-FR" b="1" dirty="0" smtClean="0"/>
              <a:t>Hypothèse</a:t>
            </a:r>
            <a:r>
              <a:rPr lang="fr-FR" dirty="0" smtClean="0"/>
              <a:t> : ingénierie pour implanter le modèle statique chez les étudiants avant le cours sur les limites de suites</a:t>
            </a:r>
          </a:p>
        </p:txBody>
      </p:sp>
    </p:spTree>
    <p:extLst>
      <p:ext uri="{BB962C8B-B14F-4D97-AF65-F5344CB8AC3E}">
        <p14:creationId xmlns:p14="http://schemas.microsoft.com/office/powerpoint/2010/main" val="2131056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Deux séquences encadrant le cours magistral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153390"/>
            <a:ext cx="10515600" cy="5226627"/>
          </a:xfrm>
        </p:spPr>
        <p:txBody>
          <a:bodyPr>
            <a:normAutofit fontScale="92500" lnSpcReduction="10000"/>
          </a:bodyPr>
          <a:lstStyle/>
          <a:p>
            <a:r>
              <a:rPr lang="fr-FR" dirty="0" smtClean="0"/>
              <a:t>1</a:t>
            </a:r>
            <a:r>
              <a:rPr lang="fr-FR" baseline="30000" dirty="0" smtClean="0"/>
              <a:t>ère</a:t>
            </a:r>
            <a:r>
              <a:rPr lang="fr-FR" dirty="0" smtClean="0"/>
              <a:t> séance : installer le « bon modèle »</a:t>
            </a:r>
          </a:p>
          <a:p>
            <a:pPr lvl="1"/>
            <a:r>
              <a:rPr lang="fr-FR" dirty="0" smtClean="0"/>
              <a:t>Représenter graphiquement 10 suites données</a:t>
            </a:r>
          </a:p>
          <a:p>
            <a:pPr lvl="1"/>
            <a:r>
              <a:rPr lang="fr-FR" dirty="0" smtClean="0"/>
              <a:t>Classer ces suites et expliquer les critères de classements</a:t>
            </a:r>
          </a:p>
          <a:p>
            <a:pPr marL="457200" lvl="1" indent="0">
              <a:buNone/>
            </a:pPr>
            <a:r>
              <a:rPr lang="fr-FR" dirty="0" smtClean="0"/>
              <a:t>(il est prévu de former des groupes de deux étudiants de niveaux pas trop éloignés mais pas égaux)</a:t>
            </a:r>
          </a:p>
          <a:p>
            <a:pPr lvl="1">
              <a:buFont typeface="Wingdings" panose="05000000000000000000" pitchFamily="2" charset="2"/>
              <a:buChar char="à"/>
            </a:pPr>
            <a:r>
              <a:rPr lang="fr-FR" dirty="0" smtClean="0">
                <a:sym typeface="Wingdings" panose="05000000000000000000" pitchFamily="2" charset="2"/>
              </a:rPr>
              <a:t>Il est prévu ici d’introduire la formulation numérique de la définition : il existe un nombre L tel que la différence |U</a:t>
            </a:r>
            <a:r>
              <a:rPr lang="fr-FR" i="1" dirty="0" smtClean="0">
                <a:sym typeface="Wingdings" panose="05000000000000000000" pitchFamily="2" charset="2"/>
              </a:rPr>
              <a:t>n</a:t>
            </a:r>
            <a:r>
              <a:rPr lang="fr-FR" dirty="0" smtClean="0">
                <a:sym typeface="Wingdings" panose="05000000000000000000" pitchFamily="2" charset="2"/>
              </a:rPr>
              <a:t>-L| peut être rendue - plus petite que tout nombre </a:t>
            </a:r>
            <a:r>
              <a:rPr lang="el-GR" dirty="0" smtClean="0">
                <a:sym typeface="Wingdings" panose="05000000000000000000" pitchFamily="2" charset="2"/>
              </a:rPr>
              <a:t>ε</a:t>
            </a:r>
            <a:r>
              <a:rPr lang="fr-FR" dirty="0" smtClean="0">
                <a:sym typeface="Wingdings" panose="05000000000000000000" pitchFamily="2" charset="2"/>
              </a:rPr>
              <a:t> donné à l’avance - à partir d’un certain rang </a:t>
            </a:r>
            <a:r>
              <a:rPr lang="fr-FR" i="1" dirty="0" smtClean="0">
                <a:sym typeface="Wingdings" panose="05000000000000000000" pitchFamily="2" charset="2"/>
              </a:rPr>
              <a:t>n </a:t>
            </a:r>
            <a:endParaRPr lang="fr-FR" dirty="0" smtClean="0">
              <a:sym typeface="Wingdings" panose="05000000000000000000" pitchFamily="2" charset="2"/>
            </a:endParaRPr>
          </a:p>
          <a:p>
            <a:pPr lvl="1"/>
            <a:r>
              <a:rPr lang="fr-FR" dirty="0" smtClean="0"/>
              <a:t>Statuer sur la validité de deux énoncés et donner l’explication </a:t>
            </a:r>
          </a:p>
          <a:p>
            <a:pPr marL="457200" lvl="1" indent="0">
              <a:buNone/>
            </a:pPr>
            <a:r>
              <a:rPr lang="fr-FR" dirty="0" smtClean="0"/>
              <a:t>(ici il est nécessaire d’avoir la définition pour justifier)</a:t>
            </a:r>
          </a:p>
          <a:p>
            <a:pPr marL="457200" lvl="1" indent="0">
              <a:buNone/>
            </a:pPr>
            <a:r>
              <a:rPr lang="fr-FR" dirty="0" smtClean="0">
                <a:sym typeface="Wingdings" panose="05000000000000000000" pitchFamily="2" charset="2"/>
              </a:rPr>
              <a:t> Il est prévu ici d’introduire la formulation géométrique en terme d’intervalle : tout intervalle contenant L contient tous les termes de la suite à partir d’un certain rang </a:t>
            </a:r>
            <a:r>
              <a:rPr lang="fr-FR" i="1" dirty="0" smtClean="0">
                <a:sym typeface="Wingdings" panose="05000000000000000000" pitchFamily="2" charset="2"/>
              </a:rPr>
              <a:t>n</a:t>
            </a:r>
          </a:p>
          <a:p>
            <a:r>
              <a:rPr lang="fr-FR" dirty="0" smtClean="0"/>
              <a:t>Cours magistral</a:t>
            </a:r>
            <a:endParaRPr lang="fr-FR" dirty="0"/>
          </a:p>
          <a:p>
            <a:r>
              <a:rPr lang="fr-FR" dirty="0" smtClean="0"/>
              <a:t>2</a:t>
            </a:r>
            <a:r>
              <a:rPr lang="fr-FR" baseline="30000" dirty="0" smtClean="0"/>
              <a:t>ème</a:t>
            </a:r>
            <a:r>
              <a:rPr lang="fr-FR" dirty="0" smtClean="0"/>
              <a:t> séance : séance d’exercices</a:t>
            </a:r>
          </a:p>
          <a:p>
            <a:pPr lvl="1"/>
            <a:r>
              <a:rPr lang="fr-FR" dirty="0" smtClean="0"/>
              <a:t>Renforcer la première séquence, chasser les modèles dynamiques…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29790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811</Words>
  <Application>Microsoft Office PowerPoint</Application>
  <PresentationFormat>Grand écran</PresentationFormat>
  <Paragraphs>118</Paragraphs>
  <Slides>15</Slides>
  <Notes>1</Notes>
  <HiddenSlides>0</HiddenSlides>
  <MMClips>0</MMClips>
  <ScaleCrop>false</ScaleCrop>
  <HeadingPairs>
    <vt:vector size="8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2" baseType="lpstr">
      <vt:lpstr>ＭＳ Ｐゴシック</vt:lpstr>
      <vt:lpstr>Arial</vt:lpstr>
      <vt:lpstr>Calibri</vt:lpstr>
      <vt:lpstr>Calibri Light</vt:lpstr>
      <vt:lpstr>Wingdings</vt:lpstr>
      <vt:lpstr>Thème Office</vt:lpstr>
      <vt:lpstr>Document</vt:lpstr>
      <vt:lpstr>La notion de limite à la transition lycée-université</vt:lpstr>
      <vt:lpstr>Un nœud de connexion avec d’autres notions difficiles</vt:lpstr>
      <vt:lpstr>Différentes « recherches-actions »</vt:lpstr>
      <vt:lpstr>Sur les programmes, les manuels, les exercices</vt:lpstr>
      <vt:lpstr>Sur les questionnaires</vt:lpstr>
      <vt:lpstr>Sur les questionnaires</vt:lpstr>
      <vt:lpstr>Les vieilles ingénieries</vt:lpstr>
      <vt:lpstr>Aline Robert, convergence de suites, 1981</vt:lpstr>
      <vt:lpstr>Deux séquences encadrant le cours magistral</vt:lpstr>
      <vt:lpstr>Jacqueline Robinet, limite de fonctions, 1983</vt:lpstr>
      <vt:lpstr>Les suites d’Aline Robert et les fonction de Jacqueline Robinet</vt:lpstr>
      <vt:lpstr>Les deux énoncés d’Aline Robert</vt:lpstr>
      <vt:lpstr>Une autre ingénierie, Thomas Lecorre actuellement en thèse</vt:lpstr>
      <vt:lpstr>Présentation PowerPoint</vt:lpstr>
      <vt:lpstr>Dans notre groupe  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notion de limite à la transition lycée-université</dc:title>
  <dc:creator>Fabrice</dc:creator>
  <cp:lastModifiedBy>Fabrice Vandebrouck</cp:lastModifiedBy>
  <cp:revision>35</cp:revision>
  <dcterms:created xsi:type="dcterms:W3CDTF">2015-01-01T07:56:28Z</dcterms:created>
  <dcterms:modified xsi:type="dcterms:W3CDTF">2015-01-14T13:15:32Z</dcterms:modified>
</cp:coreProperties>
</file>