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8"/>
  </p:notesMasterIdLst>
  <p:sldIdLst>
    <p:sldId id="256" r:id="rId3"/>
    <p:sldId id="257" r:id="rId4"/>
    <p:sldId id="258" r:id="rId5"/>
    <p:sldId id="259" r:id="rId6"/>
    <p:sldId id="283" r:id="rId7"/>
    <p:sldId id="260" r:id="rId8"/>
    <p:sldId id="261" r:id="rId9"/>
    <p:sldId id="266" r:id="rId10"/>
    <p:sldId id="270" r:id="rId11"/>
    <p:sldId id="271" r:id="rId12"/>
    <p:sldId id="272" r:id="rId13"/>
    <p:sldId id="275" r:id="rId14"/>
    <p:sldId id="276" r:id="rId15"/>
    <p:sldId id="277" r:id="rId16"/>
    <p:sldId id="278" r:id="rId17"/>
    <p:sldId id="296" r:id="rId18"/>
    <p:sldId id="299" r:id="rId19"/>
    <p:sldId id="300" r:id="rId20"/>
    <p:sldId id="288" r:id="rId21"/>
    <p:sldId id="293" r:id="rId22"/>
    <p:sldId id="289" r:id="rId23"/>
    <p:sldId id="290" r:id="rId24"/>
    <p:sldId id="286" r:id="rId25"/>
    <p:sldId id="285" r:id="rId26"/>
    <p:sldId id="294"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1086"/>
    <p:restoredTop sz="92619"/>
  </p:normalViewPr>
  <p:slideViewPr>
    <p:cSldViewPr>
      <p:cViewPr varScale="1">
        <p:scale>
          <a:sx n="79" d="100"/>
          <a:sy n="79" d="100"/>
        </p:scale>
        <p:origin x="-88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AWA\Desktop\TABLEAUX%20AW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AWA\Desktop\TABLEAUX%20AW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barChart>
        <c:barDir val="col"/>
        <c:grouping val="clustered"/>
        <c:ser>
          <c:idx val="0"/>
          <c:order val="0"/>
          <c:tx>
            <c:strRef>
              <c:f>Feuil5!$C$4:$C$5</c:f>
              <c:strCache>
                <c:ptCount val="1"/>
                <c:pt idx="0">
                  <c:v>Nombre d'erreurs par élève au Test 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cat>
            <c:strRef>
              <c:f>Feuil5!$B$6:$B$19</c:f>
              <c:strCache>
                <c:ptCount val="14"/>
                <c:pt idx="0">
                  <c:v>E1</c:v>
                </c:pt>
                <c:pt idx="1">
                  <c:v>E2</c:v>
                </c:pt>
                <c:pt idx="2">
                  <c:v>E3</c:v>
                </c:pt>
                <c:pt idx="3">
                  <c:v>E4</c:v>
                </c:pt>
                <c:pt idx="4">
                  <c:v>E5</c:v>
                </c:pt>
                <c:pt idx="5">
                  <c:v>E6</c:v>
                </c:pt>
                <c:pt idx="6">
                  <c:v>E7</c:v>
                </c:pt>
                <c:pt idx="7">
                  <c:v>E8</c:v>
                </c:pt>
                <c:pt idx="8">
                  <c:v>E9</c:v>
                </c:pt>
                <c:pt idx="9">
                  <c:v>E10</c:v>
                </c:pt>
                <c:pt idx="10">
                  <c:v>E11</c:v>
                </c:pt>
                <c:pt idx="11">
                  <c:v>E12</c:v>
                </c:pt>
                <c:pt idx="12">
                  <c:v>E13</c:v>
                </c:pt>
                <c:pt idx="13">
                  <c:v>E14</c:v>
                </c:pt>
              </c:strCache>
            </c:strRef>
          </c:cat>
          <c:val>
            <c:numRef>
              <c:f>Feuil5!$C$6:$C$19</c:f>
              <c:numCache>
                <c:formatCode>General</c:formatCode>
                <c:ptCount val="14"/>
                <c:pt idx="0">
                  <c:v>1</c:v>
                </c:pt>
                <c:pt idx="1">
                  <c:v>0</c:v>
                </c:pt>
                <c:pt idx="2">
                  <c:v>0</c:v>
                </c:pt>
                <c:pt idx="3">
                  <c:v>2</c:v>
                </c:pt>
                <c:pt idx="4">
                  <c:v>3</c:v>
                </c:pt>
                <c:pt idx="5">
                  <c:v>2</c:v>
                </c:pt>
                <c:pt idx="6">
                  <c:v>3</c:v>
                </c:pt>
                <c:pt idx="7">
                  <c:v>3</c:v>
                </c:pt>
                <c:pt idx="8">
                  <c:v>5</c:v>
                </c:pt>
                <c:pt idx="9">
                  <c:v>5</c:v>
                </c:pt>
                <c:pt idx="10">
                  <c:v>6</c:v>
                </c:pt>
                <c:pt idx="11">
                  <c:v>7</c:v>
                </c:pt>
                <c:pt idx="12">
                  <c:v>7</c:v>
                </c:pt>
                <c:pt idx="13">
                  <c:v>7</c:v>
                </c:pt>
              </c:numCache>
            </c:numRef>
          </c:val>
          <c:extLst xmlns:c16r2="http://schemas.microsoft.com/office/drawing/2015/06/chart">
            <c:ext xmlns:c16="http://schemas.microsoft.com/office/drawing/2014/chart" uri="{C3380CC4-5D6E-409C-BE32-E72D297353CC}">
              <c16:uniqueId val="{00000000-D501-4EAF-AA69-538FB70E91B4}"/>
            </c:ext>
          </c:extLst>
        </c:ser>
        <c:ser>
          <c:idx val="1"/>
          <c:order val="1"/>
          <c:tx>
            <c:strRef>
              <c:f>Feuil5!$D$4:$D$5</c:f>
              <c:strCache>
                <c:ptCount val="1"/>
                <c:pt idx="0">
                  <c:v>Nombre d'erreurs par élève au Test 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cat>
            <c:strRef>
              <c:f>Feuil5!$B$6:$B$19</c:f>
              <c:strCache>
                <c:ptCount val="14"/>
                <c:pt idx="0">
                  <c:v>E1</c:v>
                </c:pt>
                <c:pt idx="1">
                  <c:v>E2</c:v>
                </c:pt>
                <c:pt idx="2">
                  <c:v>E3</c:v>
                </c:pt>
                <c:pt idx="3">
                  <c:v>E4</c:v>
                </c:pt>
                <c:pt idx="4">
                  <c:v>E5</c:v>
                </c:pt>
                <c:pt idx="5">
                  <c:v>E6</c:v>
                </c:pt>
                <c:pt idx="6">
                  <c:v>E7</c:v>
                </c:pt>
                <c:pt idx="7">
                  <c:v>E8</c:v>
                </c:pt>
                <c:pt idx="8">
                  <c:v>E9</c:v>
                </c:pt>
                <c:pt idx="9">
                  <c:v>E10</c:v>
                </c:pt>
                <c:pt idx="10">
                  <c:v>E11</c:v>
                </c:pt>
                <c:pt idx="11">
                  <c:v>E12</c:v>
                </c:pt>
                <c:pt idx="12">
                  <c:v>E13</c:v>
                </c:pt>
                <c:pt idx="13">
                  <c:v>E14</c:v>
                </c:pt>
              </c:strCache>
            </c:strRef>
          </c:cat>
          <c:val>
            <c:numRef>
              <c:f>Feuil5!$D$6:$D$19</c:f>
              <c:numCache>
                <c:formatCode>General</c:formatCode>
                <c:ptCount val="14"/>
                <c:pt idx="0">
                  <c:v>0</c:v>
                </c:pt>
                <c:pt idx="1">
                  <c:v>0</c:v>
                </c:pt>
                <c:pt idx="2">
                  <c:v>1</c:v>
                </c:pt>
                <c:pt idx="3">
                  <c:v>0</c:v>
                </c:pt>
                <c:pt idx="4">
                  <c:v>2</c:v>
                </c:pt>
                <c:pt idx="5">
                  <c:v>1</c:v>
                </c:pt>
                <c:pt idx="6">
                  <c:v>2</c:v>
                </c:pt>
                <c:pt idx="7">
                  <c:v>2</c:v>
                </c:pt>
                <c:pt idx="8">
                  <c:v>2</c:v>
                </c:pt>
                <c:pt idx="9">
                  <c:v>5</c:v>
                </c:pt>
                <c:pt idx="10">
                  <c:v>3</c:v>
                </c:pt>
                <c:pt idx="11">
                  <c:v>3</c:v>
                </c:pt>
                <c:pt idx="12">
                  <c:v>5</c:v>
                </c:pt>
                <c:pt idx="13">
                  <c:v>1</c:v>
                </c:pt>
              </c:numCache>
            </c:numRef>
          </c:val>
          <c:extLst xmlns:c16r2="http://schemas.microsoft.com/office/drawing/2015/06/chart">
            <c:ext xmlns:c16="http://schemas.microsoft.com/office/drawing/2014/chart" uri="{C3380CC4-5D6E-409C-BE32-E72D297353CC}">
              <c16:uniqueId val="{00000001-D501-4EAF-AA69-538FB70E91B4}"/>
            </c:ext>
          </c:extLst>
        </c:ser>
        <c:gapWidth val="100"/>
        <c:overlap val="-24"/>
        <c:axId val="117789824"/>
        <c:axId val="117791360"/>
      </c:barChart>
      <c:catAx>
        <c:axId val="117789824"/>
        <c:scaling>
          <c:orientation val="minMax"/>
        </c:scaling>
        <c:axPos val="b"/>
        <c:numFmt formatCode="General" sourceLinked="1"/>
        <c:maj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117791360"/>
        <c:crosses val="autoZero"/>
        <c:auto val="1"/>
        <c:lblAlgn val="ctr"/>
        <c:lblOffset val="100"/>
      </c:catAx>
      <c:valAx>
        <c:axId val="117791360"/>
        <c:scaling>
          <c:orientation val="minMax"/>
        </c:scaling>
        <c:axPos val="l"/>
        <c:majorGridlines>
          <c:spPr>
            <a:ln w="9525" cap="flat" cmpd="sng" algn="ctr">
              <a:solidFill>
                <a:schemeClr val="lt1">
                  <a:lumMod val="95000"/>
                  <a:alpha val="10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11778982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legend>
    <c:plotVisOnly val="1"/>
    <c:dispBlanksAs val="gap"/>
  </c:chart>
  <c:spPr>
    <a:solidFill>
      <a:schemeClr val="accent2">
        <a:lumMod val="75000"/>
      </a:schemeClr>
    </a:solidFill>
    <a:ln>
      <a:noFill/>
    </a:ln>
    <a:effectLst/>
  </c:spPr>
  <c:txPr>
    <a:bodyPr/>
    <a:lstStyle/>
    <a:p>
      <a:pPr>
        <a:defRPr/>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barChart>
        <c:barDir val="col"/>
        <c:grouping val="clustered"/>
        <c:ser>
          <c:idx val="0"/>
          <c:order val="0"/>
          <c:tx>
            <c:strRef>
              <c:f>Feuil2!$C$3:$C$4</c:f>
              <c:strCache>
                <c:ptCount val="1"/>
                <c:pt idx="0">
                  <c:v>Nombre d'erreurs par élève au Test 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cat>
            <c:strRef>
              <c:f>Feuil2!$B$5:$B$21</c:f>
              <c:strCache>
                <c:ptCount val="17"/>
                <c:pt idx="0">
                  <c:v>E1</c:v>
                </c:pt>
                <c:pt idx="1">
                  <c:v>E2</c:v>
                </c:pt>
                <c:pt idx="2">
                  <c:v>E3</c:v>
                </c:pt>
                <c:pt idx="3">
                  <c:v>E4</c:v>
                </c:pt>
                <c:pt idx="4">
                  <c:v>E5</c:v>
                </c:pt>
                <c:pt idx="5">
                  <c:v>E6</c:v>
                </c:pt>
                <c:pt idx="6">
                  <c:v>E7</c:v>
                </c:pt>
                <c:pt idx="7">
                  <c:v>E8</c:v>
                </c:pt>
                <c:pt idx="8">
                  <c:v>E9</c:v>
                </c:pt>
                <c:pt idx="9">
                  <c:v>E10</c:v>
                </c:pt>
                <c:pt idx="10">
                  <c:v>E11</c:v>
                </c:pt>
                <c:pt idx="11">
                  <c:v>E12</c:v>
                </c:pt>
                <c:pt idx="12">
                  <c:v>E13</c:v>
                </c:pt>
                <c:pt idx="13">
                  <c:v>E14</c:v>
                </c:pt>
                <c:pt idx="14">
                  <c:v>E15</c:v>
                </c:pt>
                <c:pt idx="15">
                  <c:v>E16</c:v>
                </c:pt>
                <c:pt idx="16">
                  <c:v>E17</c:v>
                </c:pt>
              </c:strCache>
            </c:strRef>
          </c:cat>
          <c:val>
            <c:numRef>
              <c:f>Feuil2!$C$5:$C$21</c:f>
              <c:numCache>
                <c:formatCode>General</c:formatCode>
                <c:ptCount val="17"/>
                <c:pt idx="0">
                  <c:v>1</c:v>
                </c:pt>
                <c:pt idx="1">
                  <c:v>2</c:v>
                </c:pt>
                <c:pt idx="2">
                  <c:v>2</c:v>
                </c:pt>
                <c:pt idx="3">
                  <c:v>2</c:v>
                </c:pt>
                <c:pt idx="4">
                  <c:v>2</c:v>
                </c:pt>
                <c:pt idx="5">
                  <c:v>2</c:v>
                </c:pt>
                <c:pt idx="6">
                  <c:v>3</c:v>
                </c:pt>
                <c:pt idx="7">
                  <c:v>3</c:v>
                </c:pt>
                <c:pt idx="8">
                  <c:v>3</c:v>
                </c:pt>
                <c:pt idx="9">
                  <c:v>3</c:v>
                </c:pt>
                <c:pt idx="10">
                  <c:v>3</c:v>
                </c:pt>
                <c:pt idx="11">
                  <c:v>5</c:v>
                </c:pt>
                <c:pt idx="12">
                  <c:v>6</c:v>
                </c:pt>
                <c:pt idx="13">
                  <c:v>7</c:v>
                </c:pt>
                <c:pt idx="14">
                  <c:v>7</c:v>
                </c:pt>
                <c:pt idx="15">
                  <c:v>7</c:v>
                </c:pt>
                <c:pt idx="16">
                  <c:v>9</c:v>
                </c:pt>
              </c:numCache>
            </c:numRef>
          </c:val>
          <c:extLst xmlns:c16r2="http://schemas.microsoft.com/office/drawing/2015/06/chart">
            <c:ext xmlns:c16="http://schemas.microsoft.com/office/drawing/2014/chart" uri="{C3380CC4-5D6E-409C-BE32-E72D297353CC}">
              <c16:uniqueId val="{00000000-CCB6-4628-99BF-DEB7EAE0A2AC}"/>
            </c:ext>
          </c:extLst>
        </c:ser>
        <c:ser>
          <c:idx val="1"/>
          <c:order val="1"/>
          <c:tx>
            <c:strRef>
              <c:f>Feuil2!$D$3:$D$4</c:f>
              <c:strCache>
                <c:ptCount val="1"/>
                <c:pt idx="0">
                  <c:v>Nombre d'erreurs par élève au Test 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cat>
            <c:strRef>
              <c:f>Feuil2!$B$5:$B$21</c:f>
              <c:strCache>
                <c:ptCount val="17"/>
                <c:pt idx="0">
                  <c:v>E1</c:v>
                </c:pt>
                <c:pt idx="1">
                  <c:v>E2</c:v>
                </c:pt>
                <c:pt idx="2">
                  <c:v>E3</c:v>
                </c:pt>
                <c:pt idx="3">
                  <c:v>E4</c:v>
                </c:pt>
                <c:pt idx="4">
                  <c:v>E5</c:v>
                </c:pt>
                <c:pt idx="5">
                  <c:v>E6</c:v>
                </c:pt>
                <c:pt idx="6">
                  <c:v>E7</c:v>
                </c:pt>
                <c:pt idx="7">
                  <c:v>E8</c:v>
                </c:pt>
                <c:pt idx="8">
                  <c:v>E9</c:v>
                </c:pt>
                <c:pt idx="9">
                  <c:v>E10</c:v>
                </c:pt>
                <c:pt idx="10">
                  <c:v>E11</c:v>
                </c:pt>
                <c:pt idx="11">
                  <c:v>E12</c:v>
                </c:pt>
                <c:pt idx="12">
                  <c:v>E13</c:v>
                </c:pt>
                <c:pt idx="13">
                  <c:v>E14</c:v>
                </c:pt>
                <c:pt idx="14">
                  <c:v>E15</c:v>
                </c:pt>
                <c:pt idx="15">
                  <c:v>E16</c:v>
                </c:pt>
                <c:pt idx="16">
                  <c:v>E17</c:v>
                </c:pt>
              </c:strCache>
            </c:strRef>
          </c:cat>
          <c:val>
            <c:numRef>
              <c:f>Feuil2!$D$5:$D$21</c:f>
              <c:numCache>
                <c:formatCode>General</c:formatCode>
                <c:ptCount val="17"/>
                <c:pt idx="0">
                  <c:v>0</c:v>
                </c:pt>
                <c:pt idx="1">
                  <c:v>0</c:v>
                </c:pt>
                <c:pt idx="2">
                  <c:v>0</c:v>
                </c:pt>
                <c:pt idx="3">
                  <c:v>1</c:v>
                </c:pt>
                <c:pt idx="4">
                  <c:v>2</c:v>
                </c:pt>
                <c:pt idx="5">
                  <c:v>6</c:v>
                </c:pt>
                <c:pt idx="6">
                  <c:v>1</c:v>
                </c:pt>
                <c:pt idx="7">
                  <c:v>1</c:v>
                </c:pt>
                <c:pt idx="8">
                  <c:v>2</c:v>
                </c:pt>
                <c:pt idx="9">
                  <c:v>2</c:v>
                </c:pt>
                <c:pt idx="10">
                  <c:v>2</c:v>
                </c:pt>
                <c:pt idx="11">
                  <c:v>3</c:v>
                </c:pt>
                <c:pt idx="12">
                  <c:v>4</c:v>
                </c:pt>
                <c:pt idx="13">
                  <c:v>4</c:v>
                </c:pt>
                <c:pt idx="14">
                  <c:v>4</c:v>
                </c:pt>
                <c:pt idx="15">
                  <c:v>4</c:v>
                </c:pt>
                <c:pt idx="16">
                  <c:v>6</c:v>
                </c:pt>
              </c:numCache>
            </c:numRef>
          </c:val>
          <c:extLst xmlns:c16r2="http://schemas.microsoft.com/office/drawing/2015/06/chart">
            <c:ext xmlns:c16="http://schemas.microsoft.com/office/drawing/2014/chart" uri="{C3380CC4-5D6E-409C-BE32-E72D297353CC}">
              <c16:uniqueId val="{00000001-CCB6-4628-99BF-DEB7EAE0A2AC}"/>
            </c:ext>
          </c:extLst>
        </c:ser>
        <c:gapWidth val="100"/>
        <c:overlap val="-24"/>
        <c:axId val="120577024"/>
        <c:axId val="120582912"/>
      </c:barChart>
      <c:catAx>
        <c:axId val="120577024"/>
        <c:scaling>
          <c:orientation val="minMax"/>
        </c:scaling>
        <c:axPos val="b"/>
        <c:numFmt formatCode="General" sourceLinked="1"/>
        <c:maj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120582912"/>
        <c:crosses val="autoZero"/>
        <c:auto val="1"/>
        <c:lblAlgn val="ctr"/>
        <c:lblOffset val="100"/>
      </c:catAx>
      <c:valAx>
        <c:axId val="120582912"/>
        <c:scaling>
          <c:orientation val="minMax"/>
        </c:scaling>
        <c:axPos val="l"/>
        <c:majorGridlines>
          <c:spPr>
            <a:ln w="9525" cap="flat" cmpd="sng" algn="ctr">
              <a:solidFill>
                <a:schemeClr val="lt1">
                  <a:lumMod val="95000"/>
                  <a:alpha val="10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120577024"/>
        <c:crosses val="autoZero"/>
        <c:crossBetween val="between"/>
      </c:valAx>
      <c:spPr>
        <a:solidFill>
          <a:schemeClr val="accent2">
            <a:lumMod val="75000"/>
          </a:schemeClr>
        </a:solid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legend>
    <c:plotVisOnly val="1"/>
    <c:dispBlanksAs val="gap"/>
  </c:chart>
  <c:spPr>
    <a:solidFill>
      <a:schemeClr val="tx2">
        <a:lumMod val="60000"/>
        <a:lumOff val="40000"/>
      </a:schemeClr>
    </a:solidFill>
    <a:ln>
      <a:noFill/>
    </a:ln>
    <a:effectLst/>
  </c:spPr>
  <c:txPr>
    <a:bodyPr/>
    <a:lstStyle/>
    <a:p>
      <a:pPr>
        <a:defRPr/>
      </a:pPr>
      <a:endParaRPr lang="fr-F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A6C8EF-6D7C-4DB7-8B95-0789A6B202D6}" type="datetimeFigureOut">
              <a:rPr lang="fr-FR" smtClean="0"/>
              <a:pPr/>
              <a:t>04/05/2020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7E127-90CD-4698-B825-8EB4C82CFF9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solidFill>
                  <a:srgbClr val="0070C0"/>
                </a:solidFill>
                <a:latin typeface="Times New Roman" pitchFamily="18" charset="0"/>
                <a:cs typeface="Times New Roman" pitchFamily="18" charset="0"/>
              </a:rPr>
              <a:t>Les opérations à retenues ont été les moins bien réussies.</a:t>
            </a:r>
          </a:p>
        </p:txBody>
      </p:sp>
      <p:sp>
        <p:nvSpPr>
          <p:cNvPr id="4" name="Espace réservé du numéro de diapositive 3"/>
          <p:cNvSpPr>
            <a:spLocks noGrp="1"/>
          </p:cNvSpPr>
          <p:nvPr>
            <p:ph type="sldNum" sz="quarter" idx="10"/>
          </p:nvPr>
        </p:nvSpPr>
        <p:spPr/>
        <p:txBody>
          <a:bodyPr/>
          <a:lstStyle/>
          <a:p>
            <a:fld id="{5127E127-90CD-4698-B825-8EB4C82CFF96}" type="slidenum">
              <a:rPr lang="fr-FR" smtClean="0"/>
              <a:pPr/>
              <a:t>19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F957151-7236-4321-A4EC-C1B1C23CEDEC}" type="datetimeFigureOut">
              <a:rPr lang="fr-FR" smtClean="0"/>
              <a:pPr/>
              <a:t>04/05/2020</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D6A5A058-4773-4446-B527-6B400660DB4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A5A058-4773-4446-B527-6B400660DB4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DF957151-7236-4321-A4EC-C1B1C23CEDEC}" type="datetimeFigureOut">
              <a:rPr lang="fr-FR" smtClean="0"/>
              <a:pPr/>
              <a:t>04/05/2020</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D6A5A058-4773-4446-B527-6B400660DB42}"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D6A5A058-4773-4446-B527-6B400660DB42}" type="slidenum">
              <a:rPr lang="fr-FR" smtClean="0"/>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space réservé de la date 24"/>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D6A5A058-4773-4446-B527-6B400660DB42}" type="slidenum">
              <a:rPr lang="fr-FR" smtClean="0"/>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9" name="Espace réservé de la date 18"/>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D6A5A058-4773-4446-B527-6B400660DB42}"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D6A5A058-4773-4446-B527-6B400660DB42}" type="slidenum">
              <a:rPr lang="fr-FR" smtClean="0"/>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D6A5A058-4773-4446-B527-6B400660DB42}"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a:t>Cliquez pour modifier le style du titre</a:t>
            </a:r>
            <a:endParaRPr kumimoji="0" lang="en-US"/>
          </a:p>
        </p:txBody>
      </p:sp>
      <p:sp>
        <p:nvSpPr>
          <p:cNvPr id="12" name="Espace réservé de la date 11"/>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A5A058-4773-4446-B527-6B400660DB42}" type="slidenum">
              <a:rPr lang="fr-FR" smtClean="0"/>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A5A058-4773-4446-B527-6B400660DB42}" type="slidenum">
              <a:rPr lang="fr-FR" smtClean="0"/>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space réservé de la date 24"/>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A5A058-4773-4446-B527-6B400660DB4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D6A5A058-4773-4446-B527-6B400660DB42}"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D6A5A058-4773-4446-B527-6B400660DB42}"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A5A058-4773-4446-B527-6B400660DB42}" type="slidenum">
              <a:rPr lang="fr-FR" smtClean="0"/>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A5A058-4773-4446-B527-6B400660DB4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a:t>Cliquez pour modifier le style du titre</a:t>
            </a:r>
            <a:endParaRPr kumimoji="0" lang="en-US"/>
          </a:p>
        </p:txBody>
      </p:sp>
      <p:sp>
        <p:nvSpPr>
          <p:cNvPr id="12" name="Espace réservé de la date 11"/>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6A5A058-4773-4446-B527-6B400660DB42}"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8" name="Espace réservé de la date 7"/>
          <p:cNvSpPr>
            <a:spLocks noGrp="1"/>
          </p:cNvSpPr>
          <p:nvPr>
            <p:ph type="dt" sz="half" idx="15"/>
          </p:nvPr>
        </p:nvSpPr>
        <p:spPr/>
        <p:txBody>
          <a:bodyPr rtlCol="0"/>
          <a:lstStyle/>
          <a:p>
            <a:fld id="{DF957151-7236-4321-A4EC-C1B1C23CEDEC}" type="datetimeFigureOut">
              <a:rPr lang="fr-FR" smtClean="0"/>
              <a:pPr/>
              <a:t>04/05/2020</a:t>
            </a:fld>
            <a:endParaRPr lang="fr-FR"/>
          </a:p>
        </p:txBody>
      </p:sp>
      <p:sp>
        <p:nvSpPr>
          <p:cNvPr id="10" name="Espace réservé du numéro de diapositive 9"/>
          <p:cNvSpPr>
            <a:spLocks noGrp="1"/>
          </p:cNvSpPr>
          <p:nvPr>
            <p:ph type="sldNum" sz="quarter" idx="16"/>
          </p:nvPr>
        </p:nvSpPr>
        <p:spPr/>
        <p:txBody>
          <a:bodyPr rtlCol="0"/>
          <a:lstStyle/>
          <a:p>
            <a:fld id="{D6A5A058-4773-4446-B527-6B400660DB42}"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5"/>
          </p:nvPr>
        </p:nvSpPr>
        <p:spPr/>
        <p:txBody>
          <a:bodyPr rtlCol="0"/>
          <a:lstStyle/>
          <a:p>
            <a:fld id="{DF957151-7236-4321-A4EC-C1B1C23CEDEC}" type="datetimeFigureOut">
              <a:rPr lang="fr-FR" smtClean="0"/>
              <a:pPr/>
              <a:t>04/05/2020</a:t>
            </a:fld>
            <a:endParaRPr lang="fr-FR"/>
          </a:p>
        </p:txBody>
      </p:sp>
      <p:sp>
        <p:nvSpPr>
          <p:cNvPr id="12" name="Espace réservé du numéro de diapositive 11"/>
          <p:cNvSpPr>
            <a:spLocks noGrp="1"/>
          </p:cNvSpPr>
          <p:nvPr>
            <p:ph type="sldNum" sz="quarter" idx="16"/>
          </p:nvPr>
        </p:nvSpPr>
        <p:spPr/>
        <p:txBody>
          <a:bodyPr rtlCol="0"/>
          <a:lstStyle/>
          <a:p>
            <a:fld id="{D6A5A058-4773-4446-B527-6B400660DB42}"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D6A5A058-4773-4446-B527-6B400660DB4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D6A5A058-4773-4446-B527-6B400660DB4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DF957151-7236-4321-A4EC-C1B1C23CEDEC}" type="datetimeFigureOut">
              <a:rPr lang="fr-FR" smtClean="0"/>
              <a:pPr/>
              <a:t>04/05/2020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D6A5A058-4773-4446-B527-6B400660DB42}"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DF957151-7236-4321-A4EC-C1B1C23CEDEC}" type="datetimeFigureOut">
              <a:rPr lang="fr-FR" smtClean="0"/>
              <a:pPr/>
              <a:t>04/05/2020</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D6A5A058-4773-4446-B527-6B400660DB42}"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F957151-7236-4321-A4EC-C1B1C23CEDEC}" type="datetimeFigureOut">
              <a:rPr lang="fr-FR" smtClean="0"/>
              <a:pPr/>
              <a:t>04/05/2020</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6A5A058-4773-4446-B527-6B400660DB4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F957151-7236-4321-A4EC-C1B1C23CEDEC}" type="datetimeFigureOut">
              <a:rPr lang="fr-FR" smtClean="0"/>
              <a:pPr/>
              <a:t>04/05/2020</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6A5A058-4773-4446-B527-6B400660DB42}"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85728"/>
            <a:ext cx="7772400" cy="5429263"/>
          </a:xfrm>
        </p:spPr>
        <p:txBody>
          <a:bodyPr>
            <a:normAutofit/>
          </a:bodyPr>
          <a:lstStyle/>
          <a:p>
            <a:r>
              <a:rPr lang="fr-FR" b="1" dirty="0">
                <a:latin typeface="Times New Roman" pitchFamily="18" charset="0"/>
                <a:cs typeface="Times New Roman" pitchFamily="18" charset="0"/>
              </a:rPr>
              <a:t>L’IMPACT  DE LA NUMÉRATION  ORALE EN BAMANANKAN  SUR L’ADDITION À L’INSTITUT D’ÉDUCATION  POPULAIRE (IEP) DE KATI</a:t>
            </a:r>
            <a:r>
              <a:rPr lang="fr-FR" u="sng" dirty="0">
                <a:latin typeface="Times New Roman" pitchFamily="18" charset="0"/>
                <a:cs typeface="Times New Roman" pitchFamily="18" charset="0"/>
              </a:rPr>
              <a:t/>
            </a:r>
            <a:br>
              <a:rPr lang="fr-FR" u="sng" dirty="0">
                <a:latin typeface="Times New Roman" pitchFamily="18" charset="0"/>
                <a:cs typeface="Times New Roman" pitchFamily="18" charset="0"/>
              </a:rPr>
            </a:br>
            <a:endParaRPr lang="fr-FR"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latin typeface="Times New Roman" pitchFamily="18" charset="0"/>
                <a:cs typeface="Times New Roman" pitchFamily="18" charset="0"/>
              </a:rPr>
              <a:t>PRÉALABLE CONCEPTUEL  (suite)</a:t>
            </a:r>
            <a:endParaRPr lang="fr-FR" dirty="0"/>
          </a:p>
        </p:txBody>
      </p:sp>
      <p:sp>
        <p:nvSpPr>
          <p:cNvPr id="3" name="Espace réservé du contenu 2"/>
          <p:cNvSpPr>
            <a:spLocks noGrp="1"/>
          </p:cNvSpPr>
          <p:nvPr>
            <p:ph idx="1"/>
          </p:nvPr>
        </p:nvSpPr>
        <p:spPr/>
        <p:txBody>
          <a:bodyPr>
            <a:normAutofit/>
          </a:bodyPr>
          <a:lstStyle/>
          <a:p>
            <a:pPr>
              <a:buNone/>
            </a:pPr>
            <a:r>
              <a:rPr lang="fr-FR" b="1" dirty="0">
                <a:latin typeface="Times New Roman" pitchFamily="18" charset="0"/>
                <a:cs typeface="Times New Roman" pitchFamily="18" charset="0"/>
              </a:rPr>
              <a:t>Le curriculum</a:t>
            </a:r>
            <a:r>
              <a:rPr lang="fr-FR" dirty="0">
                <a:latin typeface="Times New Roman" pitchFamily="18" charset="0"/>
                <a:cs typeface="Times New Roman" pitchFamily="18" charset="0"/>
              </a:rPr>
              <a:t> : il est défini comme l’ensemble des dispositifs (finalités, programmes, </a:t>
            </a:r>
            <a:r>
              <a:rPr lang="fr-FR" dirty="0">
                <a:solidFill>
                  <a:schemeClr val="tx1"/>
                </a:solidFill>
                <a:latin typeface="Times New Roman" pitchFamily="18" charset="0"/>
                <a:cs typeface="Times New Roman" pitchFamily="18" charset="0"/>
              </a:rPr>
              <a:t>emploi du temps, matériels didactiques, méthode </a:t>
            </a:r>
            <a:r>
              <a:rPr lang="fr-FR" dirty="0">
                <a:latin typeface="Times New Roman" pitchFamily="18" charset="0"/>
                <a:cs typeface="Times New Roman" pitchFamily="18" charset="0"/>
              </a:rPr>
              <a:t>pédagogique, mode d’évaluation) qui, dans le système scolaire et universitaire, permet d’assurer la formation des apprenants (loi n°99046 du 28 décembre1999  portant la loi d’orientation sur l’éducation). </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latin typeface="Times New Roman" pitchFamily="18" charset="0"/>
                <a:cs typeface="Times New Roman" pitchFamily="18" charset="0"/>
              </a:rPr>
              <a:t>PRÉALABLE CONCEPTUEL  (suite)</a:t>
            </a:r>
            <a:endParaRPr lang="fr-FR" dirty="0"/>
          </a:p>
        </p:txBody>
      </p:sp>
      <p:sp>
        <p:nvSpPr>
          <p:cNvPr id="3" name="Espace réservé du contenu 2"/>
          <p:cNvSpPr>
            <a:spLocks noGrp="1"/>
          </p:cNvSpPr>
          <p:nvPr>
            <p:ph idx="1"/>
          </p:nvPr>
        </p:nvSpPr>
        <p:spPr>
          <a:xfrm>
            <a:off x="304800" y="1554162"/>
            <a:ext cx="8686800" cy="5303838"/>
          </a:xfrm>
        </p:spPr>
        <p:txBody>
          <a:bodyPr>
            <a:normAutofit/>
          </a:bodyPr>
          <a:lstStyle/>
          <a:p>
            <a:pPr algn="just"/>
            <a:r>
              <a:rPr lang="fr-FR" b="1" dirty="0">
                <a:latin typeface="Times New Roman" pitchFamily="18" charset="0"/>
                <a:cs typeface="Times New Roman" pitchFamily="18" charset="0"/>
              </a:rPr>
              <a:t>Bamanankan :</a:t>
            </a:r>
            <a:r>
              <a:rPr lang="fr-FR" dirty="0">
                <a:latin typeface="Times New Roman" pitchFamily="18" charset="0"/>
                <a:cs typeface="Times New Roman" pitchFamily="18" charset="0"/>
              </a:rPr>
              <a:t> le bamanankan est l’une des langues de la grande famille linguistique mandingue. Elle est parlée par plus de 10 (dix) millions de personnes en Afrique et principalement au Mali. </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0"/>
            <a:ext cx="8686800" cy="1071546"/>
          </a:xfrm>
        </p:spPr>
        <p:txBody>
          <a:bodyPr>
            <a:normAutofit fontScale="90000"/>
          </a:bodyPr>
          <a:lstStyle/>
          <a:p>
            <a:r>
              <a:rPr lang="fr-FR" b="1" dirty="0">
                <a:latin typeface="Times New Roman" pitchFamily="18" charset="0"/>
                <a:cs typeface="Times New Roman" pitchFamily="18" charset="0"/>
              </a:rPr>
              <a:t/>
            </a:r>
            <a:br>
              <a:rPr lang="fr-FR" b="1" dirty="0">
                <a:latin typeface="Times New Roman" pitchFamily="18" charset="0"/>
                <a:cs typeface="Times New Roman" pitchFamily="18" charset="0"/>
              </a:rPr>
            </a:br>
            <a:r>
              <a:rPr lang="fr-FR" b="1" dirty="0">
                <a:latin typeface="Times New Roman" pitchFamily="18" charset="0"/>
                <a:cs typeface="Times New Roman" pitchFamily="18" charset="0"/>
              </a:rPr>
              <a:t>Objectif-Question-HYPOTHÈSE </a:t>
            </a: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fontScale="85000" lnSpcReduction="20000"/>
          </a:bodyPr>
          <a:lstStyle/>
          <a:p>
            <a:r>
              <a:rPr lang="fr-FR" b="1" dirty="0">
                <a:latin typeface="Times New Roman" pitchFamily="18" charset="0"/>
                <a:cs typeface="Times New Roman" pitchFamily="18" charset="0"/>
              </a:rPr>
              <a:t>Objectif</a:t>
            </a:r>
          </a:p>
          <a:p>
            <a:pPr>
              <a:buNone/>
            </a:pPr>
            <a:r>
              <a:rPr lang="fr-FR" dirty="0">
                <a:latin typeface="Times New Roman" pitchFamily="18" charset="0"/>
                <a:cs typeface="Times New Roman" pitchFamily="18" charset="0"/>
              </a:rPr>
              <a:t>Améliorer les résultats de l’apprentissage de l’addition des élèves des 3</a:t>
            </a:r>
            <a:r>
              <a:rPr lang="fr-FR" baseline="30000" dirty="0">
                <a:latin typeface="Times New Roman" pitchFamily="18" charset="0"/>
                <a:cs typeface="Times New Roman" pitchFamily="18" charset="0"/>
              </a:rPr>
              <a:t>e</a:t>
            </a:r>
            <a:r>
              <a:rPr lang="fr-FR" dirty="0">
                <a:latin typeface="Times New Roman" pitchFamily="18" charset="0"/>
                <a:cs typeface="Times New Roman" pitchFamily="18" charset="0"/>
              </a:rPr>
              <a:t> et 4</a:t>
            </a:r>
            <a:r>
              <a:rPr lang="fr-FR" baseline="30000" dirty="0">
                <a:latin typeface="Times New Roman" pitchFamily="18" charset="0"/>
                <a:cs typeface="Times New Roman" pitchFamily="18" charset="0"/>
              </a:rPr>
              <a:t>e</a:t>
            </a:r>
            <a:r>
              <a:rPr lang="fr-FR" dirty="0">
                <a:latin typeface="Times New Roman" pitchFamily="18" charset="0"/>
                <a:cs typeface="Times New Roman" pitchFamily="18" charset="0"/>
              </a:rPr>
              <a:t> années de l’enseignement fondamental.</a:t>
            </a:r>
          </a:p>
          <a:p>
            <a:r>
              <a:rPr lang="fr-FR" b="1" dirty="0">
                <a:latin typeface="Times New Roman" pitchFamily="18" charset="0"/>
                <a:cs typeface="Times New Roman" pitchFamily="18" charset="0"/>
              </a:rPr>
              <a:t>Question</a:t>
            </a:r>
          </a:p>
          <a:p>
            <a:pPr>
              <a:buNone/>
            </a:pPr>
            <a:r>
              <a:rPr lang="fr-FR" dirty="0">
                <a:latin typeface="Times New Roman" pitchFamily="18" charset="0"/>
                <a:cs typeface="Times New Roman" pitchFamily="18" charset="0"/>
              </a:rPr>
              <a:t>Quel est l’impact de la numération orale sur l’addition chez les élèves des 3</a:t>
            </a:r>
            <a:r>
              <a:rPr lang="fr-FR" baseline="30000" dirty="0">
                <a:latin typeface="Times New Roman" pitchFamily="18" charset="0"/>
                <a:cs typeface="Times New Roman" pitchFamily="18" charset="0"/>
              </a:rPr>
              <a:t>e</a:t>
            </a:r>
            <a:r>
              <a:rPr lang="fr-FR" dirty="0">
                <a:latin typeface="Times New Roman" pitchFamily="18" charset="0"/>
                <a:cs typeface="Times New Roman" pitchFamily="18" charset="0"/>
              </a:rPr>
              <a:t> et 4</a:t>
            </a:r>
            <a:r>
              <a:rPr lang="fr-FR" baseline="30000" dirty="0">
                <a:latin typeface="Times New Roman" pitchFamily="18" charset="0"/>
                <a:cs typeface="Times New Roman" pitchFamily="18" charset="0"/>
              </a:rPr>
              <a:t>e</a:t>
            </a:r>
            <a:r>
              <a:rPr lang="fr-FR" dirty="0">
                <a:latin typeface="Times New Roman" pitchFamily="18" charset="0"/>
                <a:cs typeface="Times New Roman" pitchFamily="18" charset="0"/>
              </a:rPr>
              <a:t> années de l’enseignement fondamental ?</a:t>
            </a:r>
          </a:p>
          <a:p>
            <a:r>
              <a:rPr lang="fr-FR" b="1" dirty="0">
                <a:latin typeface="Times New Roman" pitchFamily="18" charset="0"/>
                <a:cs typeface="Times New Roman" pitchFamily="18" charset="0"/>
              </a:rPr>
              <a:t>Hypothèse</a:t>
            </a:r>
          </a:p>
          <a:p>
            <a:pPr>
              <a:buNone/>
            </a:pPr>
            <a:r>
              <a:rPr lang="fr-FR" dirty="0">
                <a:latin typeface="Times New Roman" pitchFamily="18" charset="0"/>
                <a:cs typeface="Times New Roman" pitchFamily="18" charset="0"/>
              </a:rPr>
              <a:t>L’utilisation de la  numération orale en bamanankan améliore les résultats des élèves des 3</a:t>
            </a:r>
            <a:r>
              <a:rPr lang="fr-FR" baseline="30000" dirty="0">
                <a:latin typeface="Times New Roman" pitchFamily="18" charset="0"/>
                <a:cs typeface="Times New Roman" pitchFamily="18" charset="0"/>
              </a:rPr>
              <a:t>e</a:t>
            </a:r>
            <a:r>
              <a:rPr lang="fr-FR" dirty="0">
                <a:latin typeface="Times New Roman" pitchFamily="18" charset="0"/>
                <a:cs typeface="Times New Roman" pitchFamily="18" charset="0"/>
              </a:rPr>
              <a:t> et 4</a:t>
            </a:r>
            <a:r>
              <a:rPr lang="fr-FR" baseline="30000" dirty="0">
                <a:latin typeface="Times New Roman" pitchFamily="18" charset="0"/>
                <a:cs typeface="Times New Roman" pitchFamily="18" charset="0"/>
              </a:rPr>
              <a:t>e</a:t>
            </a:r>
            <a:r>
              <a:rPr lang="fr-FR" dirty="0">
                <a:latin typeface="Times New Roman" pitchFamily="18" charset="0"/>
                <a:cs typeface="Times New Roman" pitchFamily="18" charset="0"/>
              </a:rPr>
              <a:t> années de l’enseignement fondamental en addition.</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tx1">
                    <a:lumMod val="65000"/>
                    <a:lumOff val="35000"/>
                  </a:schemeClr>
                </a:solidFill>
                <a:latin typeface="Times New Roman" pitchFamily="18" charset="0"/>
                <a:cs typeface="Times New Roman" pitchFamily="18" charset="0"/>
              </a:rPr>
              <a:t>MÉTHODOLOGIE</a:t>
            </a:r>
            <a:r>
              <a:rPr lang="fr-FR" dirty="0">
                <a:solidFill>
                  <a:schemeClr val="tx1">
                    <a:lumMod val="65000"/>
                    <a:lumOff val="35000"/>
                  </a:schemeClr>
                </a:solidFill>
                <a:latin typeface="Times New Roman" pitchFamily="18" charset="0"/>
                <a:cs typeface="Times New Roman" pitchFamily="18" charset="0"/>
              </a:rPr>
              <a:t> </a:t>
            </a:r>
            <a:r>
              <a:rPr lang="fr-FR" dirty="0">
                <a:latin typeface="Times New Roman" pitchFamily="18" charset="0"/>
                <a:cs typeface="Times New Roman" pitchFamily="18" charset="0"/>
              </a:rPr>
              <a:t> </a:t>
            </a:r>
            <a:r>
              <a:rPr lang="fr-FR" dirty="0"/>
              <a:t/>
            </a:r>
            <a:br>
              <a:rPr lang="fr-FR" dirty="0"/>
            </a:br>
            <a:endParaRPr lang="fr-FR" dirty="0"/>
          </a:p>
        </p:txBody>
      </p:sp>
      <p:sp>
        <p:nvSpPr>
          <p:cNvPr id="3" name="Espace réservé du contenu 2"/>
          <p:cNvSpPr>
            <a:spLocks noGrp="1"/>
          </p:cNvSpPr>
          <p:nvPr>
            <p:ph idx="1"/>
          </p:nvPr>
        </p:nvSpPr>
        <p:spPr>
          <a:xfrm>
            <a:off x="0" y="1600200"/>
            <a:ext cx="8766048" cy="4495800"/>
          </a:xfrm>
        </p:spPr>
        <p:txBody>
          <a:bodyPr>
            <a:normAutofit/>
          </a:bodyPr>
          <a:lstStyle/>
          <a:p>
            <a:pPr>
              <a:buNone/>
            </a:pPr>
            <a:r>
              <a:rPr lang="fr-FR" b="1" dirty="0">
                <a:latin typeface="Times New Roman" pitchFamily="18" charset="0"/>
                <a:cs typeface="Times New Roman" pitchFamily="18" charset="0"/>
              </a:rPr>
              <a:t>Public cible :</a:t>
            </a:r>
            <a:endParaRPr lang="fr-FR" dirty="0">
              <a:latin typeface="Times New Roman" pitchFamily="18" charset="0"/>
              <a:cs typeface="Times New Roman" pitchFamily="18" charset="0"/>
            </a:endParaRPr>
          </a:p>
          <a:p>
            <a:r>
              <a:rPr lang="fr-FR" dirty="0">
                <a:solidFill>
                  <a:schemeClr val="tx1"/>
                </a:solidFill>
                <a:latin typeface="Times New Roman" pitchFamily="18" charset="0"/>
                <a:cs typeface="Times New Roman" pitchFamily="18" charset="0"/>
              </a:rPr>
              <a:t>Le public cible est l’ensemble des élèves de la classe à double division (3</a:t>
            </a:r>
            <a:r>
              <a:rPr lang="fr-FR" baseline="30000" dirty="0">
                <a:solidFill>
                  <a:schemeClr val="tx1"/>
                </a:solidFill>
                <a:latin typeface="Times New Roman" pitchFamily="18" charset="0"/>
                <a:cs typeface="Times New Roman" pitchFamily="18" charset="0"/>
              </a:rPr>
              <a:t>e</a:t>
            </a:r>
            <a:r>
              <a:rPr lang="fr-FR" dirty="0">
                <a:solidFill>
                  <a:schemeClr val="tx1"/>
                </a:solidFill>
                <a:latin typeface="Times New Roman" pitchFamily="18" charset="0"/>
                <a:cs typeface="Times New Roman" pitchFamily="18" charset="0"/>
              </a:rPr>
              <a:t> et 4</a:t>
            </a:r>
            <a:r>
              <a:rPr lang="fr-FR" baseline="30000" dirty="0">
                <a:solidFill>
                  <a:schemeClr val="tx1"/>
                </a:solidFill>
                <a:latin typeface="Times New Roman" pitchFamily="18" charset="0"/>
                <a:cs typeface="Times New Roman" pitchFamily="18" charset="0"/>
              </a:rPr>
              <a:t>e</a:t>
            </a:r>
            <a:r>
              <a:rPr lang="fr-FR" dirty="0">
                <a:solidFill>
                  <a:schemeClr val="tx1"/>
                </a:solidFill>
                <a:latin typeface="Times New Roman" pitchFamily="18" charset="0"/>
                <a:cs typeface="Times New Roman" pitchFamily="18" charset="0"/>
              </a:rPr>
              <a:t>). Les apprenants de cette classe sont formés en bamanankan dans les deux classes antérieures (1</a:t>
            </a:r>
            <a:r>
              <a:rPr lang="fr-FR" baseline="30000" dirty="0">
                <a:solidFill>
                  <a:schemeClr val="tx1"/>
                </a:solidFill>
                <a:latin typeface="Times New Roman" pitchFamily="18" charset="0"/>
                <a:cs typeface="Times New Roman" pitchFamily="18" charset="0"/>
              </a:rPr>
              <a:t>re</a:t>
            </a:r>
            <a:r>
              <a:rPr lang="fr-FR" dirty="0">
                <a:solidFill>
                  <a:schemeClr val="tx1"/>
                </a:solidFill>
                <a:latin typeface="Times New Roman" pitchFamily="18" charset="0"/>
                <a:cs typeface="Times New Roman" pitchFamily="18" charset="0"/>
              </a:rPr>
              <a:t> et 2</a:t>
            </a:r>
            <a:r>
              <a:rPr lang="fr-FR" baseline="30000" dirty="0">
                <a:solidFill>
                  <a:schemeClr val="tx1"/>
                </a:solidFill>
                <a:latin typeface="Times New Roman" pitchFamily="18" charset="0"/>
                <a:cs typeface="Times New Roman" pitchFamily="18" charset="0"/>
              </a:rPr>
              <a:t>e</a:t>
            </a:r>
            <a:r>
              <a:rPr lang="fr-FR" dirty="0">
                <a:solidFill>
                  <a:schemeClr val="tx1"/>
                </a:solidFill>
                <a:latin typeface="Times New Roman" pitchFamily="18" charset="0"/>
                <a:cs typeface="Times New Roman" pitchFamily="18" charset="0"/>
              </a:rPr>
              <a:t>). </a:t>
            </a:r>
          </a:p>
          <a:p>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latin typeface="Times New Roman" pitchFamily="18" charset="0"/>
                <a:cs typeface="Times New Roman" pitchFamily="18" charset="0"/>
              </a:rPr>
              <a:t>Démarche suivie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algn="just">
              <a:buNone/>
            </a:pPr>
            <a:r>
              <a:rPr lang="fr-FR" dirty="0">
                <a:latin typeface="Times New Roman" pitchFamily="18" charset="0"/>
                <a:cs typeface="Times New Roman" pitchFamily="18" charset="0"/>
              </a:rPr>
              <a:t>Nous avons adopté la démarche suivante :</a:t>
            </a:r>
          </a:p>
          <a:p>
            <a:pPr algn="just">
              <a:buNone/>
            </a:pPr>
            <a:r>
              <a:rPr lang="fr-FR" dirty="0">
                <a:latin typeface="Times New Roman" pitchFamily="18" charset="0"/>
                <a:cs typeface="Times New Roman" pitchFamily="18" charset="0"/>
              </a:rPr>
              <a:t>- un test avant les cours</a:t>
            </a:r>
          </a:p>
          <a:p>
            <a:pPr algn="just">
              <a:buNone/>
            </a:pPr>
            <a:r>
              <a:rPr lang="fr-FR" dirty="0">
                <a:latin typeface="Times New Roman" pitchFamily="18" charset="0"/>
                <a:cs typeface="Times New Roman" pitchFamily="18" charset="0"/>
              </a:rPr>
              <a:t>- deux séances sur la formation des nombres</a:t>
            </a:r>
          </a:p>
          <a:p>
            <a:pPr algn="just">
              <a:buNone/>
            </a:pPr>
            <a:r>
              <a:rPr lang="fr-FR" dirty="0">
                <a:latin typeface="Times New Roman" pitchFamily="18" charset="0"/>
                <a:cs typeface="Times New Roman" pitchFamily="18" charset="0"/>
              </a:rPr>
              <a:t>- deux séances sur l’addition orale</a:t>
            </a:r>
          </a:p>
          <a:p>
            <a:pPr algn="just">
              <a:buNone/>
            </a:pPr>
            <a:r>
              <a:rPr lang="fr-FR" dirty="0">
                <a:latin typeface="Times New Roman" pitchFamily="18" charset="0"/>
                <a:cs typeface="Times New Roman" pitchFamily="18" charset="0"/>
              </a:rPr>
              <a:t>- un test après les cours.</a:t>
            </a:r>
          </a:p>
          <a:p>
            <a:pPr algn="just">
              <a:buNone/>
            </a:pPr>
            <a:r>
              <a:rPr lang="fr-FR" dirty="0">
                <a:latin typeface="Times New Roman" pitchFamily="18" charset="0"/>
                <a:cs typeface="Times New Roman" pitchFamily="18" charset="0"/>
              </a:rPr>
              <a:t>Ce test a été préparé </a:t>
            </a:r>
            <a:r>
              <a:rPr lang="fr-FR" dirty="0" smtClean="0">
                <a:latin typeface="Times New Roman" pitchFamily="18" charset="0"/>
                <a:cs typeface="Times New Roman" pitchFamily="18" charset="0"/>
              </a:rPr>
              <a:t>en tenant compte de trois </a:t>
            </a:r>
            <a:r>
              <a:rPr lang="fr-FR" dirty="0">
                <a:latin typeface="Times New Roman" pitchFamily="18" charset="0"/>
                <a:cs typeface="Times New Roman" pitchFamily="18" charset="0"/>
              </a:rPr>
              <a:t>variables didactiques</a:t>
            </a:r>
            <a:r>
              <a:rPr lang="fr-FR" dirty="0"/>
              <a:t>.</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latin typeface="Times New Roman" pitchFamily="18" charset="0"/>
                <a:cs typeface="Times New Roman" pitchFamily="18" charset="0"/>
              </a:rPr>
              <a:t>Variables didactiques</a:t>
            </a:r>
            <a:r>
              <a:rPr lang="fr-FR" dirty="0"/>
              <a:t/>
            </a:r>
            <a:br>
              <a:rPr lang="fr-FR" dirty="0"/>
            </a:br>
            <a:endParaRPr lang="fr-FR" dirty="0"/>
          </a:p>
        </p:txBody>
      </p:sp>
      <p:sp>
        <p:nvSpPr>
          <p:cNvPr id="3" name="Espace réservé du contenu 2"/>
          <p:cNvSpPr>
            <a:spLocks noGrp="1"/>
          </p:cNvSpPr>
          <p:nvPr>
            <p:ph idx="1"/>
          </p:nvPr>
        </p:nvSpPr>
        <p:spPr>
          <a:xfrm>
            <a:off x="0" y="857232"/>
            <a:ext cx="9144000" cy="6000768"/>
          </a:xfrm>
        </p:spPr>
        <p:txBody>
          <a:bodyPr>
            <a:normAutofit fontScale="92500" lnSpcReduction="20000"/>
          </a:bodyPr>
          <a:lstStyle/>
          <a:p>
            <a:endParaRPr lang="fr-FR" sz="3900" dirty="0">
              <a:latin typeface="Times New Roman" pitchFamily="18" charset="0"/>
              <a:cs typeface="Times New Roman" pitchFamily="18" charset="0"/>
            </a:endParaRPr>
          </a:p>
          <a:p>
            <a:pPr algn="just">
              <a:buNone/>
            </a:pPr>
            <a:r>
              <a:rPr lang="fr-FR" sz="3900" dirty="0">
                <a:latin typeface="Times New Roman" pitchFamily="18" charset="0"/>
                <a:cs typeface="Times New Roman" pitchFamily="18" charset="0"/>
              </a:rPr>
              <a:t>Elles sont au nombre de trois : </a:t>
            </a:r>
          </a:p>
          <a:p>
            <a:pPr algn="just">
              <a:buNone/>
            </a:pPr>
            <a:r>
              <a:rPr lang="fr-FR" sz="3900" dirty="0">
                <a:latin typeface="Times New Roman" pitchFamily="18" charset="0"/>
                <a:cs typeface="Times New Roman" pitchFamily="18" charset="0"/>
              </a:rPr>
              <a:t>- le nombre de chiffres</a:t>
            </a:r>
          </a:p>
          <a:p>
            <a:pPr algn="just">
              <a:buNone/>
            </a:pPr>
            <a:r>
              <a:rPr lang="fr-FR" sz="3900" dirty="0">
                <a:solidFill>
                  <a:schemeClr val="tx1"/>
                </a:solidFill>
                <a:latin typeface="Times New Roman" pitchFamily="18" charset="0"/>
                <a:cs typeface="Times New Roman" pitchFamily="18" charset="0"/>
              </a:rPr>
              <a:t>-</a:t>
            </a:r>
            <a:r>
              <a:rPr lang="fr-FR" sz="3900" dirty="0">
                <a:solidFill>
                  <a:srgbClr val="0070C0"/>
                </a:solidFill>
                <a:latin typeface="Times New Roman" pitchFamily="18" charset="0"/>
                <a:cs typeface="Times New Roman" pitchFamily="18" charset="0"/>
              </a:rPr>
              <a:t> </a:t>
            </a:r>
            <a:r>
              <a:rPr lang="fr-FR" sz="3900" dirty="0">
                <a:solidFill>
                  <a:schemeClr val="tx1"/>
                </a:solidFill>
                <a:latin typeface="Times New Roman" pitchFamily="18" charset="0"/>
                <a:cs typeface="Times New Roman" pitchFamily="18" charset="0"/>
              </a:rPr>
              <a:t>l’existence d’une retenue  </a:t>
            </a:r>
          </a:p>
          <a:p>
            <a:pPr marL="0" indent="0" algn="just">
              <a:buNone/>
            </a:pPr>
            <a:r>
              <a:rPr lang="fr-FR" sz="3900" dirty="0">
                <a:solidFill>
                  <a:schemeClr val="tx1"/>
                </a:solidFill>
                <a:latin typeface="Times New Roman" pitchFamily="18" charset="0"/>
                <a:cs typeface="Times New Roman" pitchFamily="18" charset="0"/>
              </a:rPr>
              <a:t>- la disposition du calcul. </a:t>
            </a:r>
          </a:p>
          <a:p>
            <a:pPr algn="just">
              <a:buNone/>
            </a:pPr>
            <a:r>
              <a:rPr lang="fr-FR" sz="3900" dirty="0">
                <a:solidFill>
                  <a:schemeClr val="tx1"/>
                </a:solidFill>
                <a:latin typeface="Times New Roman" pitchFamily="18" charset="0"/>
                <a:cs typeface="Times New Roman" pitchFamily="18" charset="0"/>
              </a:rPr>
              <a:t>Toutes les additions ont deux termes et aucun terme n’a plus deux chiffres dans le souci de respecter la capacité de mémorisation des enfants de la 3</a:t>
            </a:r>
            <a:r>
              <a:rPr lang="fr-FR" sz="3900" baseline="30000" dirty="0">
                <a:solidFill>
                  <a:schemeClr val="tx1"/>
                </a:solidFill>
                <a:latin typeface="Times New Roman" pitchFamily="18" charset="0"/>
                <a:cs typeface="Times New Roman" pitchFamily="18" charset="0"/>
              </a:rPr>
              <a:t>e</a:t>
            </a:r>
            <a:r>
              <a:rPr lang="fr-FR" sz="3900" dirty="0">
                <a:solidFill>
                  <a:schemeClr val="tx1"/>
                </a:solidFill>
                <a:latin typeface="Times New Roman" pitchFamily="18" charset="0"/>
                <a:cs typeface="Times New Roman" pitchFamily="18" charset="0"/>
              </a:rPr>
              <a:t> et de la 4</a:t>
            </a:r>
            <a:r>
              <a:rPr lang="fr-FR" sz="3900" baseline="30000" dirty="0">
                <a:solidFill>
                  <a:schemeClr val="tx1"/>
                </a:solidFill>
                <a:latin typeface="Times New Roman" pitchFamily="18" charset="0"/>
                <a:cs typeface="Times New Roman" pitchFamily="18" charset="0"/>
              </a:rPr>
              <a:t>e </a:t>
            </a:r>
            <a:r>
              <a:rPr lang="fr-FR" sz="3900" dirty="0">
                <a:solidFill>
                  <a:schemeClr val="tx1"/>
                </a:solidFill>
                <a:latin typeface="Times New Roman" pitchFamily="18" charset="0"/>
                <a:cs typeface="Times New Roman" pitchFamily="18" charset="0"/>
              </a:rPr>
              <a:t>années.</a:t>
            </a:r>
          </a:p>
          <a:p>
            <a:endParaRPr lang="fr-FR" sz="4400" dirty="0"/>
          </a:p>
          <a:p>
            <a:pPr>
              <a:buNone/>
            </a:pPr>
            <a:r>
              <a:rPr lang="fr-FR" dirty="0"/>
              <a:t>                                                                                                                                                          </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latin typeface="Times New Roman" pitchFamily="18" charset="0"/>
                <a:cs typeface="Times New Roman" pitchFamily="18" charset="0"/>
              </a:rPr>
              <a:t>le nombre de chiffres des termes</a:t>
            </a:r>
            <a:r>
              <a:rPr lang="fr-FR" dirty="0">
                <a:latin typeface="Times New Roman" pitchFamily="18" charset="0"/>
                <a:cs typeface="Times New Roman" pitchFamily="18" charset="0"/>
              </a:rPr>
              <a:t>  </a:t>
            </a:r>
            <a:br>
              <a:rPr lang="fr-FR" dirty="0">
                <a:latin typeface="Times New Roman" pitchFamily="18" charset="0"/>
                <a:cs typeface="Times New Roman" pitchFamily="18" charset="0"/>
              </a:rPr>
            </a:br>
            <a:endParaRPr lang="fr-FR" dirty="0"/>
          </a:p>
        </p:txBody>
      </p:sp>
      <p:sp>
        <p:nvSpPr>
          <p:cNvPr id="3" name="Espace réservé du contenu 2"/>
          <p:cNvSpPr>
            <a:spLocks noGrp="1"/>
          </p:cNvSpPr>
          <p:nvPr>
            <p:ph idx="1"/>
          </p:nvPr>
        </p:nvSpPr>
        <p:spPr/>
        <p:txBody>
          <a:bodyPr/>
          <a:lstStyle/>
          <a:p>
            <a:r>
              <a:rPr lang="fr-FR" dirty="0">
                <a:latin typeface="Times New Roman" pitchFamily="18" charset="0"/>
                <a:cs typeface="Times New Roman" pitchFamily="18" charset="0"/>
              </a:rPr>
              <a:t>Les deux termes ont chacun un chiffre ;</a:t>
            </a:r>
          </a:p>
          <a:p>
            <a:r>
              <a:rPr lang="fr-FR" dirty="0">
                <a:latin typeface="Times New Roman" pitchFamily="18" charset="0"/>
                <a:cs typeface="Times New Roman" pitchFamily="18" charset="0"/>
              </a:rPr>
              <a:t>Les deux termes ont chacun deux chiffres ;</a:t>
            </a:r>
          </a:p>
          <a:p>
            <a:r>
              <a:rPr lang="fr-FR" dirty="0">
                <a:latin typeface="Times New Roman" pitchFamily="18" charset="0"/>
                <a:cs typeface="Times New Roman" pitchFamily="18" charset="0"/>
              </a:rPr>
              <a:t>L’un des termes a deux chiffres et l’autre </a:t>
            </a:r>
            <a:r>
              <a:rPr lang="fr-FR" dirty="0">
                <a:solidFill>
                  <a:schemeClr val="tx1"/>
                </a:solidFill>
                <a:latin typeface="Times New Roman" pitchFamily="18" charset="0"/>
                <a:cs typeface="Times New Roman" pitchFamily="18" charset="0"/>
              </a:rPr>
              <a:t>en a un.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686800" cy="838200"/>
          </a:xfrm>
        </p:spPr>
        <p:txBody>
          <a:bodyPr>
            <a:normAutofit/>
          </a:bodyPr>
          <a:lstStyle/>
          <a:p>
            <a:r>
              <a:rPr lang="fr-FR" sz="3200" b="1" dirty="0">
                <a:solidFill>
                  <a:schemeClr val="tx1"/>
                </a:solidFill>
                <a:latin typeface="Times New Roman" pitchFamily="18" charset="0"/>
                <a:ea typeface="+mn-ea"/>
                <a:cs typeface="Times New Roman" pitchFamily="18" charset="0"/>
              </a:rPr>
              <a:t>L’existence d’une retenue</a:t>
            </a:r>
          </a:p>
        </p:txBody>
      </p:sp>
      <p:sp>
        <p:nvSpPr>
          <p:cNvPr id="3" name="Espace réservé du contenu 2"/>
          <p:cNvSpPr>
            <a:spLocks noGrp="1"/>
          </p:cNvSpPr>
          <p:nvPr>
            <p:ph idx="1"/>
          </p:nvPr>
        </p:nvSpPr>
        <p:spPr/>
        <p:txBody>
          <a:bodyPr/>
          <a:lstStyle/>
          <a:p>
            <a:pPr algn="just">
              <a:buNone/>
            </a:pPr>
            <a:r>
              <a:rPr lang="fr-FR" dirty="0">
                <a:solidFill>
                  <a:schemeClr val="tx1"/>
                </a:solidFill>
                <a:latin typeface="Times New Roman" pitchFamily="18" charset="0"/>
                <a:cs typeface="Times New Roman" pitchFamily="18" charset="0"/>
              </a:rPr>
              <a:t>Les opérations à retenue(s) provoquent-elles davantage d’échecs que les opérations sans retenue ? Quels sont les types des échecs rencontrés ?</a:t>
            </a:r>
          </a:p>
          <a:p>
            <a:pPr algn="just">
              <a:buFontTx/>
              <a:buChar char="-"/>
            </a:pPr>
            <a:r>
              <a:rPr lang="fr-FR" dirty="0">
                <a:latin typeface="Times New Roman" pitchFamily="18" charset="0"/>
                <a:cs typeface="Times New Roman" pitchFamily="18" charset="0"/>
              </a:rPr>
              <a:t>. </a:t>
            </a:r>
          </a:p>
          <a:p>
            <a:endParaRPr lang="fr-FR" dirty="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1">
                    <a:lumMod val="65000"/>
                    <a:lumOff val="35000"/>
                  </a:schemeClr>
                </a:solidFill>
                <a:latin typeface="Times New Roman" pitchFamily="18" charset="0"/>
                <a:cs typeface="Times New Roman" pitchFamily="18" charset="0"/>
              </a:rPr>
              <a:t>la disposition du calcul</a:t>
            </a:r>
            <a:endParaRPr lang="fr-FR" b="1" dirty="0">
              <a:solidFill>
                <a:schemeClr val="tx1">
                  <a:lumMod val="65000"/>
                  <a:lumOff val="35000"/>
                </a:schemeClr>
              </a:solidFill>
            </a:endParaRPr>
          </a:p>
        </p:txBody>
      </p:sp>
      <p:sp>
        <p:nvSpPr>
          <p:cNvPr id="3" name="Espace réservé du contenu 2"/>
          <p:cNvSpPr>
            <a:spLocks noGrp="1"/>
          </p:cNvSpPr>
          <p:nvPr>
            <p:ph idx="1"/>
          </p:nvPr>
        </p:nvSpPr>
        <p:spPr/>
        <p:txBody>
          <a:bodyPr/>
          <a:lstStyle/>
          <a:p>
            <a:r>
              <a:rPr lang="fr-FR" dirty="0">
                <a:solidFill>
                  <a:schemeClr val="tx1">
                    <a:lumMod val="65000"/>
                    <a:lumOff val="35000"/>
                  </a:schemeClr>
                </a:solidFill>
                <a:latin typeface="Times New Roman" pitchFamily="18" charset="0"/>
                <a:cs typeface="Times New Roman" pitchFamily="18" charset="0"/>
              </a:rPr>
              <a:t>En comparant</a:t>
            </a:r>
            <a:r>
              <a:rPr lang="fr-FR" dirty="0">
                <a:solidFill>
                  <a:srgbClr val="0070C0"/>
                </a:solidFill>
                <a:latin typeface="Times New Roman" pitchFamily="18" charset="0"/>
                <a:cs typeface="Times New Roman" pitchFamily="18" charset="0"/>
              </a:rPr>
              <a:t> </a:t>
            </a:r>
            <a:r>
              <a:rPr lang="fr-FR" dirty="0">
                <a:solidFill>
                  <a:schemeClr val="tx1"/>
                </a:solidFill>
                <a:latin typeface="Times New Roman" pitchFamily="18" charset="0"/>
                <a:cs typeface="Times New Roman" pitchFamily="18" charset="0"/>
              </a:rPr>
              <a:t>les opérations verticales et horizontales, quelles </a:t>
            </a:r>
            <a:r>
              <a:rPr lang="fr-FR" dirty="0">
                <a:latin typeface="Times New Roman" pitchFamily="18" charset="0"/>
                <a:cs typeface="Times New Roman" pitchFamily="18" charset="0"/>
              </a:rPr>
              <a:t>sont les mieux réussies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pitchFamily="18" charset="0"/>
                <a:cs typeface="Times New Roman" pitchFamily="18" charset="0"/>
              </a:rPr>
              <a:t>Résultats 1: 4</a:t>
            </a:r>
            <a:r>
              <a:rPr lang="fr-FR" cap="none" baseline="30000" dirty="0">
                <a:solidFill>
                  <a:schemeClr val="tx1"/>
                </a:solidFill>
                <a:latin typeface="Times New Roman" pitchFamily="18" charset="0"/>
                <a:cs typeface="Times New Roman" pitchFamily="18" charset="0"/>
              </a:rPr>
              <a:t>e</a:t>
            </a:r>
            <a:r>
              <a:rPr lang="fr-FR" dirty="0">
                <a:latin typeface="Times New Roman" pitchFamily="18" charset="0"/>
                <a:cs typeface="Times New Roman" pitchFamily="18" charset="0"/>
              </a:rPr>
              <a:t>année</a:t>
            </a:r>
            <a:endParaRPr lang="fr-FR" dirty="0"/>
          </a:p>
        </p:txBody>
      </p:sp>
      <p:sp>
        <p:nvSpPr>
          <p:cNvPr id="3" name="Espace réservé du contenu 2"/>
          <p:cNvSpPr>
            <a:spLocks noGrp="1"/>
          </p:cNvSpPr>
          <p:nvPr>
            <p:ph idx="1"/>
          </p:nvPr>
        </p:nvSpPr>
        <p:spPr>
          <a:xfrm>
            <a:off x="304800" y="1554162"/>
            <a:ext cx="8686800" cy="5303838"/>
          </a:xfrm>
        </p:spPr>
        <p:txBody>
          <a:bodyPr/>
          <a:lstStyle/>
          <a:p>
            <a:r>
              <a:rPr lang="fr-FR" sz="2400" dirty="0">
                <a:latin typeface="Times New Roman" pitchFamily="18" charset="0"/>
                <a:cs typeface="Times New Roman" pitchFamily="18" charset="0"/>
              </a:rPr>
              <a:t>Nombre d’erreurs par élève et par test aux opérations de la Variable « existence de retenue »</a:t>
            </a:r>
          </a:p>
          <a:p>
            <a:endParaRPr lang="fr-FR" dirty="0"/>
          </a:p>
          <a:p>
            <a:endParaRPr lang="fr-FR" dirty="0"/>
          </a:p>
          <a:p>
            <a:endParaRPr lang="fr-FR" dirty="0"/>
          </a:p>
          <a:p>
            <a:endParaRPr lang="fr-FR" dirty="0"/>
          </a:p>
        </p:txBody>
      </p:sp>
      <p:graphicFrame>
        <p:nvGraphicFramePr>
          <p:cNvPr id="8" name="Graphique 7"/>
          <p:cNvGraphicFramePr/>
          <p:nvPr/>
        </p:nvGraphicFramePr>
        <p:xfrm>
          <a:off x="785786" y="2500306"/>
          <a:ext cx="6643734" cy="36004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Times New Roman" pitchFamily="18" charset="0"/>
                <a:cs typeface="Times New Roman" pitchFamily="18" charset="0"/>
              </a:rPr>
              <a:t>INTRODUCTION</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lgn="just">
              <a:buNone/>
            </a:pPr>
            <a:r>
              <a:rPr lang="fr-FR" dirty="0">
                <a:latin typeface="Times New Roman" pitchFamily="18" charset="0"/>
                <a:cs typeface="Times New Roman" pitchFamily="18" charset="0"/>
              </a:rPr>
              <a:t>De l’indépendance à nos jours, tous les régimes au Mali ont manifesté leur soutien et leur adhésion à la politique de l’utilisation de nos langues nationales dans le système éducatif. Cela fut réalisé à travers deux innovations majeures qui se sont </a:t>
            </a:r>
            <a:r>
              <a:rPr lang="fr-FR" dirty="0">
                <a:solidFill>
                  <a:schemeClr val="tx1"/>
                </a:solidFill>
                <a:latin typeface="Times New Roman" pitchFamily="18" charset="0"/>
                <a:cs typeface="Times New Roman" pitchFamily="18" charset="0"/>
              </a:rPr>
              <a:t>succédé</a:t>
            </a:r>
            <a:r>
              <a:rPr lang="fr-FR" dirty="0">
                <a:solidFill>
                  <a:schemeClr val="tx1"/>
                </a:solidFill>
              </a:rPr>
              <a:t>.</a:t>
            </a: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pitchFamily="18" charset="0"/>
                <a:cs typeface="Times New Roman" pitchFamily="18" charset="0"/>
              </a:rPr>
              <a:t>Résultats </a:t>
            </a:r>
            <a:r>
              <a:rPr lang="fr-FR" dirty="0">
                <a:solidFill>
                  <a:schemeClr val="tx1">
                    <a:lumMod val="65000"/>
                    <a:lumOff val="35000"/>
                  </a:schemeClr>
                </a:solidFill>
                <a:latin typeface="Times New Roman" pitchFamily="18" charset="0"/>
                <a:cs typeface="Times New Roman" pitchFamily="18" charset="0"/>
              </a:rPr>
              <a:t>2 : 3</a:t>
            </a:r>
            <a:r>
              <a:rPr lang="fr-FR" cap="none" baseline="30000" dirty="0">
                <a:solidFill>
                  <a:schemeClr val="tx1">
                    <a:lumMod val="65000"/>
                    <a:lumOff val="35000"/>
                  </a:schemeClr>
                </a:solidFill>
                <a:latin typeface="Times New Roman" pitchFamily="18" charset="0"/>
                <a:cs typeface="Times New Roman" pitchFamily="18" charset="0"/>
              </a:rPr>
              <a:t>e</a:t>
            </a:r>
            <a:r>
              <a:rPr lang="fr-FR" dirty="0">
                <a:solidFill>
                  <a:schemeClr val="tx1">
                    <a:lumMod val="65000"/>
                    <a:lumOff val="35000"/>
                  </a:schemeClr>
                </a:solidFill>
                <a:latin typeface="Times New Roman" pitchFamily="18" charset="0"/>
                <a:cs typeface="Times New Roman" pitchFamily="18" charset="0"/>
              </a:rPr>
              <a:t> </a:t>
            </a:r>
            <a:r>
              <a:rPr lang="fr-FR" dirty="0">
                <a:latin typeface="Times New Roman" pitchFamily="18" charset="0"/>
                <a:cs typeface="Times New Roman" pitchFamily="18" charset="0"/>
              </a:rPr>
              <a:t>année</a:t>
            </a:r>
            <a:endParaRPr lang="fr-FR" dirty="0"/>
          </a:p>
        </p:txBody>
      </p:sp>
      <p:sp>
        <p:nvSpPr>
          <p:cNvPr id="5" name="Rectangle 4"/>
          <p:cNvSpPr/>
          <p:nvPr/>
        </p:nvSpPr>
        <p:spPr>
          <a:xfrm>
            <a:off x="714348" y="1214422"/>
            <a:ext cx="8286808" cy="646331"/>
          </a:xfrm>
          <a:prstGeom prst="rect">
            <a:avLst/>
          </a:prstGeom>
        </p:spPr>
        <p:txBody>
          <a:bodyPr wrap="square">
            <a:spAutoFit/>
          </a:bodyPr>
          <a:lstStyle/>
          <a:p>
            <a:r>
              <a:rPr lang="fr-FR" dirty="0">
                <a:latin typeface="Times New Roman" pitchFamily="18" charset="0"/>
                <a:cs typeface="Times New Roman" pitchFamily="18" charset="0"/>
              </a:rPr>
              <a:t>Nombre d’erreurs par élève et par test aux opérations de la Variable « disposition de l’opération »</a:t>
            </a:r>
          </a:p>
        </p:txBody>
      </p:sp>
      <p:sp>
        <p:nvSpPr>
          <p:cNvPr id="9" name="Espace réservé du contenu 8"/>
          <p:cNvSpPr>
            <a:spLocks noGrp="1"/>
          </p:cNvSpPr>
          <p:nvPr>
            <p:ph idx="1"/>
          </p:nvPr>
        </p:nvSpPr>
        <p:spPr>
          <a:xfrm>
            <a:off x="304800" y="2000240"/>
            <a:ext cx="8686800" cy="4079885"/>
          </a:xfrm>
        </p:spPr>
        <p:txBody>
          <a:bodyPr/>
          <a:lstStyle/>
          <a:p>
            <a:endParaRPr lang="fr-FR" dirty="0"/>
          </a:p>
        </p:txBody>
      </p:sp>
      <p:graphicFrame>
        <p:nvGraphicFramePr>
          <p:cNvPr id="10" name="Graphique 9"/>
          <p:cNvGraphicFramePr/>
          <p:nvPr/>
        </p:nvGraphicFramePr>
        <p:xfrm>
          <a:off x="500034" y="2143116"/>
          <a:ext cx="7500990" cy="38862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buNone/>
            </a:pPr>
            <a:r>
              <a:rPr lang="fr-FR" dirty="0">
                <a:latin typeface="Times New Roman" pitchFamily="18" charset="0"/>
                <a:cs typeface="Times New Roman" pitchFamily="18" charset="0"/>
              </a:rPr>
              <a:t>Seul un élève (E</a:t>
            </a:r>
            <a:r>
              <a:rPr lang="fr-FR" baseline="-25000" dirty="0">
                <a:latin typeface="Times New Roman" pitchFamily="18" charset="0"/>
                <a:cs typeface="Times New Roman" pitchFamily="18" charset="0"/>
              </a:rPr>
              <a:t>6</a:t>
            </a:r>
            <a:r>
              <a:rPr lang="fr-FR" dirty="0">
                <a:latin typeface="Times New Roman" pitchFamily="18" charset="0"/>
                <a:cs typeface="Times New Roman" pitchFamily="18" charset="0"/>
              </a:rPr>
              <a:t>) a commis davantage d’erreurs au </a:t>
            </a:r>
            <a:r>
              <a:rPr lang="fr-FR" dirty="0">
                <a:solidFill>
                  <a:schemeClr val="tx1"/>
                </a:solidFill>
                <a:latin typeface="Times New Roman" pitchFamily="18" charset="0"/>
                <a:cs typeface="Times New Roman" pitchFamily="18" charset="0"/>
              </a:rPr>
              <a:t>deuxième test. Les notes d’un  élève (E</a:t>
            </a:r>
            <a:r>
              <a:rPr lang="fr-FR" baseline="-25000" dirty="0">
                <a:solidFill>
                  <a:schemeClr val="tx1"/>
                </a:solidFill>
                <a:latin typeface="Times New Roman" pitchFamily="18" charset="0"/>
                <a:cs typeface="Times New Roman" pitchFamily="18" charset="0"/>
              </a:rPr>
              <a:t>5</a:t>
            </a:r>
            <a:r>
              <a:rPr lang="fr-FR" dirty="0">
                <a:solidFill>
                  <a:schemeClr val="tx1"/>
                </a:solidFill>
                <a:latin typeface="Times New Roman" pitchFamily="18" charset="0"/>
                <a:cs typeface="Times New Roman" pitchFamily="18" charset="0"/>
              </a:rPr>
              <a:t>) sont restées constantes, </a:t>
            </a:r>
            <a:r>
              <a:rPr lang="fr-FR" dirty="0">
                <a:solidFill>
                  <a:schemeClr val="tx1">
                    <a:lumMod val="65000"/>
                    <a:lumOff val="35000"/>
                  </a:schemeClr>
                </a:solidFill>
                <a:latin typeface="Times New Roman" pitchFamily="18" charset="0"/>
                <a:cs typeface="Times New Roman" pitchFamily="18" charset="0"/>
              </a:rPr>
              <a:t>tous </a:t>
            </a:r>
            <a:r>
              <a:rPr lang="fr-FR" dirty="0">
                <a:latin typeface="Times New Roman" pitchFamily="18" charset="0"/>
                <a:cs typeface="Times New Roman" pitchFamily="18" charset="0"/>
              </a:rPr>
              <a:t>les autres élèves ont progressé dans la compréhension.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buNone/>
            </a:pPr>
            <a:r>
              <a:rPr lang="fr-FR" dirty="0">
                <a:solidFill>
                  <a:schemeClr val="tx1"/>
                </a:solidFill>
                <a:latin typeface="Times New Roman" pitchFamily="18" charset="0"/>
                <a:cs typeface="Times New Roman" pitchFamily="18" charset="0"/>
              </a:rPr>
              <a:t>Ce bilan est positif. Aucun apprenant n’a eu 10/10 au test avant cours mais trois ont obtenu 10 au test après cours ; il n’y avait pas eu de 9/10 et trois élèves ont obtenu 9. Cinq élèves n’avaient pas eu la moyenne 5/10 avant le cours et un élève seulement n’a pas eu la moyenne au test après le cours.</a:t>
            </a:r>
          </a:p>
          <a:p>
            <a:pPr algn="just"/>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pitchFamily="18" charset="0"/>
                <a:cs typeface="Times New Roman" pitchFamily="18" charset="0"/>
              </a:rPr>
              <a:t>Difficultés</a:t>
            </a:r>
          </a:p>
        </p:txBody>
      </p:sp>
      <p:sp>
        <p:nvSpPr>
          <p:cNvPr id="3" name="Espace réservé du contenu 2"/>
          <p:cNvSpPr>
            <a:spLocks noGrp="1"/>
          </p:cNvSpPr>
          <p:nvPr>
            <p:ph idx="1"/>
          </p:nvPr>
        </p:nvSpPr>
        <p:spPr>
          <a:xfrm>
            <a:off x="0" y="1600200"/>
            <a:ext cx="9144000" cy="5257800"/>
          </a:xfrm>
        </p:spPr>
        <p:txBody>
          <a:bodyPr/>
          <a:lstStyle/>
          <a:p>
            <a:pPr algn="just">
              <a:buNone/>
            </a:pP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Le manque de manuels, de matériels didactiques et de supports </a:t>
            </a:r>
            <a:r>
              <a:rPr lang="fr-FR" dirty="0">
                <a:solidFill>
                  <a:schemeClr val="tx1"/>
                </a:solidFill>
                <a:latin typeface="Times New Roman" pitchFamily="18" charset="0"/>
                <a:cs typeface="Times New Roman" pitchFamily="18" charset="0"/>
              </a:rPr>
              <a:t>pédagogiques,</a:t>
            </a:r>
          </a:p>
          <a:p>
            <a:pPr algn="just">
              <a:buNone/>
            </a:pPr>
            <a:r>
              <a:rPr lang="fr-FR" dirty="0">
                <a:solidFill>
                  <a:schemeClr val="tx1"/>
                </a:solidFill>
                <a:latin typeface="Times New Roman" pitchFamily="18" charset="0"/>
                <a:cs typeface="Times New Roman" pitchFamily="18" charset="0"/>
              </a:rPr>
              <a:t>- La </a:t>
            </a:r>
            <a:r>
              <a:rPr lang="fr-FR" dirty="0" smtClean="0">
                <a:solidFill>
                  <a:schemeClr val="tx1"/>
                </a:solidFill>
                <a:latin typeface="Times New Roman" pitchFamily="18" charset="0"/>
                <a:cs typeface="Times New Roman" pitchFamily="18" charset="0"/>
              </a:rPr>
              <a:t>non </a:t>
            </a:r>
            <a:r>
              <a:rPr lang="fr-FR" dirty="0" smtClean="0">
                <a:latin typeface="Times New Roman" pitchFamily="18" charset="0"/>
                <a:cs typeface="Times New Roman" pitchFamily="18" charset="0"/>
              </a:rPr>
              <a:t>maîtrise de la langue par les enseignants due à la faiblesse de </a:t>
            </a:r>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formation</a:t>
            </a:r>
            <a:r>
              <a:rPr lang="fr-FR" dirty="0">
                <a:latin typeface="Times New Roman" pitchFamily="18" charset="0"/>
                <a:cs typeface="Times New Roman" pitchFamily="18" charset="0"/>
              </a:rPr>
              <a:t>, </a:t>
            </a:r>
          </a:p>
          <a:p>
            <a:pPr marL="0" indent="0" algn="just">
              <a:buNone/>
            </a:pPr>
            <a:r>
              <a:rPr lang="fr-FR" dirty="0">
                <a:latin typeface="Times New Roman" pitchFamily="18" charset="0"/>
                <a:cs typeface="Times New Roman" pitchFamily="18" charset="0"/>
              </a:rPr>
              <a:t>- La mobilité des enseignants, </a:t>
            </a:r>
          </a:p>
          <a:p>
            <a:pPr algn="just">
              <a:buFontTx/>
              <a:buChar char="-"/>
            </a:pPr>
            <a:r>
              <a:rPr lang="fr-FR" dirty="0">
                <a:latin typeface="Times New Roman" pitchFamily="18" charset="0"/>
                <a:cs typeface="Times New Roman" pitchFamily="18" charset="0"/>
              </a:rPr>
              <a:t>sont entre autres les facteurs ayant freiné l’enseignement bilingue au Mali.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pitchFamily="18" charset="0"/>
                <a:cs typeface="Times New Roman" pitchFamily="18" charset="0"/>
              </a:rPr>
              <a:t>Conclusion</a:t>
            </a:r>
          </a:p>
        </p:txBody>
      </p:sp>
      <p:sp>
        <p:nvSpPr>
          <p:cNvPr id="3" name="Espace réservé du contenu 2"/>
          <p:cNvSpPr>
            <a:spLocks noGrp="1"/>
          </p:cNvSpPr>
          <p:nvPr>
            <p:ph idx="1"/>
          </p:nvPr>
        </p:nvSpPr>
        <p:spPr>
          <a:xfrm>
            <a:off x="0" y="1600200"/>
            <a:ext cx="9144000" cy="5257800"/>
          </a:xfrm>
        </p:spPr>
        <p:txBody>
          <a:bodyPr>
            <a:normAutofit/>
          </a:bodyPr>
          <a:lstStyle/>
          <a:p>
            <a:pPr algn="just">
              <a:buNone/>
            </a:pPr>
            <a:r>
              <a:rPr lang="fr-FR" sz="3100" dirty="0">
                <a:latin typeface="Times New Roman" pitchFamily="18" charset="0"/>
                <a:cs typeface="Times New Roman" pitchFamily="18" charset="0"/>
              </a:rPr>
              <a:t>Au terme de notre étude, nos résultats ont montré que la numération en bamanankan joue un rôle indéniable dans l’augmentation du taux de réussite en calcul. Elle permet de faciliter l’acquisition des opérations au premier cycle. Le nombre d’enfants qui donnaient des résultats </a:t>
            </a:r>
            <a:r>
              <a:rPr lang="fr-FR" sz="3100" dirty="0">
                <a:solidFill>
                  <a:schemeClr val="tx1"/>
                </a:solidFill>
                <a:latin typeface="Times New Roman" pitchFamily="18" charset="0"/>
                <a:cs typeface="Times New Roman" pitchFamily="18" charset="0"/>
              </a:rPr>
              <a:t>absurdes a beaucoup </a:t>
            </a:r>
            <a:r>
              <a:rPr lang="fr-FR" sz="3100" dirty="0">
                <a:latin typeface="Times New Roman" pitchFamily="18" charset="0"/>
                <a:cs typeface="Times New Roman" pitchFamily="18" charset="0"/>
              </a:rPr>
              <a:t>diminué. Par exemple les résultats comme 59+22	= 711 sont devenus rares dans le 2</a:t>
            </a:r>
            <a:r>
              <a:rPr lang="fr-FR" sz="3100" baseline="30000" dirty="0">
                <a:latin typeface="Times New Roman" pitchFamily="18" charset="0"/>
                <a:cs typeface="Times New Roman" pitchFamily="18" charset="0"/>
              </a:rPr>
              <a:t>ème</a:t>
            </a:r>
            <a:r>
              <a:rPr lang="fr-FR" sz="3100" dirty="0">
                <a:latin typeface="Times New Roman" pitchFamily="18" charset="0"/>
                <a:cs typeface="Times New Roman" pitchFamily="18" charset="0"/>
              </a:rPr>
              <a:t> test par rapport au 1</a:t>
            </a:r>
            <a:r>
              <a:rPr lang="fr-FR" sz="3100" baseline="30000" dirty="0">
                <a:latin typeface="Times New Roman" pitchFamily="18" charset="0"/>
                <a:cs typeface="Times New Roman" pitchFamily="18" charset="0"/>
              </a:rPr>
              <a:t>er </a:t>
            </a:r>
            <a:r>
              <a:rPr lang="fr-FR" sz="3100" dirty="0">
                <a:latin typeface="Times New Roman" pitchFamily="18" charset="0"/>
                <a:cs typeface="Times New Roman" pitchFamily="18" charset="0"/>
              </a:rPr>
              <a:t>test.</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latin typeface="Times New Roman" pitchFamily="18" charset="0"/>
                <a:cs typeface="Times New Roman" pitchFamily="18" charset="0"/>
              </a:rPr>
              <a:t>Merci pour votre attention et votre participation</a:t>
            </a:r>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a:ln>
                  <a:noFill/>
                </a:ln>
                <a:solidFill>
                  <a:srgbClr val="222222"/>
                </a:solidFill>
                <a:effectLst/>
                <a:latin typeface="Roboto"/>
                <a:cs typeface="Arial" pitchFamily="34" charset="0"/>
              </a:rPr>
              <a:t>https://univ-lyon1.webex.com/univ-lyon1/j.php?MTID=m54dd0eae6a271b29edab99438476e8e9</a:t>
            </a:r>
            <a:endParaRPr kumimoji="0" lang="fr-F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latin typeface="Times New Roman" pitchFamily="18" charset="0"/>
                <a:cs typeface="Times New Roman" pitchFamily="18" charset="0"/>
              </a:rPr>
              <a:t>INTRODUCTION (suite) </a:t>
            </a:r>
            <a:br>
              <a:rPr lang="fr-FR" b="1" dirty="0">
                <a:latin typeface="Times New Roman" pitchFamily="18" charset="0"/>
                <a:cs typeface="Times New Roman" pitchFamily="18" charset="0"/>
              </a:rPr>
            </a:br>
            <a:r>
              <a:rPr lang="fr-FR" b="1" dirty="0">
                <a:latin typeface="Times New Roman" pitchFamily="18" charset="0"/>
                <a:cs typeface="Times New Roman" pitchFamily="18" charset="0"/>
              </a:rPr>
              <a:t>La pédagogie convergente (PC)</a:t>
            </a:r>
          </a:p>
        </p:txBody>
      </p:sp>
      <p:sp>
        <p:nvSpPr>
          <p:cNvPr id="3" name="Espace réservé du contenu 2"/>
          <p:cNvSpPr>
            <a:spLocks noGrp="1"/>
          </p:cNvSpPr>
          <p:nvPr>
            <p:ph idx="1"/>
          </p:nvPr>
        </p:nvSpPr>
        <p:spPr/>
        <p:txBody>
          <a:bodyPr/>
          <a:lstStyle/>
          <a:p>
            <a:pPr algn="just">
              <a:buNone/>
            </a:pPr>
            <a:r>
              <a:rPr lang="fr-FR" dirty="0">
                <a:latin typeface="Times New Roman" pitchFamily="18" charset="0"/>
                <a:cs typeface="Times New Roman" pitchFamily="18" charset="0"/>
              </a:rPr>
              <a:t>Elle touchait en 1997 six (06) langues nationales (Bamanankan, </a:t>
            </a:r>
            <a:r>
              <a:rPr lang="fr-FR" dirty="0" err="1">
                <a:latin typeface="Times New Roman" pitchFamily="18" charset="0"/>
                <a:cs typeface="Times New Roman" pitchFamily="18" charset="0"/>
              </a:rPr>
              <a:t>Fulfuldé</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Songhoy</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Tamacheq</a:t>
            </a:r>
            <a:r>
              <a:rPr lang="fr-FR" dirty="0">
                <a:latin typeface="Times New Roman" pitchFamily="18" charset="0"/>
                <a:cs typeface="Times New Roman" pitchFamily="18" charset="0"/>
              </a:rPr>
              <a:t>, Dogon, Soninké) et concernait 153 écoles, 205 classes et 22 400 élèves. Au total 692 maîtres, 126 conseillers pédagogiques et 12 Inspecteurs avaient été formés.</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latin typeface="Times New Roman" pitchFamily="18" charset="0"/>
                <a:cs typeface="Times New Roman" pitchFamily="18" charset="0"/>
              </a:rPr>
              <a:t>INTRODUCTION (Suite)</a:t>
            </a:r>
            <a:br>
              <a:rPr lang="fr-FR" b="1" dirty="0">
                <a:latin typeface="Times New Roman" pitchFamily="18" charset="0"/>
                <a:cs typeface="Times New Roman" pitchFamily="18" charset="0"/>
              </a:rPr>
            </a:br>
            <a:r>
              <a:rPr lang="fr-FR" dirty="0">
                <a:latin typeface="Times New Roman" pitchFamily="18" charset="0"/>
                <a:cs typeface="Times New Roman" pitchFamily="18" charset="0"/>
              </a:rPr>
              <a:t>Le curriculum </a:t>
            </a:r>
          </a:p>
        </p:txBody>
      </p:sp>
      <p:sp>
        <p:nvSpPr>
          <p:cNvPr id="3" name="Espace réservé du contenu 2"/>
          <p:cNvSpPr>
            <a:spLocks noGrp="1"/>
          </p:cNvSpPr>
          <p:nvPr>
            <p:ph idx="1"/>
          </p:nvPr>
        </p:nvSpPr>
        <p:spPr>
          <a:xfrm>
            <a:off x="0" y="1600200"/>
            <a:ext cx="9144000" cy="5257800"/>
          </a:xfrm>
        </p:spPr>
        <p:txBody>
          <a:bodyPr>
            <a:normAutofit fontScale="92500" lnSpcReduction="20000"/>
          </a:bodyPr>
          <a:lstStyle/>
          <a:p>
            <a:pPr algn="just">
              <a:buNone/>
            </a:pPr>
            <a:r>
              <a:rPr lang="fr-FR" dirty="0">
                <a:latin typeface="Times New Roman" pitchFamily="18" charset="0"/>
                <a:cs typeface="Times New Roman" pitchFamily="18" charset="0"/>
              </a:rPr>
              <a:t>La mise en œuvre du curriculum a commencé en 1999 pour fléchir en 2012 avec les perturbations politiques et sécuritaires qui ont touché tous les domaines de développement du pays.</a:t>
            </a:r>
            <a:r>
              <a:rPr lang="fr-FR" dirty="0">
                <a:solidFill>
                  <a:srgbClr val="FF0000"/>
                </a:solidFill>
                <a:latin typeface="Times New Roman" pitchFamily="18" charset="0"/>
                <a:cs typeface="Times New Roman" pitchFamily="18" charset="0"/>
              </a:rPr>
              <a:t> </a:t>
            </a:r>
            <a:r>
              <a:rPr lang="fr-FR" dirty="0">
                <a:latin typeface="Times New Roman" pitchFamily="18" charset="0"/>
                <a:cs typeface="Times New Roman" pitchFamily="18" charset="0"/>
              </a:rPr>
              <a:t>Son élaboration a été effectuée en trois phases : la mise à essai, l’extension et la généralisation. De 2005 à 2012, </a:t>
            </a:r>
            <a:r>
              <a:rPr lang="fr-FR" dirty="0">
                <a:solidFill>
                  <a:schemeClr val="tx1"/>
                </a:solidFill>
                <a:latin typeface="Times New Roman" pitchFamily="18" charset="0"/>
                <a:cs typeface="Times New Roman" pitchFamily="18" charset="0"/>
              </a:rPr>
              <a:t>le curriculum </a:t>
            </a:r>
            <a:r>
              <a:rPr lang="fr-FR" dirty="0">
                <a:latin typeface="Times New Roman" pitchFamily="18" charset="0"/>
                <a:cs typeface="Times New Roman" pitchFamily="18" charset="0"/>
              </a:rPr>
              <a:t>a été appliqué dans 2550 écoles parmi lesquelles 2050 utilisant la PC et  500 écoles classiques.</a:t>
            </a:r>
          </a:p>
          <a:p>
            <a:pPr algn="just">
              <a:buNone/>
            </a:pPr>
            <a:r>
              <a:rPr lang="fr-FR" dirty="0">
                <a:latin typeface="Times New Roman" pitchFamily="18" charset="0"/>
                <a:cs typeface="Times New Roman" pitchFamily="18" charset="0"/>
              </a:rPr>
              <a:t>Seuls les programmes du niveau 1 (1</a:t>
            </a:r>
            <a:r>
              <a:rPr lang="fr-FR" baseline="30000" dirty="0">
                <a:latin typeface="Times New Roman" pitchFamily="18" charset="0"/>
                <a:cs typeface="Times New Roman" pitchFamily="18" charset="0"/>
              </a:rPr>
              <a:t>e</a:t>
            </a:r>
            <a:r>
              <a:rPr lang="fr-FR" dirty="0">
                <a:latin typeface="Times New Roman" pitchFamily="18" charset="0"/>
                <a:cs typeface="Times New Roman" pitchFamily="18" charset="0"/>
              </a:rPr>
              <a:t> et 2</a:t>
            </a:r>
            <a:r>
              <a:rPr lang="fr-FR" baseline="30000" dirty="0">
                <a:latin typeface="Times New Roman" pitchFamily="18" charset="0"/>
                <a:cs typeface="Times New Roman" pitchFamily="18" charset="0"/>
              </a:rPr>
              <a:t>e</a:t>
            </a:r>
            <a:r>
              <a:rPr lang="fr-FR" dirty="0">
                <a:latin typeface="Times New Roman" pitchFamily="18" charset="0"/>
                <a:cs typeface="Times New Roman" pitchFamily="18" charset="0"/>
              </a:rPr>
              <a:t> années) étaient en </a:t>
            </a:r>
            <a:r>
              <a:rPr lang="fr-FR" dirty="0">
                <a:solidFill>
                  <a:schemeClr val="tx1"/>
                </a:solidFill>
                <a:latin typeface="Times New Roman" pitchFamily="18" charset="0"/>
                <a:cs typeface="Times New Roman" pitchFamily="18" charset="0"/>
              </a:rPr>
              <a:t>application.</a:t>
            </a:r>
            <a:r>
              <a:rPr lang="fr-FR" dirty="0">
                <a:solidFill>
                  <a:srgbClr val="0070C0"/>
                </a:solidFill>
                <a:latin typeface="Times New Roman" pitchFamily="18" charset="0"/>
                <a:cs typeface="Times New Roman" pitchFamily="18" charset="0"/>
              </a:rPr>
              <a:t> </a:t>
            </a:r>
          </a:p>
          <a:p>
            <a:pPr algn="just">
              <a:buNone/>
            </a:pPr>
            <a:r>
              <a:rPr lang="fr-FR" dirty="0">
                <a:latin typeface="Times New Roman" pitchFamily="18" charset="0"/>
                <a:cs typeface="Times New Roman" pitchFamily="18" charset="0"/>
              </a:rPr>
              <a:t>Le niveau 2 (3</a:t>
            </a:r>
            <a:r>
              <a:rPr lang="fr-FR" baseline="30000" dirty="0">
                <a:latin typeface="Times New Roman" pitchFamily="18" charset="0"/>
                <a:cs typeface="Times New Roman" pitchFamily="18" charset="0"/>
              </a:rPr>
              <a:t>e</a:t>
            </a:r>
            <a:r>
              <a:rPr lang="fr-FR" dirty="0">
                <a:latin typeface="Times New Roman" pitchFamily="18" charset="0"/>
                <a:cs typeface="Times New Roman" pitchFamily="18" charset="0"/>
              </a:rPr>
              <a:t> et 4</a:t>
            </a:r>
            <a:r>
              <a:rPr lang="fr-FR" baseline="30000" dirty="0">
                <a:latin typeface="Times New Roman" pitchFamily="18" charset="0"/>
                <a:cs typeface="Times New Roman" pitchFamily="18" charset="0"/>
              </a:rPr>
              <a:t>e</a:t>
            </a:r>
            <a:r>
              <a:rPr lang="fr-FR" dirty="0">
                <a:latin typeface="Times New Roman" pitchFamily="18" charset="0"/>
                <a:cs typeface="Times New Roman" pitchFamily="18" charset="0"/>
              </a:rPr>
              <a:t> années) est actuellement validé</a:t>
            </a:r>
            <a:r>
              <a:rPr lang="fr-FR" dirty="0">
                <a:solidFill>
                  <a:schemeClr val="tx1"/>
                </a:solidFill>
                <a:latin typeface="Times New Roman" pitchFamily="18" charset="0"/>
                <a:cs typeface="Times New Roman" pitchFamily="18" charset="0"/>
              </a:rPr>
              <a:t>, les niveaux 3 (5</a:t>
            </a:r>
            <a:r>
              <a:rPr lang="fr-FR" baseline="30000" dirty="0">
                <a:solidFill>
                  <a:schemeClr val="tx1"/>
                </a:solidFill>
                <a:latin typeface="Times New Roman" pitchFamily="18" charset="0"/>
                <a:cs typeface="Times New Roman" pitchFamily="18" charset="0"/>
              </a:rPr>
              <a:t>e</a:t>
            </a:r>
            <a:r>
              <a:rPr lang="fr-FR" dirty="0">
                <a:solidFill>
                  <a:schemeClr val="tx1"/>
                </a:solidFill>
                <a:latin typeface="Times New Roman" pitchFamily="18" charset="0"/>
                <a:cs typeface="Times New Roman" pitchFamily="18" charset="0"/>
              </a:rPr>
              <a:t> et 6) et 4 (7</a:t>
            </a:r>
            <a:r>
              <a:rPr lang="fr-FR" baseline="30000" dirty="0">
                <a:solidFill>
                  <a:schemeClr val="tx1"/>
                </a:solidFill>
                <a:latin typeface="Times New Roman" pitchFamily="18" charset="0"/>
                <a:cs typeface="Times New Roman" pitchFamily="18" charset="0"/>
              </a:rPr>
              <a:t>e</a:t>
            </a:r>
            <a:r>
              <a:rPr lang="fr-FR" dirty="0">
                <a:solidFill>
                  <a:schemeClr val="tx1"/>
                </a:solidFill>
                <a:latin typeface="Times New Roman" pitchFamily="18" charset="0"/>
                <a:cs typeface="Times New Roman" pitchFamily="18" charset="0"/>
              </a:rPr>
              <a:t>, 8</a:t>
            </a:r>
            <a:r>
              <a:rPr lang="fr-FR" baseline="30000" dirty="0">
                <a:solidFill>
                  <a:schemeClr val="tx1"/>
                </a:solidFill>
                <a:latin typeface="Times New Roman" pitchFamily="18" charset="0"/>
                <a:cs typeface="Times New Roman" pitchFamily="18" charset="0"/>
              </a:rPr>
              <a:t>e</a:t>
            </a:r>
            <a:r>
              <a:rPr lang="fr-FR" dirty="0">
                <a:solidFill>
                  <a:schemeClr val="tx1"/>
                </a:solidFill>
                <a:latin typeface="Times New Roman" pitchFamily="18" charset="0"/>
                <a:cs typeface="Times New Roman" pitchFamily="18" charset="0"/>
              </a:rPr>
              <a:t> et 9</a:t>
            </a:r>
            <a:r>
              <a:rPr lang="fr-FR" baseline="30000" dirty="0">
                <a:solidFill>
                  <a:schemeClr val="tx1"/>
                </a:solidFill>
                <a:latin typeface="Times New Roman" pitchFamily="18" charset="0"/>
                <a:cs typeface="Times New Roman" pitchFamily="18" charset="0"/>
              </a:rPr>
              <a:t>e</a:t>
            </a:r>
            <a:r>
              <a:rPr lang="fr-FR" dirty="0">
                <a:solidFill>
                  <a:schemeClr val="tx1"/>
                </a:solidFill>
                <a:latin typeface="Times New Roman" pitchFamily="18" charset="0"/>
                <a:cs typeface="Times New Roman" pitchFamily="18" charset="0"/>
              </a:rPr>
              <a:t>) sont en cours </a:t>
            </a:r>
            <a:r>
              <a:rPr lang="fr-FR" dirty="0">
                <a:latin typeface="Times New Roman" pitchFamily="18" charset="0"/>
                <a:cs typeface="Times New Roman" pitchFamily="18" charset="0"/>
              </a:rPr>
              <a:t>de validation.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Times New Roman" pitchFamily="18" charset="0"/>
                <a:cs typeface="Times New Roman" pitchFamily="18" charset="0"/>
              </a:rPr>
              <a:t>INTRODUCTION (Suite et fin)</a:t>
            </a:r>
            <a:endParaRPr lang="fr-FR" dirty="0"/>
          </a:p>
        </p:txBody>
      </p:sp>
      <p:sp>
        <p:nvSpPr>
          <p:cNvPr id="3" name="Espace réservé du contenu 2"/>
          <p:cNvSpPr>
            <a:spLocks noGrp="1"/>
          </p:cNvSpPr>
          <p:nvPr>
            <p:ph idx="1"/>
          </p:nvPr>
        </p:nvSpPr>
        <p:spPr>
          <a:xfrm>
            <a:off x="0" y="1600200"/>
            <a:ext cx="9144000" cy="4495800"/>
          </a:xfrm>
        </p:spPr>
        <p:txBody>
          <a:bodyPr>
            <a:normAutofit/>
          </a:bodyPr>
          <a:lstStyle/>
          <a:p>
            <a:pPr>
              <a:buNone/>
            </a:pPr>
            <a:r>
              <a:rPr lang="fr-FR" dirty="0">
                <a:latin typeface="Times New Roman" pitchFamily="18" charset="0"/>
                <a:cs typeface="Times New Roman" pitchFamily="18" charset="0"/>
              </a:rPr>
              <a:t>Après 2012 le curriculum a peiné pour être réalisé </a:t>
            </a:r>
            <a:r>
              <a:rPr lang="fr-FR" dirty="0">
                <a:solidFill>
                  <a:schemeClr val="tx1"/>
                </a:solidFill>
                <a:latin typeface="Times New Roman" pitchFamily="18" charset="0"/>
                <a:cs typeface="Times New Roman" pitchFamily="18" charset="0"/>
              </a:rPr>
              <a:t>dans les régions </a:t>
            </a:r>
            <a:r>
              <a:rPr lang="fr-FR" dirty="0" err="1">
                <a:solidFill>
                  <a:schemeClr val="tx1"/>
                </a:solidFill>
                <a:latin typeface="Times New Roman" pitchFamily="18" charset="0"/>
                <a:cs typeface="Times New Roman" pitchFamily="18" charset="0"/>
              </a:rPr>
              <a:t>bambaraphones</a:t>
            </a:r>
            <a:r>
              <a:rPr lang="fr-FR" dirty="0">
                <a:solidFill>
                  <a:schemeClr val="tx1"/>
                </a:solidFill>
                <a:latin typeface="Times New Roman" pitchFamily="18" charset="0"/>
                <a:cs typeface="Times New Roman" pitchFamily="18" charset="0"/>
              </a:rPr>
              <a:t> Ségou, Koulikoro et Bamako. Ces écoles ont gardé théoriquement ce statut mais font tout l’enseignement en français.</a:t>
            </a:r>
          </a:p>
          <a:p>
            <a:pPr>
              <a:buNone/>
            </a:pPr>
            <a:r>
              <a:rPr lang="fr-FR" dirty="0">
                <a:solidFill>
                  <a:schemeClr val="tx1"/>
                </a:solidFill>
                <a:latin typeface="Times New Roman" pitchFamily="18" charset="0"/>
                <a:cs typeface="Times New Roman" pitchFamily="18" charset="0"/>
              </a:rPr>
              <a:t>La réalité, que nous évoquerons, fut remplie de difficultés empêchant la mise en œuvre de sa généralisation. Notre étude fut </a:t>
            </a:r>
            <a:r>
              <a:rPr lang="fr-FR" dirty="0">
                <a:latin typeface="Times New Roman" pitchFamily="18" charset="0"/>
                <a:cs typeface="Times New Roman" pitchFamily="18" charset="0"/>
              </a:rPr>
              <a:t>expérimentale.</a:t>
            </a:r>
          </a:p>
          <a:p>
            <a:pPr>
              <a:buNone/>
            </a:pPr>
            <a:endParaRPr lang="fr-FR" dirty="0">
              <a:solidFill>
                <a:srgbClr val="FF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 </a:t>
            </a:r>
            <a:r>
              <a:rPr lang="fr-FR" b="1" dirty="0">
                <a:latin typeface="Times New Roman" pitchFamily="18" charset="0"/>
                <a:cs typeface="Times New Roman" pitchFamily="18" charset="0"/>
              </a:rPr>
              <a:t>PROBLÉMATIQUE</a:t>
            </a:r>
            <a:r>
              <a:rPr lang="fr-FR" b="1" dirty="0"/>
              <a:t> </a:t>
            </a:r>
            <a:endParaRPr lang="fr-FR" dirty="0"/>
          </a:p>
        </p:txBody>
      </p:sp>
      <p:sp>
        <p:nvSpPr>
          <p:cNvPr id="3" name="Espace réservé du contenu 2"/>
          <p:cNvSpPr>
            <a:spLocks noGrp="1"/>
          </p:cNvSpPr>
          <p:nvPr>
            <p:ph idx="1"/>
          </p:nvPr>
        </p:nvSpPr>
        <p:spPr>
          <a:xfrm>
            <a:off x="0" y="1285860"/>
            <a:ext cx="9144000" cy="5572140"/>
          </a:xfrm>
        </p:spPr>
        <p:txBody>
          <a:bodyPr>
            <a:normAutofit fontScale="92500" lnSpcReduction="10000"/>
          </a:bodyPr>
          <a:lstStyle/>
          <a:p>
            <a:pPr algn="just">
              <a:buNone/>
            </a:pPr>
            <a:r>
              <a:rPr lang="fr-FR" dirty="0">
                <a:latin typeface="Times New Roman" pitchFamily="18" charset="0"/>
                <a:cs typeface="Times New Roman" pitchFamily="18" charset="0"/>
              </a:rPr>
              <a:t>Les règles de construction des nombres et leur addition en bamanankan ne sont pas dégagées dans le système d’enseignement classique. Celles du Français sont systématiquement transposées en bamanankan dans les </a:t>
            </a:r>
            <a:r>
              <a:rPr lang="fr-FR" dirty="0">
                <a:solidFill>
                  <a:schemeClr val="tx1"/>
                </a:solidFill>
                <a:latin typeface="Times New Roman" pitchFamily="18" charset="0"/>
                <a:cs typeface="Times New Roman" pitchFamily="18" charset="0"/>
              </a:rPr>
              <a:t>apprentissages, les symboles (chiffres) étant les mêmes. Or la langue a ses spécificités dont nous devons tenir compte. Pourquoi ne pas concevoir les enseignements par rapport à la langue dans laquelle on les pratique pour arriver aux notions que l’on veut enseigner aux apprenants ?</a:t>
            </a:r>
          </a:p>
          <a:p>
            <a:pPr algn="just">
              <a:buNone/>
            </a:pPr>
            <a:r>
              <a:rPr lang="fr-FR" dirty="0">
                <a:solidFill>
                  <a:schemeClr val="tx1"/>
                </a:solidFill>
                <a:latin typeface="Times New Roman" pitchFamily="18" charset="0"/>
                <a:cs typeface="Times New Roman" pitchFamily="18" charset="0"/>
              </a:rPr>
              <a:t>Les apprenants éprouvent d’énormes difficultés à comprendre la pratique des </a:t>
            </a:r>
            <a:r>
              <a:rPr lang="fr-FR" dirty="0">
                <a:latin typeface="Times New Roman" pitchFamily="18" charset="0"/>
                <a:cs typeface="Times New Roman" pitchFamily="18" charset="0"/>
              </a:rPr>
              <a:t>nombres et à effectuer des opérations.</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latin typeface="Times New Roman" pitchFamily="18" charset="0"/>
                <a:cs typeface="Times New Roman" pitchFamily="18" charset="0"/>
              </a:rPr>
              <a:t>Cadre DE RÉFÉRENCE </a:t>
            </a:r>
            <a:r>
              <a:rPr lang="fr-FR" dirty="0"/>
              <a:t/>
            </a:r>
            <a:br>
              <a:rPr lang="fr-FR" dirty="0"/>
            </a:br>
            <a:endParaRPr lang="fr-FR" dirty="0"/>
          </a:p>
        </p:txBody>
      </p:sp>
      <p:sp>
        <p:nvSpPr>
          <p:cNvPr id="3" name="Espace réservé du contenu 2"/>
          <p:cNvSpPr>
            <a:spLocks noGrp="1"/>
          </p:cNvSpPr>
          <p:nvPr>
            <p:ph idx="1"/>
          </p:nvPr>
        </p:nvSpPr>
        <p:spPr>
          <a:xfrm>
            <a:off x="0" y="1071546"/>
            <a:ext cx="9144000" cy="5786454"/>
          </a:xfrm>
        </p:spPr>
        <p:txBody>
          <a:bodyPr>
            <a:normAutofit fontScale="85000" lnSpcReduction="10000"/>
          </a:bodyPr>
          <a:lstStyle/>
          <a:p>
            <a:pPr algn="just">
              <a:buNone/>
            </a:pPr>
            <a:r>
              <a:rPr lang="fr-FR" dirty="0">
                <a:latin typeface="Times New Roman" pitchFamily="18" charset="0"/>
                <a:cs typeface="Times New Roman" pitchFamily="18" charset="0"/>
              </a:rPr>
              <a:t>Les auteurs ont situé les problèmes de l’enseignement bilingue à des niveaux plus ou moins différents.</a:t>
            </a:r>
          </a:p>
          <a:p>
            <a:pPr algn="just"/>
            <a:r>
              <a:rPr lang="fr-FR" dirty="0" err="1">
                <a:latin typeface="Times New Roman" pitchFamily="18" charset="0"/>
                <a:cs typeface="Times New Roman" pitchFamily="18" charset="0"/>
              </a:rPr>
              <a:t>Traoré.S</a:t>
            </a:r>
            <a:r>
              <a:rPr lang="fr-FR" dirty="0">
                <a:latin typeface="Times New Roman" pitchFamily="18" charset="0"/>
                <a:cs typeface="Times New Roman" pitchFamily="18" charset="0"/>
              </a:rPr>
              <a:t> (2000) dénonce la formation des maîtres quand  </a:t>
            </a:r>
            <a:r>
              <a:rPr lang="fr-FR" dirty="0" err="1">
                <a:latin typeface="Times New Roman" pitchFamily="18" charset="0"/>
                <a:cs typeface="Times New Roman" pitchFamily="18" charset="0"/>
              </a:rPr>
              <a:t>Haïdara.M.</a:t>
            </a:r>
            <a:r>
              <a:rPr lang="fr-FR" dirty="0">
                <a:latin typeface="Times New Roman" pitchFamily="18" charset="0"/>
                <a:cs typeface="Times New Roman" pitchFamily="18" charset="0"/>
              </a:rPr>
              <a:t>L (1998)  propose d’intensifier les campagnes de sensibilisation.</a:t>
            </a:r>
          </a:p>
          <a:p>
            <a:pPr algn="just"/>
            <a:r>
              <a:rPr lang="fr-FR" dirty="0" err="1">
                <a:latin typeface="Times New Roman" pitchFamily="18" charset="0"/>
                <a:cs typeface="Times New Roman" pitchFamily="18" charset="0"/>
              </a:rPr>
              <a:t>Kané.S</a:t>
            </a:r>
            <a:r>
              <a:rPr lang="fr-FR" dirty="0">
                <a:latin typeface="Times New Roman" pitchFamily="18" charset="0"/>
                <a:cs typeface="Times New Roman" pitchFamily="18" charset="0"/>
              </a:rPr>
              <a:t> (1999) les rejoint en ces termes </a:t>
            </a:r>
            <a:r>
              <a:rPr lang="fr-FR" i="1" dirty="0">
                <a:latin typeface="Times New Roman" pitchFamily="18" charset="0"/>
                <a:cs typeface="Times New Roman" pitchFamily="18" charset="0"/>
              </a:rPr>
              <a:t>en disant que parmi les problèmes de l’école généralement mentionnés, se trouve le manque de matériel didactique </a:t>
            </a:r>
            <a:r>
              <a:rPr lang="fr-FR" dirty="0">
                <a:latin typeface="Times New Roman" pitchFamily="18" charset="0"/>
                <a:cs typeface="Times New Roman" pitchFamily="18" charset="0"/>
              </a:rPr>
              <a:t> et de manuels en bamanankan. La même année</a:t>
            </a:r>
            <a:r>
              <a:rPr lang="fr-FR" dirty="0">
                <a:solidFill>
                  <a:schemeClr val="tx1"/>
                </a:solidFill>
                <a:latin typeface="Times New Roman" pitchFamily="18" charset="0"/>
                <a:cs typeface="Times New Roman" pitchFamily="18" charset="0"/>
              </a:rPr>
              <a:t>, </a:t>
            </a:r>
            <a:r>
              <a:rPr lang="fr-FR" dirty="0" err="1">
                <a:solidFill>
                  <a:schemeClr val="tx1"/>
                </a:solidFill>
                <a:latin typeface="Times New Roman" pitchFamily="18" charset="0"/>
                <a:cs typeface="Times New Roman" pitchFamily="18" charset="0"/>
              </a:rPr>
              <a:t>Doumbia.A.T</a:t>
            </a:r>
            <a:r>
              <a:rPr lang="fr-FR" dirty="0">
                <a:solidFill>
                  <a:schemeClr val="tx1"/>
                </a:solidFill>
                <a:latin typeface="Times New Roman" pitchFamily="18" charset="0"/>
                <a:cs typeface="Times New Roman" pitchFamily="18" charset="0"/>
              </a:rPr>
              <a:t> (1999) dénonce les pratiques enseignantes relatives au bamanankan.</a:t>
            </a: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Quant à </a:t>
            </a:r>
            <a:r>
              <a:rPr lang="fr-FR" dirty="0" err="1">
                <a:latin typeface="Times New Roman" pitchFamily="18" charset="0"/>
                <a:cs typeface="Times New Roman" pitchFamily="18" charset="0"/>
              </a:rPr>
              <a:t>Kanouté.M.</a:t>
            </a:r>
            <a:r>
              <a:rPr lang="fr-FR" dirty="0">
                <a:latin typeface="Times New Roman" pitchFamily="18" charset="0"/>
                <a:cs typeface="Times New Roman" pitchFamily="18" charset="0"/>
              </a:rPr>
              <a:t>L (1997), il se penche en particulier sur la transition du bamanankan au français, qui a lieu en 4</a:t>
            </a:r>
            <a:r>
              <a:rPr lang="fr-FR" baseline="30000" dirty="0">
                <a:latin typeface="Times New Roman" pitchFamily="18" charset="0"/>
                <a:cs typeface="Times New Roman" pitchFamily="18" charset="0"/>
              </a:rPr>
              <a:t>e</a:t>
            </a:r>
            <a:r>
              <a:rPr lang="fr-FR" dirty="0">
                <a:latin typeface="Times New Roman" pitchFamily="18" charset="0"/>
                <a:cs typeface="Times New Roman" pitchFamily="18" charset="0"/>
              </a:rPr>
              <a:t>  année. Il montre qu’en 5</a:t>
            </a:r>
            <a:r>
              <a:rPr lang="fr-FR" baseline="30000" dirty="0">
                <a:latin typeface="Times New Roman" pitchFamily="18" charset="0"/>
                <a:cs typeface="Times New Roman" pitchFamily="18" charset="0"/>
              </a:rPr>
              <a:t>e</a:t>
            </a:r>
            <a:r>
              <a:rPr lang="fr-FR" dirty="0">
                <a:latin typeface="Times New Roman" pitchFamily="18" charset="0"/>
                <a:cs typeface="Times New Roman" pitchFamily="18" charset="0"/>
              </a:rPr>
              <a:t>  année, cette transition pose encore de gros problèmes. </a:t>
            </a:r>
          </a:p>
          <a:p>
            <a:endParaRPr lang="fr-FR" dirty="0"/>
          </a:p>
          <a:p>
            <a:endParaRPr lang="fr-FR"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700070"/>
          </a:xfrm>
        </p:spPr>
        <p:txBody>
          <a:bodyPr>
            <a:normAutofit fontScale="90000"/>
          </a:bodyPr>
          <a:lstStyle/>
          <a:p>
            <a:r>
              <a:rPr lang="fr-FR" b="1" dirty="0">
                <a:latin typeface="Times New Roman" pitchFamily="18" charset="0"/>
                <a:cs typeface="Times New Roman" pitchFamily="18" charset="0"/>
              </a:rPr>
              <a:t>Cadre DE RÉFÉRENCE (suite)</a:t>
            </a:r>
            <a:r>
              <a:rPr lang="fr-FR" dirty="0"/>
              <a:t/>
            </a:r>
            <a:br>
              <a:rPr lang="fr-FR" dirty="0"/>
            </a:br>
            <a:endParaRPr lang="fr-FR" dirty="0"/>
          </a:p>
        </p:txBody>
      </p:sp>
      <p:sp>
        <p:nvSpPr>
          <p:cNvPr id="3" name="Espace réservé du contenu 2"/>
          <p:cNvSpPr>
            <a:spLocks noGrp="1"/>
          </p:cNvSpPr>
          <p:nvPr>
            <p:ph idx="1"/>
          </p:nvPr>
        </p:nvSpPr>
        <p:spPr>
          <a:xfrm>
            <a:off x="0" y="1071546"/>
            <a:ext cx="9144000" cy="5786454"/>
          </a:xfrm>
        </p:spPr>
        <p:txBody>
          <a:bodyPr>
            <a:normAutofit fontScale="85000" lnSpcReduction="10000"/>
          </a:bodyPr>
          <a:lstStyle/>
          <a:p>
            <a:r>
              <a:rPr lang="fr-FR" dirty="0">
                <a:latin typeface="Times New Roman" pitchFamily="18" charset="0"/>
                <a:cs typeface="Times New Roman" pitchFamily="18" charset="0"/>
              </a:rPr>
              <a:t>Quant à </a:t>
            </a:r>
            <a:r>
              <a:rPr lang="fr-FR" dirty="0" err="1">
                <a:latin typeface="Times New Roman" pitchFamily="18" charset="0"/>
                <a:cs typeface="Times New Roman" pitchFamily="18" charset="0"/>
              </a:rPr>
              <a:t>Ingse</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Skattum</a:t>
            </a:r>
            <a:r>
              <a:rPr lang="fr-FR" dirty="0">
                <a:latin typeface="Times New Roman" pitchFamily="18" charset="0"/>
                <a:cs typeface="Times New Roman" pitchFamily="18" charset="0"/>
              </a:rPr>
              <a:t> (2000) de l'Université d'Oslo, elle a analysé les résultats de </a:t>
            </a:r>
            <a:r>
              <a:rPr lang="fr-FR" dirty="0">
                <a:solidFill>
                  <a:schemeClr val="tx1"/>
                </a:solidFill>
                <a:latin typeface="Times New Roman" pitchFamily="18" charset="0"/>
                <a:cs typeface="Times New Roman" pitchFamily="18" charset="0"/>
              </a:rPr>
              <a:t>l’enseignement bilingue. À travers des tests passés en 5</a:t>
            </a:r>
            <a:r>
              <a:rPr lang="fr-FR" baseline="30000" dirty="0">
                <a:solidFill>
                  <a:schemeClr val="tx1"/>
                </a:solidFill>
                <a:latin typeface="Times New Roman" pitchFamily="18" charset="0"/>
                <a:cs typeface="Times New Roman" pitchFamily="18" charset="0"/>
              </a:rPr>
              <a:t>e</a:t>
            </a:r>
            <a:r>
              <a:rPr lang="fr-FR" dirty="0">
                <a:solidFill>
                  <a:schemeClr val="tx1"/>
                </a:solidFill>
                <a:latin typeface="Times New Roman" pitchFamily="18" charset="0"/>
                <a:cs typeface="Times New Roman" pitchFamily="18" charset="0"/>
              </a:rPr>
              <a:t> année, </a:t>
            </a:r>
            <a:r>
              <a:rPr lang="fr-FR" dirty="0" err="1">
                <a:solidFill>
                  <a:schemeClr val="tx1"/>
                </a:solidFill>
                <a:latin typeface="Times New Roman" pitchFamily="18" charset="0"/>
                <a:cs typeface="Times New Roman" pitchFamily="18" charset="0"/>
              </a:rPr>
              <a:t>Skattum</a:t>
            </a:r>
            <a:r>
              <a:rPr lang="fr-FR" dirty="0">
                <a:solidFill>
                  <a:schemeClr val="tx1"/>
                </a:solidFill>
                <a:latin typeface="Times New Roman" pitchFamily="18" charset="0"/>
                <a:cs typeface="Times New Roman" pitchFamily="18" charset="0"/>
              </a:rPr>
              <a:t> systématise et quantifie les fautes faites en bamanankan écrit. En identifiant ainsi les points les plus difficiles pour les élèves, l’auteur trouve que cela offre aux maîtres un premier instrument pour dispenser un enseignement plus systématique et donc plus efficace de la langue maternelle. </a:t>
            </a:r>
          </a:p>
          <a:p>
            <a:r>
              <a:rPr lang="fr-FR" dirty="0">
                <a:solidFill>
                  <a:schemeClr val="tx1"/>
                </a:solidFill>
                <a:latin typeface="Times New Roman" pitchFamily="18" charset="0"/>
                <a:cs typeface="Times New Roman" pitchFamily="18" charset="0"/>
              </a:rPr>
              <a:t>Les études de </a:t>
            </a:r>
            <a:r>
              <a:rPr lang="fr-FR" dirty="0" err="1">
                <a:solidFill>
                  <a:schemeClr val="tx1"/>
                </a:solidFill>
                <a:latin typeface="Times New Roman" pitchFamily="18" charset="0"/>
                <a:cs typeface="Times New Roman" pitchFamily="18" charset="0"/>
              </a:rPr>
              <a:t>Radahindwa</a:t>
            </a:r>
            <a:r>
              <a:rPr lang="fr-FR" dirty="0">
                <a:solidFill>
                  <a:schemeClr val="tx1"/>
                </a:solidFill>
                <a:latin typeface="Times New Roman" pitchFamily="18" charset="0"/>
                <a:cs typeface="Times New Roman" pitchFamily="18" charset="0"/>
              </a:rPr>
              <a:t>, réalisées dans la République Démocratique du Congo (ex-Zaïre), celles de Diarra et de Calvet, réalisées au Mali, ont abouti au constat suivant : les enfants apprenant dans leur langue maternelle sont plus performants dans les disciplines « scientifiques » que leurs homologues des classes en français.</a:t>
            </a:r>
          </a:p>
          <a:p>
            <a:endParaRPr lang="fr-FR" dirty="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Times New Roman" pitchFamily="18" charset="0"/>
                <a:cs typeface="Times New Roman" pitchFamily="18" charset="0"/>
              </a:rPr>
              <a:t>PRÉALABLE CONCEPTUEL </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600200"/>
            <a:ext cx="9144000" cy="4972072"/>
          </a:xfrm>
        </p:spPr>
        <p:txBody>
          <a:bodyPr>
            <a:normAutofit fontScale="77500" lnSpcReduction="20000"/>
          </a:bodyPr>
          <a:lstStyle/>
          <a:p>
            <a:r>
              <a:rPr lang="fr-FR" b="1" dirty="0">
                <a:latin typeface="Times New Roman" pitchFamily="18" charset="0"/>
                <a:cs typeface="Times New Roman" pitchFamily="18" charset="0"/>
              </a:rPr>
              <a:t>La Pédagogie Convergente</a:t>
            </a:r>
            <a:r>
              <a:rPr lang="fr-FR" dirty="0">
                <a:latin typeface="Times New Roman" pitchFamily="18" charset="0"/>
                <a:cs typeface="Times New Roman" pitchFamily="18" charset="0"/>
              </a:rPr>
              <a:t> : elle peut être définie comme méthode éducative formelle consistant à introduire rationnellement les langues  nationales dès les premières années de la scolarisation des apprenants à côté de la langue officielle. Chaque langue nationale est utilisée comme médium.</a:t>
            </a:r>
          </a:p>
          <a:p>
            <a:r>
              <a:rPr lang="fr-FR" dirty="0">
                <a:latin typeface="Times New Roman" pitchFamily="18" charset="0"/>
                <a:cs typeface="Times New Roman" pitchFamily="18" charset="0"/>
              </a:rPr>
              <a:t>L’enseignement dans les deux langues se fait de la manière suivante : </a:t>
            </a:r>
          </a:p>
          <a:p>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1</a:t>
            </a:r>
            <a:r>
              <a:rPr lang="fr-FR" baseline="30000" dirty="0" smtClean="0">
                <a:latin typeface="Times New Roman" pitchFamily="18" charset="0"/>
                <a:cs typeface="Times New Roman" pitchFamily="18" charset="0"/>
              </a:rPr>
              <a:t>re</a:t>
            </a:r>
            <a:r>
              <a:rPr lang="fr-FR" dirty="0" smtClean="0">
                <a:latin typeface="Times New Roman" pitchFamily="18" charset="0"/>
                <a:cs typeface="Times New Roman" pitchFamily="18" charset="0"/>
              </a:rPr>
              <a:t> année </a:t>
            </a:r>
            <a:r>
              <a:rPr lang="fr-FR" dirty="0">
                <a:latin typeface="Times New Roman" pitchFamily="18" charset="0"/>
                <a:cs typeface="Times New Roman" pitchFamily="18" charset="0"/>
              </a:rPr>
              <a:t>: 100% langue nationale ; </a:t>
            </a:r>
          </a:p>
          <a:p>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2</a:t>
            </a:r>
            <a:r>
              <a:rPr lang="fr-FR" baseline="30000" dirty="0" smtClean="0">
                <a:solidFill>
                  <a:schemeClr val="tx1">
                    <a:lumMod val="65000"/>
                    <a:lumOff val="35000"/>
                  </a:schemeClr>
                </a:solidFill>
                <a:latin typeface="Times New Roman" pitchFamily="18" charset="0"/>
                <a:cs typeface="Times New Roman" pitchFamily="18" charset="0"/>
              </a:rPr>
              <a:t>e</a:t>
            </a:r>
            <a:r>
              <a:rPr lang="fr-FR" dirty="0" smtClean="0">
                <a:solidFill>
                  <a:srgbClr val="0070C0"/>
                </a:solidFill>
                <a:latin typeface="Times New Roman" pitchFamily="18" charset="0"/>
                <a:cs typeface="Times New Roman" pitchFamily="18" charset="0"/>
              </a:rPr>
              <a:t> </a:t>
            </a:r>
            <a:r>
              <a:rPr lang="fr-FR" dirty="0" smtClean="0">
                <a:latin typeface="Times New Roman" pitchFamily="18" charset="0"/>
                <a:cs typeface="Times New Roman" pitchFamily="18" charset="0"/>
              </a:rPr>
              <a:t>année </a:t>
            </a:r>
            <a:r>
              <a:rPr lang="fr-FR" dirty="0">
                <a:latin typeface="Times New Roman" pitchFamily="18" charset="0"/>
                <a:cs typeface="Times New Roman" pitchFamily="18" charset="0"/>
              </a:rPr>
              <a:t>: 75% langue nationale et 25% français ; </a:t>
            </a:r>
          </a:p>
          <a:p>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3</a:t>
            </a:r>
            <a:r>
              <a:rPr lang="fr-FR" baseline="30000" dirty="0" smtClean="0">
                <a:latin typeface="Times New Roman" pitchFamily="18" charset="0"/>
                <a:cs typeface="Times New Roman" pitchFamily="18" charset="0"/>
              </a:rPr>
              <a:t>e</a:t>
            </a:r>
            <a:r>
              <a:rPr lang="fr-FR" dirty="0" smtClean="0">
                <a:latin typeface="Times New Roman" pitchFamily="18" charset="0"/>
                <a:cs typeface="Times New Roman" pitchFamily="18" charset="0"/>
              </a:rPr>
              <a:t>-4</a:t>
            </a:r>
            <a:r>
              <a:rPr lang="fr-FR" baseline="30000" dirty="0" smtClean="0">
                <a:latin typeface="Times New Roman" pitchFamily="18" charset="0"/>
                <a:cs typeface="Times New Roman" pitchFamily="18" charset="0"/>
              </a:rPr>
              <a:t>e</a:t>
            </a:r>
            <a:r>
              <a:rPr lang="fr-FR" dirty="0" smtClean="0">
                <a:latin typeface="Times New Roman" pitchFamily="18" charset="0"/>
                <a:cs typeface="Times New Roman" pitchFamily="18" charset="0"/>
              </a:rPr>
              <a:t> années </a:t>
            </a:r>
            <a:r>
              <a:rPr lang="fr-FR" dirty="0">
                <a:latin typeface="Times New Roman" pitchFamily="18" charset="0"/>
                <a:cs typeface="Times New Roman" pitchFamily="18" charset="0"/>
              </a:rPr>
              <a:t>: 50% langue nationale, 50% français ; </a:t>
            </a:r>
          </a:p>
          <a:p>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5</a:t>
            </a:r>
            <a:r>
              <a:rPr lang="fr-FR" baseline="30000" dirty="0" smtClean="0">
                <a:latin typeface="Times New Roman" pitchFamily="18" charset="0"/>
                <a:cs typeface="Times New Roman" pitchFamily="18" charset="0"/>
              </a:rPr>
              <a:t>e</a:t>
            </a:r>
            <a:r>
              <a:rPr lang="fr-FR" dirty="0" smtClean="0">
                <a:latin typeface="Times New Roman" pitchFamily="18" charset="0"/>
                <a:cs typeface="Times New Roman" pitchFamily="18" charset="0"/>
              </a:rPr>
              <a:t>-6</a:t>
            </a:r>
            <a:r>
              <a:rPr lang="fr-FR" baseline="30000" dirty="0" smtClean="0">
                <a:latin typeface="Times New Roman" pitchFamily="18" charset="0"/>
                <a:cs typeface="Times New Roman" pitchFamily="18" charset="0"/>
              </a:rPr>
              <a:t>e</a:t>
            </a:r>
            <a:r>
              <a:rPr lang="fr-FR" dirty="0" smtClean="0">
                <a:latin typeface="Times New Roman" pitchFamily="18" charset="0"/>
                <a:cs typeface="Times New Roman" pitchFamily="18" charset="0"/>
              </a:rPr>
              <a:t> années </a:t>
            </a:r>
            <a:r>
              <a:rPr lang="fr-FR" dirty="0">
                <a:latin typeface="Times New Roman" pitchFamily="18" charset="0"/>
                <a:cs typeface="Times New Roman" pitchFamily="18" charset="0"/>
              </a:rPr>
              <a:t>: 25% langue nationale, 75% français. </a:t>
            </a:r>
          </a:p>
          <a:p>
            <a:r>
              <a:rPr lang="fr-FR" dirty="0">
                <a:latin typeface="Times New Roman" pitchFamily="18" charset="0"/>
                <a:cs typeface="Times New Roman" pitchFamily="18" charset="0"/>
              </a:rPr>
              <a:t>L’enseignement dans la langue nationale est une option politique qui n’est ni sans fondements ni sans expériences pédagogiques. La PC est le socle du curriculum.</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2030</TotalTime>
  <Words>985</Words>
  <Application>Microsoft Macintosh PowerPoint</Application>
  <PresentationFormat>Affichage à l'écran (4:3)</PresentationFormat>
  <Paragraphs>90</Paragraphs>
  <Slides>25</Slides>
  <Notes>1</Notes>
  <HiddenSlides>0</HiddenSlides>
  <MMClips>0</MMClips>
  <ScaleCrop>false</ScaleCrop>
  <HeadingPairs>
    <vt:vector size="4" baseType="variant">
      <vt:variant>
        <vt:lpstr>Thème</vt:lpstr>
      </vt:variant>
      <vt:variant>
        <vt:i4>2</vt:i4>
      </vt:variant>
      <vt:variant>
        <vt:lpstr>Titres des diapositives</vt:lpstr>
      </vt:variant>
      <vt:variant>
        <vt:i4>25</vt:i4>
      </vt:variant>
    </vt:vector>
  </HeadingPairs>
  <TitlesOfParts>
    <vt:vector size="27" baseType="lpstr">
      <vt:lpstr>Médian</vt:lpstr>
      <vt:lpstr>Promenade</vt:lpstr>
      <vt:lpstr>L’IMPACT  DE LA NUMÉRATION  ORALE EN BAMANANKAN  SUR L’ADDITION À L’INSTITUT D’ÉDUCATION  POPULAIRE (IEP) DE KATI </vt:lpstr>
      <vt:lpstr>INTRODUCTION</vt:lpstr>
      <vt:lpstr>INTRODUCTION (suite)  La pédagogie convergente (PC)</vt:lpstr>
      <vt:lpstr>INTRODUCTION (Suite) Le curriculum </vt:lpstr>
      <vt:lpstr>INTRODUCTION (Suite et fin)</vt:lpstr>
      <vt:lpstr>. PROBLÉMATIQUE </vt:lpstr>
      <vt:lpstr>Cadre DE RÉFÉRENCE  </vt:lpstr>
      <vt:lpstr>Cadre DE RÉFÉRENCE (suite) </vt:lpstr>
      <vt:lpstr>PRÉALABLE CONCEPTUEL </vt:lpstr>
      <vt:lpstr>PRÉALABLE CONCEPTUEL  (suite)</vt:lpstr>
      <vt:lpstr>PRÉALABLE CONCEPTUEL  (suite)</vt:lpstr>
      <vt:lpstr> Objectif-Question-HYPOTHÈSE  </vt:lpstr>
      <vt:lpstr>MÉTHODOLOGIE   </vt:lpstr>
      <vt:lpstr>Démarche suivie  </vt:lpstr>
      <vt:lpstr>Variables didactiques </vt:lpstr>
      <vt:lpstr>le nombre de chiffres des termes   </vt:lpstr>
      <vt:lpstr>L’existence d’une retenue</vt:lpstr>
      <vt:lpstr>la disposition du calcul</vt:lpstr>
      <vt:lpstr>Résultats 1: 4eannée</vt:lpstr>
      <vt:lpstr>Résultats 2 : 3e année</vt:lpstr>
      <vt:lpstr>Diapositive 21</vt:lpstr>
      <vt:lpstr>Diapositive 22</vt:lpstr>
      <vt:lpstr>Difficultés</vt:lpstr>
      <vt:lpstr>Conclusion</vt:lpstr>
      <vt:lpstr>Diapositive 25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L’IMPACT DE LA NUMÉRATION ORALE EN BAMANANKAN SUR L’ADDITION À L’INSTITUT D’ÉDUCATION POPULAIRE (IEP) DE KATI </dc:title>
  <dc:creator>HP</dc:creator>
  <cp:lastModifiedBy>HP</cp:lastModifiedBy>
  <cp:revision>67</cp:revision>
  <dcterms:created xsi:type="dcterms:W3CDTF">2019-12-11T10:51:00Z</dcterms:created>
  <dcterms:modified xsi:type="dcterms:W3CDTF">2020-05-04T18:01:54Z</dcterms:modified>
</cp:coreProperties>
</file>