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9" r:id="rId2"/>
    <p:sldMasterId id="2147483651" r:id="rId3"/>
    <p:sldMasterId id="2147483652" r:id="rId4"/>
    <p:sldMasterId id="2147483653" r:id="rId5"/>
  </p:sldMasterIdLst>
  <p:notesMasterIdLst>
    <p:notesMasterId r:id="rId32"/>
  </p:notesMasterIdLst>
  <p:sldIdLst>
    <p:sldId id="379" r:id="rId6"/>
    <p:sldId id="402" r:id="rId7"/>
    <p:sldId id="440" r:id="rId8"/>
    <p:sldId id="441" r:id="rId9"/>
    <p:sldId id="442" r:id="rId10"/>
    <p:sldId id="403" r:id="rId11"/>
    <p:sldId id="439" r:id="rId12"/>
    <p:sldId id="384" r:id="rId13"/>
    <p:sldId id="401" r:id="rId14"/>
    <p:sldId id="404" r:id="rId15"/>
    <p:sldId id="407" r:id="rId16"/>
    <p:sldId id="396" r:id="rId17"/>
    <p:sldId id="405" r:id="rId18"/>
    <p:sldId id="406" r:id="rId19"/>
    <p:sldId id="411" r:id="rId20"/>
    <p:sldId id="447" r:id="rId21"/>
    <p:sldId id="451" r:id="rId22"/>
    <p:sldId id="444" r:id="rId23"/>
    <p:sldId id="398" r:id="rId24"/>
    <p:sldId id="303" r:id="rId25"/>
    <p:sldId id="412" r:id="rId26"/>
    <p:sldId id="410" r:id="rId27"/>
    <p:sldId id="452" r:id="rId28"/>
    <p:sldId id="453" r:id="rId29"/>
    <p:sldId id="454" r:id="rId30"/>
    <p:sldId id="377" r:id="rId3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p:restoredTop sz="90000"/>
  </p:normalViewPr>
  <p:slideViewPr>
    <p:cSldViewPr showGuides="1">
      <p:cViewPr varScale="1">
        <p:scale>
          <a:sx n="74" d="100"/>
          <a:sy n="74" d="100"/>
        </p:scale>
        <p:origin x="2179" y="72"/>
      </p:cViewPr>
      <p:guideLst>
        <p:guide orient="horz" pos="4319"/>
        <p:guide pos="5759"/>
      </p:guideLst>
    </p:cSldViewPr>
  </p:slideViewPr>
  <p:notesTextViewPr>
    <p:cViewPr>
      <p:scale>
        <a:sx n="200" d="100"/>
        <a:sy n="200" d="100"/>
      </p:scale>
      <p:origin x="0" y="0"/>
    </p:cViewPr>
  </p:notesTextViewPr>
  <p:sorterViewPr>
    <p:cViewPr>
      <p:scale>
        <a:sx n="66" d="100"/>
        <a:sy n="66" d="100"/>
      </p:scale>
      <p:origin x="0" y="0"/>
    </p:cViewPr>
  </p:sorterViewPr>
  <p:notesViewPr>
    <p:cSldViewPr showGuides="1">
      <p:cViewPr>
        <p:scale>
          <a:sx n="200" d="100"/>
          <a:sy n="200" d="100"/>
        </p:scale>
        <p:origin x="2400"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1EB3120-5680-4E57-9ED5-AFE2CAE80413}" type="datetime1">
              <a:rPr lang="fr-FR" altLang="fr-FR"/>
              <a:pPr>
                <a:defRPr/>
              </a:pPr>
              <a:t>13/06/2022</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629A958-F133-4C95-8DD7-41BEC99125AE}"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2"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10243" name="Espace réservé du numéro de diapositive 3"/>
          <p:cNvSpPr>
            <a:spLocks noGrp="1"/>
          </p:cNvSpPr>
          <p:nvPr>
            <p:ph type="sldNum" sz="quarter" idx="5"/>
          </p:nvPr>
        </p:nvSpPr>
        <p:spPr bwMode="auto">
          <a:noFill/>
          <a:ln>
            <a:miter lim="800000"/>
            <a:headEnd/>
            <a:tailEnd/>
          </a:ln>
        </p:spPr>
        <p:txBody>
          <a:bodyPr/>
          <a:lstStyle/>
          <a:p>
            <a:fld id="{E16395FE-15D9-471E-B5B7-530EAFB09BFF}" type="slidenum">
              <a:rPr lang="fr-FR" altLang="fr-FR"/>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p:txBody>
          <a:bodyPr>
            <a:normAutofit fontScale="85000" lnSpcReduction="20000"/>
          </a:bodyPr>
          <a:lstStyle/>
          <a:p>
            <a:pPr>
              <a:defRPr/>
            </a:pPr>
            <a:r>
              <a:rPr lang="fr-FR" dirty="0"/>
              <a:t>Box 1: The Future of Education and </a:t>
            </a:r>
            <a:r>
              <a:rPr lang="fr-FR" dirty="0" err="1"/>
              <a:t>Skills</a:t>
            </a:r>
            <a:r>
              <a:rPr lang="fr-FR" dirty="0"/>
              <a:t>: OECD Education 2030 Framework</a:t>
            </a:r>
          </a:p>
          <a:p>
            <a:pPr>
              <a:defRPr/>
            </a:pPr>
            <a:r>
              <a:rPr lang="fr-FR" dirty="0"/>
              <a:t>The OECD </a:t>
            </a:r>
            <a:r>
              <a:rPr lang="fr-FR" dirty="0" err="1"/>
              <a:t>is</a:t>
            </a:r>
            <a:r>
              <a:rPr lang="fr-FR" dirty="0"/>
              <a:t> </a:t>
            </a:r>
            <a:r>
              <a:rPr lang="fr-FR" dirty="0" err="1"/>
              <a:t>constructing</a:t>
            </a:r>
            <a:r>
              <a:rPr lang="fr-FR" dirty="0"/>
              <a:t> a </a:t>
            </a:r>
            <a:r>
              <a:rPr lang="fr-FR" dirty="0" err="1"/>
              <a:t>framework</a:t>
            </a:r>
            <a:r>
              <a:rPr lang="fr-FR" dirty="0"/>
              <a:t> to help </a:t>
            </a:r>
            <a:r>
              <a:rPr lang="fr-FR" dirty="0" err="1"/>
              <a:t>shape</a:t>
            </a:r>
            <a:r>
              <a:rPr lang="fr-FR" dirty="0"/>
              <a:t> </a:t>
            </a:r>
            <a:r>
              <a:rPr lang="fr-FR" dirty="0" err="1"/>
              <a:t>what</a:t>
            </a:r>
            <a:r>
              <a:rPr lang="fr-FR" dirty="0"/>
              <a:t> </a:t>
            </a:r>
            <a:r>
              <a:rPr lang="fr-FR" dirty="0" err="1"/>
              <a:t>young</a:t>
            </a:r>
            <a:r>
              <a:rPr lang="fr-FR" dirty="0"/>
              <a:t> people </a:t>
            </a:r>
            <a:r>
              <a:rPr lang="fr-FR" dirty="0" err="1"/>
              <a:t>learn</a:t>
            </a:r>
            <a:r>
              <a:rPr lang="fr-FR" dirty="0"/>
              <a:t> for 2030. </a:t>
            </a:r>
            <a:r>
              <a:rPr lang="fr-FR" dirty="0" err="1"/>
              <a:t>Working</a:t>
            </a:r>
            <a:r>
              <a:rPr lang="fr-FR" dirty="0"/>
              <a:t> </a:t>
            </a:r>
            <a:r>
              <a:rPr lang="fr-FR" dirty="0" err="1"/>
              <a:t>with</a:t>
            </a:r>
            <a:r>
              <a:rPr lang="fr-FR" dirty="0"/>
              <a:t> </a:t>
            </a:r>
            <a:r>
              <a:rPr lang="fr-FR" dirty="0" err="1"/>
              <a:t>interested</a:t>
            </a:r>
            <a:r>
              <a:rPr lang="fr-FR" dirty="0"/>
              <a:t> countries,</a:t>
            </a:r>
          </a:p>
          <a:p>
            <a:pPr>
              <a:defRPr/>
            </a:pPr>
            <a:r>
              <a:rPr lang="fr-FR" dirty="0"/>
              <a:t>organisations and experts, the </a:t>
            </a:r>
            <a:r>
              <a:rPr lang="fr-FR" dirty="0" err="1"/>
              <a:t>framework</a:t>
            </a:r>
            <a:r>
              <a:rPr lang="fr-FR" dirty="0"/>
              <a:t> </a:t>
            </a:r>
            <a:r>
              <a:rPr lang="fr-FR" dirty="0" err="1"/>
              <a:t>would</a:t>
            </a:r>
            <a:r>
              <a:rPr lang="fr-FR" dirty="0"/>
              <a:t> </a:t>
            </a:r>
            <a:r>
              <a:rPr lang="fr-FR" dirty="0" err="1"/>
              <a:t>establish</a:t>
            </a:r>
            <a:r>
              <a:rPr lang="fr-FR" dirty="0"/>
              <a:t> a </a:t>
            </a:r>
            <a:r>
              <a:rPr lang="fr-FR" dirty="0" err="1"/>
              <a:t>common</a:t>
            </a:r>
            <a:r>
              <a:rPr lang="fr-FR" dirty="0"/>
              <a:t> </a:t>
            </a:r>
            <a:r>
              <a:rPr lang="fr-FR" dirty="0" err="1"/>
              <a:t>grammar</a:t>
            </a:r>
            <a:r>
              <a:rPr lang="fr-FR" dirty="0"/>
              <a:t> and </a:t>
            </a:r>
            <a:r>
              <a:rPr lang="fr-FR" dirty="0" err="1"/>
              <a:t>language</a:t>
            </a:r>
            <a:r>
              <a:rPr lang="fr-FR" dirty="0"/>
              <a:t>, </a:t>
            </a:r>
            <a:r>
              <a:rPr lang="fr-FR" dirty="0" err="1"/>
              <a:t>firstly</a:t>
            </a:r>
            <a:r>
              <a:rPr lang="fr-FR" dirty="0"/>
              <a:t> to support the design of</a:t>
            </a:r>
          </a:p>
          <a:p>
            <a:pPr>
              <a:defRPr/>
            </a:pPr>
            <a:r>
              <a:rPr lang="fr-FR" dirty="0"/>
              <a:t>curricula and </a:t>
            </a:r>
            <a:r>
              <a:rPr lang="fr-FR" dirty="0" err="1"/>
              <a:t>secondly</a:t>
            </a:r>
            <a:r>
              <a:rPr lang="fr-FR" dirty="0"/>
              <a:t> to </a:t>
            </a:r>
            <a:r>
              <a:rPr lang="fr-FR" dirty="0" err="1"/>
              <a:t>inform</a:t>
            </a:r>
            <a:r>
              <a:rPr lang="fr-FR" dirty="0"/>
              <a:t> the </a:t>
            </a:r>
            <a:r>
              <a:rPr lang="fr-FR" dirty="0" err="1"/>
              <a:t>development</a:t>
            </a:r>
            <a:r>
              <a:rPr lang="fr-FR" dirty="0"/>
              <a:t> of data, </a:t>
            </a:r>
            <a:r>
              <a:rPr lang="fr-FR" dirty="0" err="1"/>
              <a:t>measurement</a:t>
            </a:r>
            <a:r>
              <a:rPr lang="fr-FR" dirty="0"/>
              <a:t>, </a:t>
            </a:r>
            <a:r>
              <a:rPr lang="fr-FR" dirty="0" err="1"/>
              <a:t>assessment</a:t>
            </a:r>
            <a:r>
              <a:rPr lang="fr-FR" dirty="0"/>
              <a:t> and </a:t>
            </a:r>
            <a:r>
              <a:rPr lang="fr-FR" dirty="0" err="1"/>
              <a:t>specific</a:t>
            </a:r>
            <a:r>
              <a:rPr lang="fr-FR" dirty="0"/>
              <a:t>, effective interventions. Over time</a:t>
            </a:r>
          </a:p>
          <a:p>
            <a:pPr>
              <a:defRPr/>
            </a:pPr>
            <a:r>
              <a:rPr lang="fr-FR" dirty="0"/>
              <a:t>the </a:t>
            </a:r>
            <a:r>
              <a:rPr lang="fr-FR" dirty="0" err="1"/>
              <a:t>project</a:t>
            </a:r>
            <a:r>
              <a:rPr lang="fr-FR" dirty="0"/>
              <a:t> </a:t>
            </a:r>
            <a:r>
              <a:rPr lang="fr-FR" dirty="0" err="1"/>
              <a:t>could</a:t>
            </a:r>
            <a:r>
              <a:rPr lang="fr-FR" dirty="0"/>
              <a:t> </a:t>
            </a:r>
            <a:r>
              <a:rPr lang="fr-FR" dirty="0" err="1"/>
              <a:t>provide</a:t>
            </a:r>
            <a:r>
              <a:rPr lang="fr-FR" dirty="0"/>
              <a:t> insights relevant to all stages in the </a:t>
            </a:r>
            <a:r>
              <a:rPr lang="fr-FR" dirty="0" err="1"/>
              <a:t>learning</a:t>
            </a:r>
            <a:r>
              <a:rPr lang="fr-FR" dirty="0"/>
              <a:t> cycle, </a:t>
            </a:r>
            <a:r>
              <a:rPr lang="fr-FR" dirty="0" err="1"/>
              <a:t>including</a:t>
            </a:r>
            <a:r>
              <a:rPr lang="fr-FR" dirty="0"/>
              <a:t> </a:t>
            </a:r>
            <a:r>
              <a:rPr lang="fr-FR" dirty="0" err="1"/>
              <a:t>early</a:t>
            </a:r>
            <a:r>
              <a:rPr lang="fr-FR" dirty="0"/>
              <a:t> </a:t>
            </a:r>
            <a:r>
              <a:rPr lang="fr-FR" dirty="0" err="1"/>
              <a:t>years</a:t>
            </a:r>
            <a:r>
              <a:rPr lang="fr-FR" dirty="0"/>
              <a:t>, </a:t>
            </a:r>
            <a:r>
              <a:rPr lang="fr-FR" dirty="0" err="1"/>
              <a:t>tertiary</a:t>
            </a:r>
            <a:r>
              <a:rPr lang="fr-FR" dirty="0"/>
              <a:t> </a:t>
            </a:r>
            <a:r>
              <a:rPr lang="fr-FR" dirty="0" err="1"/>
              <a:t>education</a:t>
            </a:r>
            <a:r>
              <a:rPr lang="fr-FR" dirty="0"/>
              <a:t> and </a:t>
            </a:r>
            <a:r>
              <a:rPr lang="fr-FR" dirty="0" err="1"/>
              <a:t>learning</a:t>
            </a:r>
            <a:endParaRPr lang="fr-FR" dirty="0"/>
          </a:p>
          <a:p>
            <a:pPr>
              <a:defRPr/>
            </a:pPr>
            <a:r>
              <a:rPr lang="fr-FR" dirty="0" err="1"/>
              <a:t>through</a:t>
            </a:r>
            <a:r>
              <a:rPr lang="fr-FR" dirty="0"/>
              <a:t> life, but </a:t>
            </a:r>
            <a:r>
              <a:rPr lang="fr-FR" dirty="0" err="1"/>
              <a:t>its</a:t>
            </a:r>
            <a:r>
              <a:rPr lang="fr-FR" dirty="0"/>
              <a:t> initial focus </a:t>
            </a:r>
            <a:r>
              <a:rPr lang="fr-FR" dirty="0" err="1"/>
              <a:t>would</a:t>
            </a:r>
            <a:r>
              <a:rPr lang="fr-FR" dirty="0"/>
              <a:t> </a:t>
            </a:r>
            <a:r>
              <a:rPr lang="fr-FR" dirty="0" err="1"/>
              <a:t>be</a:t>
            </a:r>
            <a:r>
              <a:rPr lang="fr-FR" dirty="0"/>
              <a:t> </a:t>
            </a:r>
            <a:r>
              <a:rPr lang="fr-FR" dirty="0" err="1"/>
              <a:t>school</a:t>
            </a:r>
            <a:r>
              <a:rPr lang="fr-FR" dirty="0"/>
              <a:t> curricula, at </a:t>
            </a:r>
            <a:r>
              <a:rPr lang="fr-FR" dirty="0" err="1"/>
              <a:t>secondary</a:t>
            </a:r>
            <a:r>
              <a:rPr lang="fr-FR" dirty="0"/>
              <a:t> </a:t>
            </a:r>
            <a:r>
              <a:rPr lang="fr-FR" dirty="0" err="1"/>
              <a:t>level</a:t>
            </a:r>
            <a:r>
              <a:rPr lang="fr-FR" dirty="0"/>
              <a:t>.</a:t>
            </a:r>
          </a:p>
          <a:p>
            <a:pPr>
              <a:defRPr/>
            </a:pPr>
            <a:r>
              <a:rPr lang="fr-FR" dirty="0"/>
              <a:t>Four propositions are </a:t>
            </a:r>
            <a:r>
              <a:rPr lang="fr-FR" dirty="0" err="1"/>
              <a:t>integral</a:t>
            </a:r>
            <a:r>
              <a:rPr lang="fr-FR" dirty="0"/>
              <a:t> to the 2030 Framework:</a:t>
            </a:r>
          </a:p>
          <a:p>
            <a:pPr>
              <a:defRPr/>
            </a:pPr>
            <a:r>
              <a:rPr lang="fr-FR" dirty="0"/>
              <a:t>l The </a:t>
            </a:r>
            <a:r>
              <a:rPr lang="fr-FR" dirty="0" err="1"/>
              <a:t>evolution</a:t>
            </a:r>
            <a:r>
              <a:rPr lang="fr-FR" dirty="0"/>
              <a:t> of the </a:t>
            </a:r>
            <a:r>
              <a:rPr lang="fr-FR" dirty="0" err="1"/>
              <a:t>traditional</a:t>
            </a:r>
            <a:r>
              <a:rPr lang="fr-FR" dirty="0"/>
              <a:t> </a:t>
            </a:r>
            <a:r>
              <a:rPr lang="fr-FR" dirty="0" err="1"/>
              <a:t>disciplinary</a:t>
            </a:r>
            <a:r>
              <a:rPr lang="fr-FR" dirty="0"/>
              <a:t> curriculum </a:t>
            </a:r>
            <a:r>
              <a:rPr lang="fr-FR" dirty="0" err="1"/>
              <a:t>should</a:t>
            </a:r>
            <a:r>
              <a:rPr lang="fr-FR" dirty="0"/>
              <a:t> </a:t>
            </a:r>
            <a:r>
              <a:rPr lang="fr-FR" dirty="0" err="1"/>
              <a:t>be</a:t>
            </a:r>
            <a:r>
              <a:rPr lang="fr-FR" dirty="0"/>
              <a:t> </a:t>
            </a:r>
            <a:r>
              <a:rPr lang="fr-FR" dirty="0" err="1"/>
              <a:t>rapidly</a:t>
            </a:r>
            <a:r>
              <a:rPr lang="fr-FR" dirty="0"/>
              <a:t> </a:t>
            </a:r>
            <a:r>
              <a:rPr lang="fr-FR" dirty="0" err="1"/>
              <a:t>accelerated</a:t>
            </a:r>
            <a:r>
              <a:rPr lang="fr-FR" dirty="0"/>
              <a:t> to </a:t>
            </a:r>
            <a:r>
              <a:rPr lang="fr-FR" dirty="0" err="1"/>
              <a:t>create</a:t>
            </a:r>
            <a:r>
              <a:rPr lang="fr-FR" dirty="0"/>
              <a:t> </a:t>
            </a:r>
            <a:r>
              <a:rPr lang="fr-FR" dirty="0" err="1"/>
              <a:t>knowledge</a:t>
            </a:r>
            <a:r>
              <a:rPr lang="fr-FR" dirty="0"/>
              <a:t> and </a:t>
            </a:r>
            <a:r>
              <a:rPr lang="fr-FR" dirty="0" err="1"/>
              <a:t>understanding</a:t>
            </a:r>
            <a:r>
              <a:rPr lang="fr-FR" dirty="0"/>
              <a:t> for</a:t>
            </a:r>
          </a:p>
          <a:p>
            <a:pPr>
              <a:defRPr/>
            </a:pPr>
            <a:r>
              <a:rPr lang="fr-FR" dirty="0"/>
              <a:t>the 21st </a:t>
            </a:r>
            <a:r>
              <a:rPr lang="fr-FR" dirty="0" err="1"/>
              <a:t>century</a:t>
            </a:r>
            <a:r>
              <a:rPr lang="fr-FR" dirty="0"/>
              <a:t>.</a:t>
            </a:r>
          </a:p>
          <a:p>
            <a:pPr>
              <a:defRPr/>
            </a:pPr>
            <a:r>
              <a:rPr lang="fr-FR" dirty="0"/>
              <a:t>l The </a:t>
            </a:r>
            <a:r>
              <a:rPr lang="fr-FR" dirty="0" err="1"/>
              <a:t>skills</a:t>
            </a:r>
            <a:r>
              <a:rPr lang="fr-FR" dirty="0"/>
              <a:t>, attitudes and values </a:t>
            </a:r>
            <a:r>
              <a:rPr lang="fr-FR" dirty="0" err="1"/>
              <a:t>that</a:t>
            </a:r>
            <a:r>
              <a:rPr lang="fr-FR" dirty="0"/>
              <a:t> </a:t>
            </a:r>
            <a:r>
              <a:rPr lang="fr-FR" dirty="0" err="1"/>
              <a:t>shape</a:t>
            </a:r>
            <a:r>
              <a:rPr lang="fr-FR" dirty="0"/>
              <a:t> </a:t>
            </a:r>
            <a:r>
              <a:rPr lang="fr-FR" dirty="0" err="1"/>
              <a:t>human</a:t>
            </a:r>
            <a:r>
              <a:rPr lang="fr-FR" dirty="0"/>
              <a:t> </a:t>
            </a:r>
            <a:r>
              <a:rPr lang="fr-FR" dirty="0" err="1"/>
              <a:t>behaviour</a:t>
            </a:r>
            <a:r>
              <a:rPr lang="fr-FR" dirty="0"/>
              <a:t> </a:t>
            </a:r>
            <a:r>
              <a:rPr lang="fr-FR" dirty="0" err="1"/>
              <a:t>should</a:t>
            </a:r>
            <a:r>
              <a:rPr lang="fr-FR" dirty="0"/>
              <a:t> </a:t>
            </a:r>
            <a:r>
              <a:rPr lang="fr-FR" dirty="0" err="1"/>
              <a:t>be</a:t>
            </a:r>
            <a:r>
              <a:rPr lang="fr-FR" dirty="0"/>
              <a:t> </a:t>
            </a:r>
            <a:r>
              <a:rPr lang="fr-FR" dirty="0" err="1"/>
              <a:t>rethought</a:t>
            </a:r>
            <a:r>
              <a:rPr lang="fr-FR" dirty="0"/>
              <a:t>, to </a:t>
            </a:r>
            <a:r>
              <a:rPr lang="fr-FR" dirty="0" err="1"/>
              <a:t>counter</a:t>
            </a:r>
            <a:r>
              <a:rPr lang="fr-FR" dirty="0"/>
              <a:t> the </a:t>
            </a:r>
            <a:r>
              <a:rPr lang="fr-FR" dirty="0" err="1"/>
              <a:t>discriminatory</a:t>
            </a:r>
            <a:r>
              <a:rPr lang="fr-FR" dirty="0"/>
              <a:t> </a:t>
            </a:r>
            <a:r>
              <a:rPr lang="fr-FR" dirty="0" err="1"/>
              <a:t>behaviours</a:t>
            </a:r>
            <a:endParaRPr lang="fr-FR" dirty="0"/>
          </a:p>
          <a:p>
            <a:pPr>
              <a:defRPr/>
            </a:pPr>
            <a:r>
              <a:rPr lang="fr-FR" dirty="0" err="1"/>
              <a:t>picked</a:t>
            </a:r>
            <a:r>
              <a:rPr lang="fr-FR" dirty="0"/>
              <a:t> up at </a:t>
            </a:r>
            <a:r>
              <a:rPr lang="fr-FR" dirty="0" err="1"/>
              <a:t>school</a:t>
            </a:r>
            <a:r>
              <a:rPr lang="fr-FR" dirty="0"/>
              <a:t> and in the </a:t>
            </a:r>
            <a:r>
              <a:rPr lang="fr-FR" dirty="0" err="1"/>
              <a:t>family</a:t>
            </a:r>
            <a:r>
              <a:rPr lang="fr-FR" dirty="0"/>
              <a:t>.</a:t>
            </a:r>
          </a:p>
          <a:p>
            <a:pPr>
              <a:defRPr/>
            </a:pPr>
            <a:r>
              <a:rPr lang="fr-FR" dirty="0"/>
              <a:t>l An essential </a:t>
            </a:r>
            <a:r>
              <a:rPr lang="fr-FR" dirty="0" err="1"/>
              <a:t>element</a:t>
            </a:r>
            <a:r>
              <a:rPr lang="fr-FR" dirty="0"/>
              <a:t> of modern </a:t>
            </a:r>
            <a:r>
              <a:rPr lang="fr-FR" dirty="0" err="1"/>
              <a:t>learning</a:t>
            </a:r>
            <a:r>
              <a:rPr lang="fr-FR" dirty="0"/>
              <a:t> </a:t>
            </a:r>
            <a:r>
              <a:rPr lang="fr-FR" dirty="0" err="1"/>
              <a:t>is</a:t>
            </a:r>
            <a:r>
              <a:rPr lang="fr-FR" dirty="0"/>
              <a:t> the </a:t>
            </a:r>
            <a:r>
              <a:rPr lang="fr-FR" dirty="0" err="1"/>
              <a:t>ability</a:t>
            </a:r>
            <a:r>
              <a:rPr lang="fr-FR" dirty="0"/>
              <a:t> to </a:t>
            </a:r>
            <a:r>
              <a:rPr lang="fr-FR" dirty="0" err="1"/>
              <a:t>reflect</a:t>
            </a:r>
            <a:r>
              <a:rPr lang="fr-FR" dirty="0"/>
              <a:t> on the </a:t>
            </a:r>
            <a:r>
              <a:rPr lang="fr-FR" dirty="0" err="1"/>
              <a:t>way</a:t>
            </a:r>
            <a:r>
              <a:rPr lang="fr-FR" dirty="0"/>
              <a:t> one </a:t>
            </a:r>
            <a:r>
              <a:rPr lang="fr-FR" dirty="0" err="1"/>
              <a:t>learns</a:t>
            </a:r>
            <a:r>
              <a:rPr lang="fr-FR" dirty="0"/>
              <a:t> best</a:t>
            </a:r>
          </a:p>
          <a:p>
            <a:pPr>
              <a:defRPr/>
            </a:pPr>
            <a:r>
              <a:rPr lang="fr-FR" dirty="0"/>
              <a:t>l </a:t>
            </a:r>
            <a:r>
              <a:rPr lang="fr-FR" dirty="0" err="1"/>
              <a:t>Each</a:t>
            </a:r>
            <a:r>
              <a:rPr lang="fr-FR" dirty="0"/>
              <a:t> </a:t>
            </a:r>
            <a:r>
              <a:rPr lang="fr-FR" dirty="0" err="1"/>
              <a:t>learner</a:t>
            </a:r>
            <a:r>
              <a:rPr lang="fr-FR" dirty="0"/>
              <a:t> </a:t>
            </a:r>
            <a:r>
              <a:rPr lang="fr-FR" dirty="0" err="1"/>
              <a:t>should</a:t>
            </a:r>
            <a:r>
              <a:rPr lang="fr-FR" dirty="0"/>
              <a:t> </a:t>
            </a:r>
            <a:r>
              <a:rPr lang="fr-FR" dirty="0" err="1"/>
              <a:t>strive</a:t>
            </a:r>
            <a:r>
              <a:rPr lang="fr-FR" dirty="0"/>
              <a:t> to </a:t>
            </a:r>
            <a:r>
              <a:rPr lang="fr-FR" dirty="0" err="1"/>
              <a:t>achieve</a:t>
            </a:r>
            <a:r>
              <a:rPr lang="fr-FR" dirty="0"/>
              <a:t> a </a:t>
            </a:r>
            <a:r>
              <a:rPr lang="fr-FR" dirty="0" err="1"/>
              <a:t>small</a:t>
            </a:r>
            <a:r>
              <a:rPr lang="fr-FR" dirty="0"/>
              <a:t> set of key </a:t>
            </a:r>
            <a:r>
              <a:rPr lang="fr-FR" dirty="0" err="1"/>
              <a:t>competences</a:t>
            </a:r>
            <a:r>
              <a:rPr lang="fr-FR" dirty="0"/>
              <a:t>, </a:t>
            </a:r>
            <a:r>
              <a:rPr lang="fr-FR" dirty="0" err="1"/>
              <a:t>such</a:t>
            </a:r>
            <a:r>
              <a:rPr lang="fr-FR" dirty="0"/>
              <a:t> as the </a:t>
            </a:r>
            <a:r>
              <a:rPr lang="fr-FR" dirty="0" err="1"/>
              <a:t>competence</a:t>
            </a:r>
            <a:r>
              <a:rPr lang="fr-FR" dirty="0"/>
              <a:t> to </a:t>
            </a:r>
            <a:r>
              <a:rPr lang="fr-FR" dirty="0" err="1"/>
              <a:t>act</a:t>
            </a:r>
            <a:r>
              <a:rPr lang="fr-FR" dirty="0"/>
              <a:t> </a:t>
            </a:r>
            <a:r>
              <a:rPr lang="fr-FR" dirty="0" err="1"/>
              <a:t>autonomously</a:t>
            </a:r>
            <a:r>
              <a:rPr lang="fr-FR" dirty="0"/>
              <a:t>. A </a:t>
            </a:r>
            <a:r>
              <a:rPr lang="fr-FR" dirty="0" err="1"/>
              <a:t>competence</a:t>
            </a:r>
            <a:endParaRPr lang="fr-FR" dirty="0"/>
          </a:p>
          <a:p>
            <a:pPr>
              <a:defRPr/>
            </a:pPr>
            <a:r>
              <a:rPr lang="fr-FR" dirty="0" err="1"/>
              <a:t>is</a:t>
            </a:r>
            <a:r>
              <a:rPr lang="fr-FR" dirty="0"/>
              <a:t> the </a:t>
            </a:r>
            <a:r>
              <a:rPr lang="fr-FR" dirty="0" err="1"/>
              <a:t>ability</a:t>
            </a:r>
            <a:r>
              <a:rPr lang="fr-FR" dirty="0"/>
              <a:t> to mobilise </a:t>
            </a:r>
            <a:r>
              <a:rPr lang="fr-FR" dirty="0" err="1"/>
              <a:t>knowledge</a:t>
            </a:r>
            <a:r>
              <a:rPr lang="fr-FR" dirty="0"/>
              <a:t>, </a:t>
            </a:r>
            <a:r>
              <a:rPr lang="fr-FR" dirty="0" err="1"/>
              <a:t>skills</a:t>
            </a:r>
            <a:r>
              <a:rPr lang="fr-FR" dirty="0"/>
              <a:t>, attitudes and values, </a:t>
            </a:r>
            <a:r>
              <a:rPr lang="fr-FR" dirty="0" err="1"/>
              <a:t>alongside</a:t>
            </a:r>
            <a:r>
              <a:rPr lang="fr-FR" dirty="0"/>
              <a:t> a </a:t>
            </a:r>
            <a:r>
              <a:rPr lang="fr-FR" dirty="0" err="1"/>
              <a:t>reflective</a:t>
            </a:r>
            <a:r>
              <a:rPr lang="fr-FR" dirty="0"/>
              <a:t> </a:t>
            </a:r>
            <a:r>
              <a:rPr lang="fr-FR" dirty="0" err="1"/>
              <a:t>approach</a:t>
            </a:r>
            <a:r>
              <a:rPr lang="fr-FR" dirty="0"/>
              <a:t> to the </a:t>
            </a:r>
            <a:r>
              <a:rPr lang="fr-FR" dirty="0" err="1"/>
              <a:t>processes</a:t>
            </a:r>
            <a:r>
              <a:rPr lang="fr-FR" dirty="0"/>
              <a:t> of </a:t>
            </a:r>
            <a:r>
              <a:rPr lang="fr-FR" dirty="0" err="1"/>
              <a:t>learning</a:t>
            </a:r>
            <a:r>
              <a:rPr lang="fr-FR" dirty="0"/>
              <a:t>, in</a:t>
            </a:r>
          </a:p>
          <a:p>
            <a:pPr>
              <a:defRPr/>
            </a:pPr>
            <a:r>
              <a:rPr lang="fr-FR" dirty="0" err="1"/>
              <a:t>order</a:t>
            </a:r>
            <a:r>
              <a:rPr lang="fr-FR" dirty="0"/>
              <a:t> to engage </a:t>
            </a:r>
            <a:r>
              <a:rPr lang="fr-FR" dirty="0" err="1"/>
              <a:t>with</a:t>
            </a:r>
            <a:r>
              <a:rPr lang="fr-FR" dirty="0"/>
              <a:t> and </a:t>
            </a:r>
            <a:r>
              <a:rPr lang="fr-FR" dirty="0" err="1"/>
              <a:t>act</a:t>
            </a:r>
            <a:r>
              <a:rPr lang="fr-FR" dirty="0"/>
              <a:t> in the world. Global </a:t>
            </a:r>
            <a:r>
              <a:rPr lang="fr-FR" dirty="0" err="1"/>
              <a:t>competence</a:t>
            </a:r>
            <a:r>
              <a:rPr lang="fr-FR" dirty="0"/>
              <a:t> </a:t>
            </a:r>
            <a:r>
              <a:rPr lang="fr-FR" dirty="0" err="1"/>
              <a:t>is</a:t>
            </a:r>
            <a:r>
              <a:rPr lang="fr-FR" dirty="0"/>
              <a:t> </a:t>
            </a:r>
            <a:r>
              <a:rPr lang="fr-FR" dirty="0" err="1"/>
              <a:t>being</a:t>
            </a:r>
            <a:r>
              <a:rPr lang="fr-FR" dirty="0"/>
              <a:t> </a:t>
            </a:r>
            <a:r>
              <a:rPr lang="fr-FR" dirty="0" err="1"/>
              <a:t>constructed</a:t>
            </a:r>
            <a:r>
              <a:rPr lang="fr-FR" dirty="0"/>
              <a:t> on </a:t>
            </a:r>
            <a:r>
              <a:rPr lang="fr-FR" dirty="0" err="1"/>
              <a:t>exactly</a:t>
            </a:r>
            <a:r>
              <a:rPr lang="fr-FR" dirty="0"/>
              <a:t> </a:t>
            </a:r>
            <a:r>
              <a:rPr lang="fr-FR" dirty="0" err="1"/>
              <a:t>this</a:t>
            </a:r>
            <a:r>
              <a:rPr lang="fr-FR" dirty="0"/>
              <a:t> model.</a:t>
            </a:r>
          </a:p>
          <a:p>
            <a:pPr>
              <a:defRPr/>
            </a:pPr>
            <a:r>
              <a:rPr lang="fr-FR" dirty="0"/>
              <a:t>The </a:t>
            </a:r>
            <a:r>
              <a:rPr lang="fr-FR" dirty="0" err="1"/>
              <a:t>emerging</a:t>
            </a:r>
            <a:r>
              <a:rPr lang="fr-FR" dirty="0"/>
              <a:t> OECD 2030 </a:t>
            </a:r>
            <a:r>
              <a:rPr lang="fr-FR" dirty="0" err="1"/>
              <a:t>framework</a:t>
            </a:r>
            <a:r>
              <a:rPr lang="fr-FR" dirty="0"/>
              <a:t> </a:t>
            </a:r>
            <a:r>
              <a:rPr lang="fr-FR" dirty="0" err="1"/>
              <a:t>can</a:t>
            </a:r>
            <a:r>
              <a:rPr lang="fr-FR" dirty="0"/>
              <a:t> </a:t>
            </a:r>
            <a:r>
              <a:rPr lang="fr-FR" dirty="0" err="1"/>
              <a:t>be</a:t>
            </a:r>
            <a:r>
              <a:rPr lang="fr-FR" dirty="0"/>
              <a:t> </a:t>
            </a:r>
            <a:r>
              <a:rPr lang="fr-FR" dirty="0" err="1"/>
              <a:t>visualized</a:t>
            </a:r>
            <a:r>
              <a:rPr lang="fr-FR" dirty="0"/>
              <a:t> </a:t>
            </a:r>
            <a:r>
              <a:rPr lang="fr-FR" dirty="0" err="1"/>
              <a:t>like</a:t>
            </a:r>
            <a:r>
              <a:rPr lang="fr-FR" dirty="0"/>
              <a:t> </a:t>
            </a:r>
            <a:r>
              <a:rPr lang="fr-FR" dirty="0" err="1"/>
              <a:t>this</a:t>
            </a:r>
            <a:r>
              <a:rPr lang="fr-FR" dirty="0"/>
              <a:t>:</a:t>
            </a:r>
          </a:p>
          <a:p>
            <a:pPr>
              <a:defRPr/>
            </a:pPr>
            <a:endParaRPr lang="fr-FR" altLang="fr-FR" dirty="0">
              <a:ea typeface="ＭＳ Ｐゴシック" panose="020B0600070205080204" pitchFamily="34" charset="-128"/>
            </a:endParaRPr>
          </a:p>
        </p:txBody>
      </p:sp>
      <p:sp>
        <p:nvSpPr>
          <p:cNvPr id="21507" name="Espace réservé du numéro de diapositive 3"/>
          <p:cNvSpPr>
            <a:spLocks noGrp="1"/>
          </p:cNvSpPr>
          <p:nvPr>
            <p:ph type="sldNum" sz="quarter" idx="5"/>
          </p:nvPr>
        </p:nvSpPr>
        <p:spPr bwMode="auto">
          <a:noFill/>
          <a:ln>
            <a:miter lim="800000"/>
            <a:headEnd/>
            <a:tailEnd/>
          </a:ln>
        </p:spPr>
        <p:txBody>
          <a:bodyPr/>
          <a:lstStyle/>
          <a:p>
            <a:fld id="{76D99CA5-1353-4C70-93CB-CF46922D98EA}" type="slidenum">
              <a:rPr lang="fr-FR" altLang="fr-FR"/>
              <a:pPr/>
              <a:t>10</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23555" name="Espace réservé du numéro de diapositive 3"/>
          <p:cNvSpPr>
            <a:spLocks noGrp="1"/>
          </p:cNvSpPr>
          <p:nvPr>
            <p:ph type="sldNum" sz="quarter" idx="5"/>
          </p:nvPr>
        </p:nvSpPr>
        <p:spPr bwMode="auto">
          <a:noFill/>
          <a:ln>
            <a:miter lim="800000"/>
            <a:headEnd/>
            <a:tailEnd/>
          </a:ln>
        </p:spPr>
        <p:txBody>
          <a:bodyPr/>
          <a:lstStyle/>
          <a:p>
            <a:fld id="{90A58950-2B91-4EC0-B2E5-D86EB6DC8BEE}" type="slidenum">
              <a:rPr lang="fr-FR" altLang="fr-FR"/>
              <a:pPr/>
              <a:t>11</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25603" name="Espace réservé du numéro de diapositive 3"/>
          <p:cNvSpPr>
            <a:spLocks noGrp="1"/>
          </p:cNvSpPr>
          <p:nvPr>
            <p:ph type="sldNum" sz="quarter" idx="5"/>
          </p:nvPr>
        </p:nvSpPr>
        <p:spPr bwMode="auto">
          <a:noFill/>
          <a:ln>
            <a:miter lim="800000"/>
            <a:headEnd/>
            <a:tailEnd/>
          </a:ln>
        </p:spPr>
        <p:txBody>
          <a:bodyPr/>
          <a:lstStyle/>
          <a:p>
            <a:fld id="{F825F705-F4DB-42F9-82C8-51EFC98BCAC8}" type="slidenum">
              <a:rPr lang="fr-FR" altLang="fr-FR"/>
              <a:pPr/>
              <a:t>12</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27651" name="Espace réservé du numéro de diapositive 3"/>
          <p:cNvSpPr>
            <a:spLocks noGrp="1"/>
          </p:cNvSpPr>
          <p:nvPr>
            <p:ph type="sldNum" sz="quarter" idx="5"/>
          </p:nvPr>
        </p:nvSpPr>
        <p:spPr bwMode="auto">
          <a:noFill/>
          <a:ln>
            <a:miter lim="800000"/>
            <a:headEnd/>
            <a:tailEnd/>
          </a:ln>
        </p:spPr>
        <p:txBody>
          <a:bodyPr/>
          <a:lstStyle/>
          <a:p>
            <a:fld id="{74092841-EB3B-4482-95B2-1073E700E06F}" type="slidenum">
              <a:rPr lang="fr-FR" altLang="fr-FR"/>
              <a:pPr/>
              <a:t>13</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29699" name="Espace réservé du numéro de diapositive 3"/>
          <p:cNvSpPr>
            <a:spLocks noGrp="1"/>
          </p:cNvSpPr>
          <p:nvPr>
            <p:ph type="sldNum" sz="quarter" idx="5"/>
          </p:nvPr>
        </p:nvSpPr>
        <p:spPr bwMode="auto">
          <a:noFill/>
          <a:ln>
            <a:miter lim="800000"/>
            <a:headEnd/>
            <a:tailEnd/>
          </a:ln>
        </p:spPr>
        <p:txBody>
          <a:bodyPr/>
          <a:lstStyle/>
          <a:p>
            <a:fld id="{5A4925F1-EC80-4107-95A5-6666E33D8069}" type="slidenum">
              <a:rPr lang="fr-FR" altLang="fr-FR"/>
              <a:pPr/>
              <a:t>14</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31747" name="Espace réservé du numéro de diapositive 3"/>
          <p:cNvSpPr>
            <a:spLocks noGrp="1"/>
          </p:cNvSpPr>
          <p:nvPr>
            <p:ph type="sldNum" sz="quarter" idx="5"/>
          </p:nvPr>
        </p:nvSpPr>
        <p:spPr bwMode="auto">
          <a:noFill/>
          <a:ln>
            <a:miter lim="800000"/>
            <a:headEnd/>
            <a:tailEnd/>
          </a:ln>
        </p:spPr>
        <p:txBody>
          <a:bodyPr/>
          <a:lstStyle/>
          <a:p>
            <a:fld id="{76AC50B3-128C-4FC0-B01D-FB398E3BBFB1}" type="slidenum">
              <a:rPr lang="fr-FR" altLang="fr-FR"/>
              <a:pPr/>
              <a:t>15</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0"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53251" name="Espace réservé du numéro de diapositive 3"/>
          <p:cNvSpPr>
            <a:spLocks noGrp="1"/>
          </p:cNvSpPr>
          <p:nvPr>
            <p:ph type="sldNum" sz="quarter" idx="5"/>
          </p:nvPr>
        </p:nvSpPr>
        <p:spPr bwMode="auto">
          <a:noFill/>
          <a:ln>
            <a:miter lim="800000"/>
            <a:headEnd/>
            <a:tailEnd/>
          </a:ln>
        </p:spPr>
        <p:txBody>
          <a:bodyPr/>
          <a:lstStyle/>
          <a:p>
            <a:fld id="{CB7EBCE4-C601-4D50-B5B5-8CCB4F3F64B0}" type="slidenum">
              <a:rPr lang="fr-FR" altLang="fr-FR"/>
              <a:pPr/>
              <a:t>16</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55299" name="Espace réservé du numéro de diapositive 3"/>
          <p:cNvSpPr>
            <a:spLocks noGrp="1"/>
          </p:cNvSpPr>
          <p:nvPr>
            <p:ph type="sldNum" sz="quarter" idx="5"/>
          </p:nvPr>
        </p:nvSpPr>
        <p:spPr bwMode="auto">
          <a:noFill/>
          <a:ln>
            <a:miter lim="800000"/>
            <a:headEnd/>
            <a:tailEnd/>
          </a:ln>
        </p:spPr>
        <p:txBody>
          <a:bodyPr/>
          <a:lstStyle/>
          <a:p>
            <a:fld id="{F294958C-B2E3-4DB5-8420-07208736A4EC}" type="slidenum">
              <a:rPr lang="fr-FR" altLang="fr-FR"/>
              <a:pPr/>
              <a:t>17</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57347" name="Espace réservé du numéro de diapositive 3"/>
          <p:cNvSpPr>
            <a:spLocks noGrp="1"/>
          </p:cNvSpPr>
          <p:nvPr>
            <p:ph type="sldNum" sz="quarter" idx="5"/>
          </p:nvPr>
        </p:nvSpPr>
        <p:spPr bwMode="auto">
          <a:noFill/>
          <a:ln>
            <a:miter lim="800000"/>
            <a:headEnd/>
            <a:tailEnd/>
          </a:ln>
        </p:spPr>
        <p:txBody>
          <a:bodyPr/>
          <a:lstStyle/>
          <a:p>
            <a:fld id="{89F3E596-D05C-4067-B0F9-4C24D2EC5E85}" type="slidenum">
              <a:rPr lang="fr-FR" altLang="fr-FR"/>
              <a:pPr/>
              <a:t>18</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33795" name="Espace réservé du numéro de diapositive 3"/>
          <p:cNvSpPr>
            <a:spLocks noGrp="1"/>
          </p:cNvSpPr>
          <p:nvPr>
            <p:ph type="sldNum" sz="quarter" idx="5"/>
          </p:nvPr>
        </p:nvSpPr>
        <p:spPr bwMode="auto">
          <a:noFill/>
          <a:ln>
            <a:miter lim="800000"/>
            <a:headEnd/>
            <a:tailEnd/>
          </a:ln>
        </p:spPr>
        <p:txBody>
          <a:bodyPr/>
          <a:lstStyle/>
          <a:p>
            <a:fld id="{70D5E437-649D-4DE6-B094-F2B088C687C2}" type="slidenum">
              <a:rPr lang="fr-FR" altLang="fr-FR"/>
              <a:pPr/>
              <a:t>19</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45058" name="Espace réservé des notes 2"/>
          <p:cNvSpPr>
            <a:spLocks noGrp="1" noChangeArrowheads="1"/>
          </p:cNvSpPr>
          <p:nvPr>
            <p:ph type="body" idx="1"/>
          </p:nvPr>
        </p:nvSpPr>
        <p:spPr bwMode="auto">
          <a:noFill/>
        </p:spPr>
        <p:txBody>
          <a:bodyPr/>
          <a:lstStyle/>
          <a:p>
            <a:r>
              <a:rPr lang="fr-FR">
                <a:ea typeface="ＭＳ Ｐゴシック" pitchFamily="34" charset="-128"/>
              </a:rPr>
              <a:t>L'Organisation de coopération et de développement économiques (OCDE) est une organisation internationale d'études économiques, dont les pays membres — des pays développés pour la plupart — ont en commun un système de gouvernement démocratique et une économie de marché. Elle joue essentiellement un rôle d'assemblée consultative.</a:t>
            </a:r>
          </a:p>
          <a:p>
            <a:r>
              <a:rPr lang="fr-FR">
                <a:ea typeface="ＭＳ Ｐゴシック" pitchFamily="34" charset="-128"/>
              </a:rPr>
              <a:t>38 pays membres</a:t>
            </a:r>
          </a:p>
          <a:p>
            <a:endParaRPr lang="fr-FR">
              <a:ea typeface="ＭＳ Ｐゴシック" pitchFamily="34" charset="-128"/>
            </a:endParaRPr>
          </a:p>
          <a:p>
            <a:r>
              <a:rPr lang="fr-FR">
                <a:ea typeface="ＭＳ Ｐゴシック" pitchFamily="34" charset="-128"/>
              </a:rPr>
              <a:t>PISA : programme de l’OCDE. Tous les pays membre de l’OCDE participent à PISA, plus  30 à 40 pays partenaires. </a:t>
            </a:r>
          </a:p>
        </p:txBody>
      </p:sp>
      <p:sp>
        <p:nvSpPr>
          <p:cNvPr id="45059" name="Espace réservé du numéro de diapositive 3"/>
          <p:cNvSpPr>
            <a:spLocks noGrp="1" noChangeArrowheads="1"/>
          </p:cNvSpPr>
          <p:nvPr>
            <p:ph type="sldNum" sz="quarter" idx="5"/>
          </p:nvPr>
        </p:nvSpPr>
        <p:spPr bwMode="auto">
          <a:noFill/>
          <a:ln>
            <a:miter lim="800000"/>
            <a:headEnd/>
            <a:tailEnd/>
          </a:ln>
        </p:spPr>
        <p:txBody>
          <a:bodyPr/>
          <a:lstStyle/>
          <a:p>
            <a:fld id="{2EED9A91-E961-44B4-98E6-6030E465FCA2}" type="slidenum">
              <a:rPr lang="fr-FR" altLang="fr-FR"/>
              <a:pPr/>
              <a:t>2</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914400" eaLnBrk="1" fontAlgn="auto" hangingPunct="1">
              <a:spcBef>
                <a:spcPct val="0"/>
              </a:spcBef>
              <a:spcAft>
                <a:spcPts val="0"/>
              </a:spcAft>
              <a:defRPr/>
            </a:pPr>
            <a:r>
              <a:rPr lang="fr-FR" dirty="0"/>
              <a:t>Le score moyen de l’OCDE est 490.</a:t>
            </a:r>
          </a:p>
          <a:p>
            <a:pPr defTabSz="914400" eaLnBrk="1" fontAlgn="auto" hangingPunct="1">
              <a:spcBef>
                <a:spcPct val="0"/>
              </a:spcBef>
              <a:spcAft>
                <a:spcPts val="0"/>
              </a:spcAft>
              <a:defRPr/>
            </a:pPr>
            <a:r>
              <a:rPr lang="fr-FR" dirty="0"/>
              <a:t>Le score moyen de la France est de 493, ce qui n’est pas significativement différent du score de l’OCDE. </a:t>
            </a:r>
          </a:p>
          <a:p>
            <a:pPr defTabSz="914400" eaLnBrk="1" fontAlgn="auto" hangingPunct="1">
              <a:spcBef>
                <a:spcPct val="0"/>
              </a:spcBef>
              <a:spcAft>
                <a:spcPts val="0"/>
              </a:spcAft>
              <a:defRPr/>
            </a:pPr>
            <a:r>
              <a:rPr lang="fr-FR" dirty="0"/>
              <a:t>La France a un score comparable à celui de l’Islande, l’Italie …Elle se situe entre le 15</a:t>
            </a:r>
            <a:r>
              <a:rPr lang="fr-FR" baseline="30000" dirty="0"/>
              <a:t>ème</a:t>
            </a:r>
            <a:r>
              <a:rPr lang="fr-FR" dirty="0"/>
              <a:t> et le 23</a:t>
            </a:r>
            <a:r>
              <a:rPr lang="fr-FR" baseline="30000" dirty="0"/>
              <a:t>ème</a:t>
            </a:r>
            <a:r>
              <a:rPr lang="fr-FR" dirty="0"/>
              <a:t> rang.</a:t>
            </a:r>
          </a:p>
          <a:p>
            <a:pPr>
              <a:defRPr/>
            </a:pPr>
            <a:endParaRPr lang="fr-FR" dirty="0"/>
          </a:p>
          <a:p>
            <a:pPr>
              <a:defRPr/>
            </a:pPr>
            <a:r>
              <a:rPr lang="fr-FR" dirty="0"/>
              <a:t>Majeures 2003 et 2012</a:t>
            </a:r>
          </a:p>
          <a:p>
            <a:pPr>
              <a:defRPr/>
            </a:pPr>
            <a:r>
              <a:rPr lang="fr-FR" dirty="0"/>
              <a:t>1 – Score stable depuis 2012. </a:t>
            </a:r>
            <a:r>
              <a:rPr lang="fr-FR" dirty="0">
                <a:ea typeface="+mn-ea"/>
                <a:cs typeface="+mn-cs"/>
              </a:rPr>
              <a:t>Il était significativement supérieur à la moyenne de l’OCDE en 2003 (511) </a:t>
            </a:r>
          </a:p>
          <a:p>
            <a:pPr>
              <a:defRPr/>
            </a:pPr>
            <a:endParaRPr lang="fr-FR" dirty="0"/>
          </a:p>
          <a:p>
            <a:pPr defTabSz="914400" eaLnBrk="1" fontAlgn="auto" hangingPunct="1">
              <a:spcBef>
                <a:spcPts val="0"/>
              </a:spcBef>
              <a:spcAft>
                <a:spcPts val="0"/>
              </a:spcAft>
              <a:defRPr/>
            </a:pPr>
            <a:r>
              <a:rPr lang="fr-FR" dirty="0"/>
              <a:t>2 – </a:t>
            </a:r>
            <a:r>
              <a:rPr lang="fr-FR" dirty="0">
                <a:ea typeface="+mn-ea"/>
                <a:cs typeface="+mn-cs"/>
              </a:rPr>
              <a:t>En France, en 2015, 23,5 % des élèves sont en dessous du niveau 2 de l’échelle, niveau que PISA considère comme le seuil de culture mathématique en dessous duquel les élèves ne possèdent pas les compétences et connaissances mathématiques leur permettant de faire face aux situations de la vie réelle en rapport avec les mathématiques. L’étude de l’évolution de ces groupes depuis 2003 montre clairement un accroissement de la proportion d’élèves en difficulté (16,6 % en 2003, 22,4% en 2012 et 23,5 % en 2015)</a:t>
            </a:r>
            <a:r>
              <a:rPr lang="fr-FR" dirty="0"/>
              <a:t>	.</a:t>
            </a:r>
          </a:p>
        </p:txBody>
      </p:sp>
      <p:sp>
        <p:nvSpPr>
          <p:cNvPr id="35843" name="Espace réservé du numéro de diapositive 3"/>
          <p:cNvSpPr>
            <a:spLocks noGrp="1" noChangeArrowheads="1"/>
          </p:cNvSpPr>
          <p:nvPr>
            <p:ph type="sldNum" sz="quarter" idx="5"/>
          </p:nvPr>
        </p:nvSpPr>
        <p:spPr bwMode="auto">
          <a:noFill/>
          <a:ln>
            <a:miter lim="800000"/>
            <a:headEnd/>
            <a:tailEnd/>
          </a:ln>
        </p:spPr>
        <p:txBody>
          <a:bodyPr/>
          <a:lstStyle/>
          <a:p>
            <a:fld id="{24129892-1EBD-4965-8E64-881715921464}" type="slidenum">
              <a:rPr lang="fr-FR" altLang="fr-FR"/>
              <a:pPr/>
              <a:t>20</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37891" name="Espace réservé du numéro de diapositive 3"/>
          <p:cNvSpPr>
            <a:spLocks noGrp="1"/>
          </p:cNvSpPr>
          <p:nvPr>
            <p:ph type="sldNum" sz="quarter" idx="5"/>
          </p:nvPr>
        </p:nvSpPr>
        <p:spPr bwMode="auto">
          <a:noFill/>
          <a:ln>
            <a:miter lim="800000"/>
            <a:headEnd/>
            <a:tailEnd/>
          </a:ln>
        </p:spPr>
        <p:txBody>
          <a:bodyPr/>
          <a:lstStyle/>
          <a:p>
            <a:fld id="{45D5F79A-8184-40F4-BC38-AE4ACC3F5CB0}" type="slidenum">
              <a:rPr lang="fr-FR" altLang="fr-FR"/>
              <a:pPr/>
              <a:t>21</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39939" name="Espace réservé du numéro de diapositive 3"/>
          <p:cNvSpPr>
            <a:spLocks noGrp="1"/>
          </p:cNvSpPr>
          <p:nvPr>
            <p:ph type="sldNum" sz="quarter" idx="5"/>
          </p:nvPr>
        </p:nvSpPr>
        <p:spPr bwMode="auto">
          <a:noFill/>
          <a:ln>
            <a:miter lim="800000"/>
            <a:headEnd/>
            <a:tailEnd/>
          </a:ln>
        </p:spPr>
        <p:txBody>
          <a:bodyPr/>
          <a:lstStyle/>
          <a:p>
            <a:fld id="{88AD5C2E-9CB4-441B-922E-560EC57D39AC}" type="slidenum">
              <a:rPr lang="fr-FR" altLang="fr-FR"/>
              <a:pPr/>
              <a:t>22</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59395" name="Espace réservé du numéro de diapositive 3"/>
          <p:cNvSpPr>
            <a:spLocks noGrp="1"/>
          </p:cNvSpPr>
          <p:nvPr>
            <p:ph type="sldNum" sz="quarter" idx="5"/>
          </p:nvPr>
        </p:nvSpPr>
        <p:spPr bwMode="auto">
          <a:noFill/>
          <a:ln>
            <a:miter lim="800000"/>
            <a:headEnd/>
            <a:tailEnd/>
          </a:ln>
        </p:spPr>
        <p:txBody>
          <a:bodyPr/>
          <a:lstStyle/>
          <a:p>
            <a:fld id="{95CB0912-7587-461C-8B77-AB823D16C0BE}" type="slidenum">
              <a:rPr lang="fr-FR" altLang="fr-FR"/>
              <a:pPr/>
              <a:t>23</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2"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61443" name="Espace réservé du numéro de diapositive 3"/>
          <p:cNvSpPr>
            <a:spLocks noGrp="1"/>
          </p:cNvSpPr>
          <p:nvPr>
            <p:ph type="sldNum" sz="quarter" idx="5"/>
          </p:nvPr>
        </p:nvSpPr>
        <p:spPr bwMode="auto">
          <a:noFill/>
          <a:ln>
            <a:miter lim="800000"/>
            <a:headEnd/>
            <a:tailEnd/>
          </a:ln>
        </p:spPr>
        <p:txBody>
          <a:bodyPr/>
          <a:lstStyle/>
          <a:p>
            <a:fld id="{C57E8CCB-C672-4D7B-9C54-D783862C8FCD}" type="slidenum">
              <a:rPr lang="fr-FR" altLang="fr-FR"/>
              <a:pPr/>
              <a:t>24</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0"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63491" name="Espace réservé du numéro de diapositive 3"/>
          <p:cNvSpPr>
            <a:spLocks noGrp="1"/>
          </p:cNvSpPr>
          <p:nvPr>
            <p:ph type="sldNum" sz="quarter" idx="5"/>
          </p:nvPr>
        </p:nvSpPr>
        <p:spPr bwMode="auto">
          <a:noFill/>
          <a:ln>
            <a:miter lim="800000"/>
            <a:headEnd/>
            <a:tailEnd/>
          </a:ln>
        </p:spPr>
        <p:txBody>
          <a:bodyPr/>
          <a:lstStyle/>
          <a:p>
            <a:fld id="{CF92CACA-E09C-4294-A6BC-A486F219EB95}" type="slidenum">
              <a:rPr lang="fr-FR" altLang="fr-FR"/>
              <a:pPr/>
              <a:t>25</a:t>
            </a:fld>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41987" name="Espace réservé du numéro de diapositive 3"/>
          <p:cNvSpPr>
            <a:spLocks noGrp="1"/>
          </p:cNvSpPr>
          <p:nvPr>
            <p:ph type="sldNum" sz="quarter" idx="5"/>
          </p:nvPr>
        </p:nvSpPr>
        <p:spPr bwMode="auto">
          <a:noFill/>
          <a:ln>
            <a:miter lim="800000"/>
            <a:headEnd/>
            <a:tailEnd/>
          </a:ln>
        </p:spPr>
        <p:txBody>
          <a:bodyPr/>
          <a:lstStyle/>
          <a:p>
            <a:fld id="{4948C32B-54FD-481D-90DC-D24462A1A345}" type="slidenum">
              <a:rPr lang="fr-FR" altLang="fr-FR"/>
              <a:pPr/>
              <a:t>26</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46082" name="Espace réservé des notes 2"/>
          <p:cNvSpPr>
            <a:spLocks noGrp="1" noChangeArrowheads="1"/>
          </p:cNvSpPr>
          <p:nvPr>
            <p:ph type="body" idx="1"/>
          </p:nvPr>
        </p:nvSpPr>
        <p:spPr bwMode="auto">
          <a:noFill/>
        </p:spPr>
        <p:txBody>
          <a:bodyPr/>
          <a:lstStyle/>
          <a:p>
            <a:r>
              <a:rPr lang="fr-FR">
                <a:ea typeface="ＭＳ Ｐゴシック" pitchFamily="34" charset="-128"/>
              </a:rPr>
              <a:t>TIMSS (Trends in Mathematics and Science Study) est une étude comparative qui mesure le niveau des connaissances scolaires des élèves de CM1 et de 4e en mathématiques et en sciences. Son objectif ? Interpréter les différences entre les systèmes éducatifs pour améliorer l’enseignement et l’apprentissage</a:t>
            </a:r>
          </a:p>
          <a:p>
            <a:endParaRPr lang="fr-FR">
              <a:ea typeface="ＭＳ Ｐゴシック" pitchFamily="34" charset="-128"/>
            </a:endParaRPr>
          </a:p>
          <a:p>
            <a:r>
              <a:rPr lang="fr-FR">
                <a:ea typeface="ＭＳ Ｐゴシック" pitchFamily="34" charset="-128"/>
              </a:rPr>
              <a:t>L’IEA (International Association for the Evaluation of Educational Achievement) est une association internationale d’instituts de recherche nationaux, d’organismes de recherche publique, d’universitaires et d’analystes qui s’efforcent d’étudier, de comprendre et d’améliorer l’éducation dans le monde entier. ​</a:t>
            </a:r>
          </a:p>
          <a:p>
            <a:endParaRPr lang="fr-FR">
              <a:ea typeface="ＭＳ Ｐゴシック" pitchFamily="34" charset="-128"/>
            </a:endParaRPr>
          </a:p>
          <a:p>
            <a:r>
              <a:rPr lang="fr-FR">
                <a:ea typeface="ＭＳ Ｐゴシック" pitchFamily="34" charset="-128"/>
              </a:rPr>
              <a:t>Nous sommes une organisation indépendante à but non lucratif. Plus de 60 pays sont activement impliqués dans le réseau de l’IEA et plus de 100 systèmes éducatifs participent à nos études.</a:t>
            </a:r>
          </a:p>
          <a:p>
            <a:endParaRPr lang="fr-FR">
              <a:ea typeface="ＭＳ Ｐゴシック" pitchFamily="34" charset="-128"/>
            </a:endParaRPr>
          </a:p>
          <a:p>
            <a:r>
              <a:rPr lang="fr-FR">
                <a:ea typeface="ＭＳ Ｐゴシック" pitchFamily="34" charset="-128"/>
              </a:rPr>
              <a:t>Depuis 1958, l’IEA mesure les résultats des élèves dans des matières telles que les mathématiques et les sciences (TIMSS), la lecture (PIRLS) et l’éducation civique et citoyenne (ICCS et CIVED), évalue les compétences en informatique des élèves (ICILS et SITES) et étudie l’éducation dans la petite enfance (ECES) et la formation des enseignants (TEDS-M).</a:t>
            </a:r>
          </a:p>
        </p:txBody>
      </p:sp>
      <p:sp>
        <p:nvSpPr>
          <p:cNvPr id="46083" name="Espace réservé du numéro de diapositive 3"/>
          <p:cNvSpPr>
            <a:spLocks noGrp="1" noChangeArrowheads="1"/>
          </p:cNvSpPr>
          <p:nvPr>
            <p:ph type="sldNum" sz="quarter" idx="5"/>
          </p:nvPr>
        </p:nvSpPr>
        <p:spPr bwMode="auto">
          <a:noFill/>
          <a:ln>
            <a:miter lim="800000"/>
            <a:headEnd/>
            <a:tailEnd/>
          </a:ln>
        </p:spPr>
        <p:txBody>
          <a:bodyPr/>
          <a:lstStyle/>
          <a:p>
            <a:fld id="{A5F11370-58B7-437F-8B64-D8EE26554489}" type="slidenum">
              <a:rPr lang="fr-FR" altLang="fr-FR"/>
              <a:pPr/>
              <a:t>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48130" name="Espace réservé des notes 2"/>
          <p:cNvSpPr>
            <a:spLocks noGrp="1" noChangeArrowheads="1"/>
          </p:cNvSpPr>
          <p:nvPr>
            <p:ph type="body" idx="1"/>
          </p:nvPr>
        </p:nvSpPr>
        <p:spPr bwMode="auto">
          <a:noFill/>
        </p:spPr>
        <p:txBody>
          <a:bodyPr/>
          <a:lstStyle/>
          <a:p>
            <a:endParaRPr lang="fr-FR">
              <a:ea typeface="ＭＳ Ｐゴシック" pitchFamily="34" charset="-128"/>
            </a:endParaRPr>
          </a:p>
        </p:txBody>
      </p:sp>
      <p:sp>
        <p:nvSpPr>
          <p:cNvPr id="48131" name="Espace réservé du numéro de diapositive 3"/>
          <p:cNvSpPr>
            <a:spLocks noGrp="1" noChangeArrowheads="1"/>
          </p:cNvSpPr>
          <p:nvPr>
            <p:ph type="sldNum" sz="quarter" idx="5"/>
          </p:nvPr>
        </p:nvSpPr>
        <p:spPr bwMode="auto">
          <a:noFill/>
          <a:ln>
            <a:miter lim="800000"/>
            <a:headEnd/>
            <a:tailEnd/>
          </a:ln>
        </p:spPr>
        <p:txBody>
          <a:bodyPr/>
          <a:lstStyle/>
          <a:p>
            <a:fld id="{9E8E02DD-D68F-44FA-A717-9B08F6E9667E}" type="slidenum">
              <a:rPr lang="fr-FR" altLang="fr-FR"/>
              <a:pPr/>
              <a:t>4</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50178" name="Espace réservé des notes 2"/>
          <p:cNvSpPr>
            <a:spLocks noGrp="1" noChangeArrowheads="1"/>
          </p:cNvSpPr>
          <p:nvPr>
            <p:ph type="body" idx="1"/>
          </p:nvPr>
        </p:nvSpPr>
        <p:spPr bwMode="auto">
          <a:noFill/>
        </p:spPr>
        <p:txBody>
          <a:bodyPr/>
          <a:lstStyle/>
          <a:p>
            <a:endParaRPr lang="fr-FR">
              <a:ea typeface="ＭＳ Ｐゴシック" pitchFamily="34" charset="-128"/>
            </a:endParaRPr>
          </a:p>
        </p:txBody>
      </p:sp>
      <p:sp>
        <p:nvSpPr>
          <p:cNvPr id="50179" name="Espace réservé du numéro de diapositive 3"/>
          <p:cNvSpPr>
            <a:spLocks noGrp="1" noChangeArrowheads="1"/>
          </p:cNvSpPr>
          <p:nvPr>
            <p:ph type="sldNum" sz="quarter" idx="5"/>
          </p:nvPr>
        </p:nvSpPr>
        <p:spPr bwMode="auto">
          <a:noFill/>
          <a:ln>
            <a:miter lim="800000"/>
            <a:headEnd/>
            <a:tailEnd/>
          </a:ln>
        </p:spPr>
        <p:txBody>
          <a:bodyPr/>
          <a:lstStyle/>
          <a:p>
            <a:fld id="{60FD5CB6-FA9D-4548-AA94-A7C1D4C15DF2}" type="slidenum">
              <a:rPr lang="fr-FR" altLang="fr-FR"/>
              <a:pPr/>
              <a:t>5</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8"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14339" name="Espace réservé du numéro de diapositive 3"/>
          <p:cNvSpPr>
            <a:spLocks noGrp="1"/>
          </p:cNvSpPr>
          <p:nvPr>
            <p:ph type="sldNum" sz="quarter" idx="5"/>
          </p:nvPr>
        </p:nvSpPr>
        <p:spPr bwMode="auto">
          <a:noFill/>
          <a:ln>
            <a:miter lim="800000"/>
            <a:headEnd/>
            <a:tailEnd/>
          </a:ln>
        </p:spPr>
        <p:txBody>
          <a:bodyPr/>
          <a:lstStyle/>
          <a:p>
            <a:fld id="{338A18EE-270D-4628-814E-8FC1CB2CE8C6}" type="slidenum">
              <a:rPr lang="fr-FR" altLang="fr-FR"/>
              <a:pPr/>
              <a:t>6</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51202" name="Espace réservé des notes 2"/>
          <p:cNvSpPr>
            <a:spLocks noGrp="1" noChangeArrowheads="1"/>
          </p:cNvSpPr>
          <p:nvPr>
            <p:ph type="body" idx="1"/>
          </p:nvPr>
        </p:nvSpPr>
        <p:spPr bwMode="auto">
          <a:noFill/>
        </p:spPr>
        <p:txBody>
          <a:bodyPr/>
          <a:lstStyle/>
          <a:p>
            <a:endParaRPr lang="fr-FR">
              <a:ea typeface="ＭＳ Ｐゴシック" pitchFamily="34" charset="-128"/>
            </a:endParaRPr>
          </a:p>
        </p:txBody>
      </p:sp>
      <p:sp>
        <p:nvSpPr>
          <p:cNvPr id="51203" name="Espace réservé du numéro de diapositive 3"/>
          <p:cNvSpPr>
            <a:spLocks noGrp="1" noChangeArrowheads="1"/>
          </p:cNvSpPr>
          <p:nvPr>
            <p:ph type="sldNum" sz="quarter" idx="5"/>
          </p:nvPr>
        </p:nvSpPr>
        <p:spPr bwMode="auto">
          <a:noFill/>
          <a:ln>
            <a:miter lim="800000"/>
            <a:headEnd/>
            <a:tailEnd/>
          </a:ln>
        </p:spPr>
        <p:txBody>
          <a:bodyPr/>
          <a:lstStyle/>
          <a:p>
            <a:fld id="{C2F7C1C5-A3E7-4011-BDF5-F0E9E65F93D7}" type="slidenum">
              <a:rPr lang="fr-FR" altLang="fr-FR"/>
              <a:pPr/>
              <a:t>7</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17411" name="Espace réservé du numéro de diapositive 3"/>
          <p:cNvSpPr>
            <a:spLocks noGrp="1"/>
          </p:cNvSpPr>
          <p:nvPr>
            <p:ph type="sldNum" sz="quarter" idx="5"/>
          </p:nvPr>
        </p:nvSpPr>
        <p:spPr bwMode="auto">
          <a:noFill/>
          <a:ln>
            <a:miter lim="800000"/>
            <a:headEnd/>
            <a:tailEnd/>
          </a:ln>
        </p:spPr>
        <p:txBody>
          <a:bodyPr/>
          <a:lstStyle/>
          <a:p>
            <a:fld id="{F2AADFE5-8173-443C-BDD0-BB8C96E365E0}" type="slidenum">
              <a:rPr lang="fr-FR" altLang="fr-FR"/>
              <a:pPr/>
              <a:t>8</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a:lstStyle/>
          <a:p>
            <a:endParaRPr lang="fr-FR" altLang="fr-FR">
              <a:ea typeface="ＭＳ Ｐゴシック" pitchFamily="34" charset="-128"/>
            </a:endParaRPr>
          </a:p>
        </p:txBody>
      </p:sp>
      <p:sp>
        <p:nvSpPr>
          <p:cNvPr id="19459" name="Espace réservé du numéro de diapositive 3"/>
          <p:cNvSpPr>
            <a:spLocks noGrp="1"/>
          </p:cNvSpPr>
          <p:nvPr>
            <p:ph type="sldNum" sz="quarter" idx="5"/>
          </p:nvPr>
        </p:nvSpPr>
        <p:spPr bwMode="auto">
          <a:noFill/>
          <a:ln>
            <a:miter lim="800000"/>
            <a:headEnd/>
            <a:tailEnd/>
          </a:ln>
        </p:spPr>
        <p:txBody>
          <a:bodyPr/>
          <a:lstStyle/>
          <a:p>
            <a:fld id="{7094205A-88C1-4B93-8A88-769241E52E0A}" type="slidenum">
              <a:rPr lang="fr-FR" altLang="fr-FR"/>
              <a:pPr/>
              <a:t>9</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3050" y="2060575"/>
            <a:ext cx="2074863" cy="273685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95288" y="2060575"/>
            <a:ext cx="6075362" cy="27368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0" y="0"/>
            <a:ext cx="0" cy="0"/>
          </a:xfrm>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a:xfrm>
            <a:off x="0" y="0"/>
            <a:ext cx="0" cy="0"/>
          </a:xfrm>
        </p:spPr>
        <p:txBody>
          <a:bodyPr lIns="0" tIns="0" rIns="0" bIns="0"/>
          <a:lstStyle>
            <a:lvl1pPr algn="l">
              <a:defRPr>
                <a:solidFill>
                  <a:schemeClr val="tx1">
                    <a:tint val="75000"/>
                  </a:schemeClr>
                </a:solidFill>
              </a:defRPr>
            </a:lvl1pPr>
          </a:lstStyle>
          <a:p>
            <a:pPr>
              <a:defRPr/>
            </a:pPr>
            <a:fld id="{6F5E4316-4FF0-479F-9A2B-6565D0FEEC9E}" type="datetimeFigureOut">
              <a:rPr lang="en-US"/>
              <a:pPr>
                <a:defRPr/>
              </a:pPr>
              <a:t>6/13/2022</a:t>
            </a:fld>
            <a:endParaRPr lang="en-US"/>
          </a:p>
        </p:txBody>
      </p:sp>
      <p:sp>
        <p:nvSpPr>
          <p:cNvPr id="4" name="Holder 4"/>
          <p:cNvSpPr>
            <a:spLocks noGrp="1"/>
          </p:cNvSpPr>
          <p:nvPr>
            <p:ph type="sldNum" sz="quarter" idx="12"/>
          </p:nvPr>
        </p:nvSpPr>
        <p:spPr>
          <a:xfrm>
            <a:off x="0" y="0"/>
            <a:ext cx="0" cy="0"/>
          </a:xfrm>
        </p:spPr>
        <p:txBody>
          <a:bodyPr vert="horz" wrap="square" lIns="0" tIns="0" rIns="0" bIns="0" numCol="1" anchor="t" anchorCtr="0" compatLnSpc="1">
            <a:prstTxWarp prst="textNoShape">
              <a:avLst/>
            </a:prstTxWarp>
          </a:bodyPr>
          <a:lstStyle>
            <a:lvl1pPr algn="r">
              <a:defRPr>
                <a:solidFill>
                  <a:srgbClr val="898989"/>
                </a:solidFill>
              </a:defRPr>
            </a:lvl1pPr>
          </a:lstStyle>
          <a:p>
            <a:fld id="{B20A4FBD-8DB5-46B8-B665-5052E3D8982A}" type="slidenum">
              <a:rPr lang="fr-FR" altLang="fr-F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6" name="Espace réservé du texte 6"/>
          <p:cNvSpPr>
            <a:spLocks noGrp="1"/>
          </p:cNvSpPr>
          <p:nvPr>
            <p:ph type="body" sz="quarter" idx="13"/>
          </p:nvPr>
        </p:nvSpPr>
        <p:spPr>
          <a:xfrm>
            <a:off x="804863" y="1645398"/>
            <a:ext cx="7881937" cy="4347008"/>
          </a:xfrm>
        </p:spPr>
        <p:txBody>
          <a:bodyPr/>
          <a:lstStyle>
            <a:lvl1pPr marL="177800" marR="0" indent="-177800" algn="l" defTabSz="457200" rtl="0" eaLnBrk="1" fontAlgn="auto" latinLnBrk="0" hangingPunct="1">
              <a:lnSpc>
                <a:spcPct val="100000"/>
              </a:lnSpc>
              <a:spcBef>
                <a:spcPct val="20000"/>
              </a:spcBef>
              <a:spcAft>
                <a:spcPts val="0"/>
              </a:spcAft>
              <a:buClr>
                <a:srgbClr val="DA5A56"/>
              </a:buClr>
              <a:buSzPct val="100000"/>
              <a:buFont typeface="Arial"/>
              <a:buChar char="■"/>
              <a:tabLst/>
              <a:defRPr>
                <a:solidFill>
                  <a:srgbClr val="DA5A56"/>
                </a:solidFill>
              </a:defRPr>
            </a:lvl1pPr>
            <a:lvl2pPr marL="627063" marR="0" indent="-169863" algn="l" defTabSz="457200" rtl="0" eaLnBrk="1" fontAlgn="auto" latinLnBrk="0" hangingPunct="1">
              <a:lnSpc>
                <a:spcPct val="100000"/>
              </a:lnSpc>
              <a:spcBef>
                <a:spcPct val="20000"/>
              </a:spcBef>
              <a:spcAft>
                <a:spcPts val="0"/>
              </a:spcAft>
              <a:buClr>
                <a:srgbClr val="DA5A5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00608F"/>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A5A5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00608F"/>
              </a:buClr>
              <a:buSzTx/>
              <a:buFont typeface="Arial"/>
              <a:buNone/>
              <a:tabLst/>
              <a:defRPr/>
            </a:lvl5pPr>
          </a:lstStyle>
          <a:p>
            <a:pPr lvl="0"/>
            <a:r>
              <a:rPr lang="fr-FR"/>
              <a:t>Modifier les styles du texte du masque
Deuxième niveau
Troisième niveau
Quatrième niveau
Cinquième niveau</a:t>
            </a:r>
            <a:endParaRPr lang="fr-FR" dirty="0"/>
          </a:p>
        </p:txBody>
      </p:sp>
      <p:sp>
        <p:nvSpPr>
          <p:cNvPr id="7" name="Espace réservé du titre 1"/>
          <p:cNvSpPr>
            <a:spLocks noGrp="1"/>
          </p:cNvSpPr>
          <p:nvPr>
            <p:ph type="title"/>
          </p:nvPr>
        </p:nvSpPr>
        <p:spPr>
          <a:xfrm>
            <a:off x="1520554" y="700834"/>
            <a:ext cx="7166246" cy="446903"/>
          </a:xfrm>
          <a:prstGeom prst="rect">
            <a:avLst/>
          </a:prstGeom>
        </p:spPr>
        <p:txBody>
          <a:bodyPr rtlCol="0">
            <a:normAutofit/>
          </a:bodyPr>
          <a:lstStyle/>
          <a:p>
            <a:r>
              <a:rPr lang="fr-FR" dirty="0"/>
              <a:t>Cliquez et modifiez le titre</a:t>
            </a:r>
          </a:p>
        </p:txBody>
      </p:sp>
      <p:sp>
        <p:nvSpPr>
          <p:cNvPr id="4" name="Espace réservé du numéro de diapositive 4"/>
          <p:cNvSpPr>
            <a:spLocks noGrp="1"/>
          </p:cNvSpPr>
          <p:nvPr>
            <p:ph type="sldNum" sz="quarter" idx="14"/>
          </p:nvPr>
        </p:nvSpPr>
        <p:spPr>
          <a:xfrm>
            <a:off x="0" y="0"/>
            <a:ext cx="0" cy="0"/>
          </a:xfrm>
        </p:spPr>
        <p:txBody>
          <a:bodyPr vert="horz" wrap="square" lIns="91440" tIns="45720" rIns="91440" bIns="45720" numCol="1" anchor="t" anchorCtr="0" compatLnSpc="1">
            <a:prstTxWarp prst="textNoShape">
              <a:avLst/>
            </a:prstTxWarp>
          </a:bodyPr>
          <a:lstStyle>
            <a:lvl1pPr algn="ctr">
              <a:defRPr/>
            </a:lvl1pPr>
          </a:lstStyle>
          <a:p>
            <a:fld id="{E28074D2-0D2B-4CF6-A3A7-FDE6100F7334}" type="slidenum">
              <a:rPr lang="fr-FR" altLang="fr-F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68313" y="3573463"/>
            <a:ext cx="4038600" cy="86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3573463"/>
            <a:ext cx="4038600" cy="86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3050" y="2060575"/>
            <a:ext cx="2074863" cy="237807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95288" y="2060575"/>
            <a:ext cx="6075362" cy="23780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412875"/>
            <a:ext cx="40386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412875"/>
            <a:ext cx="40386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975"/>
            <a:ext cx="2057400" cy="589597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53975"/>
            <a:ext cx="6019800" cy="58959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68313" y="3832225"/>
            <a:ext cx="4038600" cy="96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3832225"/>
            <a:ext cx="4038600" cy="96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1313" y="188913"/>
            <a:ext cx="2078037" cy="593725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188913"/>
            <a:ext cx="6081713" cy="59372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79388" y="6310313"/>
            <a:ext cx="4243387"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75175" y="6310313"/>
            <a:ext cx="4244975"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188913"/>
            <a:ext cx="2159000" cy="648017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79388" y="188913"/>
            <a:ext cx="6329362" cy="64801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468313" y="3832225"/>
            <a:ext cx="8229600" cy="96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Sous titre de niveau 2</a:t>
            </a:r>
          </a:p>
        </p:txBody>
      </p:sp>
      <p:sp>
        <p:nvSpPr>
          <p:cNvPr id="1027" name="Rectangle 13"/>
          <p:cNvSpPr>
            <a:spLocks noGrp="1" noChangeArrowheads="1"/>
          </p:cNvSpPr>
          <p:nvPr>
            <p:ph type="title"/>
          </p:nvPr>
        </p:nvSpPr>
        <p:spPr bwMode="auto">
          <a:xfrm>
            <a:off x="395288" y="2060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Titrage de niveau 1</a:t>
            </a:r>
          </a:p>
        </p:txBody>
      </p:sp>
      <p:pic>
        <p:nvPicPr>
          <p:cNvPr id="1028" name="Picture 8" descr="ENS_Lyon"/>
          <p:cNvPicPr>
            <a:picLocks noChangeAspect="1" noChangeArrowheads="1"/>
          </p:cNvPicPr>
          <p:nvPr/>
        </p:nvPicPr>
        <p:blipFill>
          <a:blip r:embed="rId15" cstate="print"/>
          <a:srcRect/>
          <a:stretch>
            <a:fillRect/>
          </a:stretch>
        </p:blipFill>
        <p:spPr bwMode="auto">
          <a:xfrm>
            <a:off x="7812088" y="6453188"/>
            <a:ext cx="1128712" cy="384175"/>
          </a:xfrm>
          <a:prstGeom prst="rect">
            <a:avLst/>
          </a:prstGeom>
          <a:noFill/>
          <a:ln w="9525">
            <a:noFill/>
            <a:miter lim="800000"/>
            <a:headEnd/>
            <a:tailEnd/>
          </a:ln>
        </p:spPr>
      </p:pic>
      <p:pic>
        <p:nvPicPr>
          <p:cNvPr id="1029" name="Picture 9" descr="seul"/>
          <p:cNvPicPr>
            <a:picLocks noChangeAspect="1" noChangeArrowheads="1"/>
          </p:cNvPicPr>
          <p:nvPr/>
        </p:nvPicPr>
        <p:blipFill>
          <a:blip r:embed="rId16" cstate="print"/>
          <a:srcRect/>
          <a:stretch>
            <a:fillRect/>
          </a:stretch>
        </p:blipFill>
        <p:spPr bwMode="auto">
          <a:xfrm>
            <a:off x="107950" y="6505575"/>
            <a:ext cx="7872413" cy="217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69" r:id="rId12"/>
    <p:sldLayoutId id="2147483770" r:id="rId13"/>
  </p:sldLayoutIdLst>
  <p:txStyles>
    <p:titleStyle>
      <a:lvl1pPr algn="l" rtl="0" eaLnBrk="0" fontAlgn="base" hangingPunct="0">
        <a:spcBef>
          <a:spcPct val="0"/>
        </a:spcBef>
        <a:spcAft>
          <a:spcPct val="0"/>
        </a:spcAft>
        <a:defRPr sz="5400">
          <a:solidFill>
            <a:srgbClr val="00AFE6"/>
          </a:solidFill>
          <a:latin typeface="+mj-lt"/>
          <a:ea typeface="+mj-ea"/>
          <a:cs typeface="+mj-cs"/>
        </a:defRPr>
      </a:lvl1pPr>
      <a:lvl2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2pPr>
      <a:lvl3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3pPr>
      <a:lvl4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4pPr>
      <a:lvl5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5pPr>
      <a:lvl6pPr marL="457200" algn="l" rtl="0" fontAlgn="base">
        <a:spcBef>
          <a:spcPct val="0"/>
        </a:spcBef>
        <a:spcAft>
          <a:spcPct val="0"/>
        </a:spcAft>
        <a:defRPr sz="5400">
          <a:solidFill>
            <a:srgbClr val="00AFE6"/>
          </a:solidFill>
          <a:latin typeface="Arial" charset="0"/>
          <a:ea typeface="ＭＳ Ｐゴシック" charset="-128"/>
          <a:cs typeface="ＭＳ Ｐゴシック" charset="-128"/>
        </a:defRPr>
      </a:lvl6pPr>
      <a:lvl7pPr marL="914400" algn="l" rtl="0" fontAlgn="base">
        <a:spcBef>
          <a:spcPct val="0"/>
        </a:spcBef>
        <a:spcAft>
          <a:spcPct val="0"/>
        </a:spcAft>
        <a:defRPr sz="5400">
          <a:solidFill>
            <a:srgbClr val="00AFE6"/>
          </a:solidFill>
          <a:latin typeface="Arial" charset="0"/>
          <a:ea typeface="ＭＳ Ｐゴシック" charset="-128"/>
          <a:cs typeface="ＭＳ Ｐゴシック" charset="-128"/>
        </a:defRPr>
      </a:lvl7pPr>
      <a:lvl8pPr marL="1371600" algn="l" rtl="0" fontAlgn="base">
        <a:spcBef>
          <a:spcPct val="0"/>
        </a:spcBef>
        <a:spcAft>
          <a:spcPct val="0"/>
        </a:spcAft>
        <a:defRPr sz="5400">
          <a:solidFill>
            <a:srgbClr val="00AFE6"/>
          </a:solidFill>
          <a:latin typeface="Arial" charset="0"/>
          <a:ea typeface="ＭＳ Ｐゴシック" charset="-128"/>
          <a:cs typeface="ＭＳ Ｐゴシック" charset="-128"/>
        </a:defRPr>
      </a:lvl8pPr>
      <a:lvl9pPr marL="1828800" algn="l" rtl="0" fontAlgn="base">
        <a:spcBef>
          <a:spcPct val="0"/>
        </a:spcBef>
        <a:spcAft>
          <a:spcPct val="0"/>
        </a:spcAft>
        <a:defRPr sz="5400">
          <a:solidFill>
            <a:srgbClr val="00AFE6"/>
          </a:solidFill>
          <a:latin typeface="Arial" charset="0"/>
          <a:ea typeface="ＭＳ Ｐゴシック" charset="-128"/>
          <a:cs typeface="ＭＳ Ｐゴシック" charset="-128"/>
        </a:defRPr>
      </a:lvl9pPr>
    </p:titleStyle>
    <p:bodyStyle>
      <a:lvl1pPr marL="342900" indent="-342900" algn="ctr" rtl="0" eaLnBrk="0" fontAlgn="base" hangingPunct="0">
        <a:spcBef>
          <a:spcPct val="20000"/>
        </a:spcBef>
        <a:spcAft>
          <a:spcPct val="0"/>
        </a:spcAft>
        <a:buFont typeface="Arial" pitchFamily="34" charset="0"/>
        <a:buChar char="•"/>
        <a:tabLst>
          <a:tab pos="900113" algn="l"/>
        </a:tabLst>
        <a:defRPr sz="4400">
          <a:solidFill>
            <a:schemeClr val="tx1"/>
          </a:solidFill>
          <a:latin typeface="+mn-lt"/>
          <a:ea typeface="+mn-ea"/>
          <a:cs typeface="+mn-cs"/>
        </a:defRPr>
      </a:lvl1pPr>
      <a:lvl2pPr marL="244475" indent="-65088" algn="l" rtl="0" eaLnBrk="0" fontAlgn="base" hangingPunct="0">
        <a:spcBef>
          <a:spcPct val="20000"/>
        </a:spcBef>
        <a:spcAft>
          <a:spcPct val="0"/>
        </a:spcAft>
        <a:buFont typeface="Arial" pitchFamily="34" charset="0"/>
        <a:buChar char="–"/>
        <a:tabLst>
          <a:tab pos="900113" algn="l"/>
        </a:tabLst>
        <a:defRPr sz="2800">
          <a:solidFill>
            <a:schemeClr val="tx1"/>
          </a:solidFill>
          <a:latin typeface="Calibri" charset="0"/>
          <a:ea typeface="+mn-ea"/>
        </a:defRPr>
      </a:lvl2pPr>
      <a:lvl3pPr marL="922338" indent="-7938" algn="l" rtl="0" eaLnBrk="0" fontAlgn="base" hangingPunct="0">
        <a:spcBef>
          <a:spcPct val="20000"/>
        </a:spcBef>
        <a:spcAft>
          <a:spcPct val="0"/>
        </a:spcAft>
        <a:buFont typeface="Arial" pitchFamily="34" charset="0"/>
        <a:buChar char="•"/>
        <a:tabLst>
          <a:tab pos="900113" algn="l"/>
        </a:tabLst>
        <a:defRPr sz="2400">
          <a:solidFill>
            <a:schemeClr val="tx1"/>
          </a:solidFill>
          <a:latin typeface="Calibri" charset="0"/>
          <a:ea typeface="+mn-ea"/>
        </a:defRPr>
      </a:lvl3pPr>
      <a:lvl4pPr marL="1349375" indent="-26988" algn="l" rtl="0" eaLnBrk="0" fontAlgn="base" hangingPunct="0">
        <a:spcBef>
          <a:spcPct val="20000"/>
        </a:spcBef>
        <a:spcAft>
          <a:spcPct val="0"/>
        </a:spcAft>
        <a:buFont typeface="Arial" pitchFamily="34" charset="0"/>
        <a:buChar char="–"/>
        <a:tabLst>
          <a:tab pos="900113" algn="l"/>
        </a:tabLst>
        <a:defRPr sz="2000">
          <a:solidFill>
            <a:schemeClr val="tx1"/>
          </a:solidFill>
          <a:latin typeface="Calibri" charset="0"/>
          <a:ea typeface="+mn-ea"/>
        </a:defRPr>
      </a:lvl4pPr>
      <a:lvl5pPr marL="1730375" indent="98425" algn="l" rtl="0" eaLnBrk="0" fontAlgn="base" hangingPunct="0">
        <a:spcBef>
          <a:spcPct val="20000"/>
        </a:spcBef>
        <a:spcAft>
          <a:spcPct val="0"/>
        </a:spcAft>
        <a:buFont typeface="Arial" pitchFamily="34" charset="0"/>
        <a:buChar char="»"/>
        <a:tabLst>
          <a:tab pos="900113" algn="l"/>
        </a:tabLst>
        <a:defRPr sz="5400">
          <a:solidFill>
            <a:srgbClr val="00AFE6"/>
          </a:solidFill>
          <a:latin typeface="Calibri" charset="0"/>
          <a:ea typeface="+mn-ea"/>
        </a:defRPr>
      </a:lvl5pPr>
      <a:lvl6pPr marL="2187575" indent="98425" algn="l" rtl="0" fontAlgn="base">
        <a:spcBef>
          <a:spcPct val="20000"/>
        </a:spcBef>
        <a:spcAft>
          <a:spcPct val="0"/>
        </a:spcAft>
        <a:buFont typeface="Arial" charset="0"/>
        <a:tabLst>
          <a:tab pos="900113" algn="l"/>
        </a:tabLst>
        <a:defRPr sz="5400">
          <a:solidFill>
            <a:srgbClr val="00AFE6"/>
          </a:solidFill>
          <a:latin typeface="Calibri" charset="0"/>
          <a:ea typeface="+mn-ea"/>
        </a:defRPr>
      </a:lvl6pPr>
      <a:lvl7pPr marL="2644775" indent="98425" algn="l" rtl="0" fontAlgn="base">
        <a:spcBef>
          <a:spcPct val="20000"/>
        </a:spcBef>
        <a:spcAft>
          <a:spcPct val="0"/>
        </a:spcAft>
        <a:buFont typeface="Arial" charset="0"/>
        <a:tabLst>
          <a:tab pos="900113" algn="l"/>
        </a:tabLst>
        <a:defRPr sz="5400">
          <a:solidFill>
            <a:srgbClr val="00AFE6"/>
          </a:solidFill>
          <a:latin typeface="Calibri" charset="0"/>
          <a:ea typeface="+mn-ea"/>
        </a:defRPr>
      </a:lvl7pPr>
      <a:lvl8pPr marL="3101975" indent="98425" algn="l" rtl="0" fontAlgn="base">
        <a:spcBef>
          <a:spcPct val="20000"/>
        </a:spcBef>
        <a:spcAft>
          <a:spcPct val="0"/>
        </a:spcAft>
        <a:buFont typeface="Arial" charset="0"/>
        <a:tabLst>
          <a:tab pos="900113" algn="l"/>
        </a:tabLst>
        <a:defRPr sz="5400">
          <a:solidFill>
            <a:srgbClr val="00AFE6"/>
          </a:solidFill>
          <a:latin typeface="Calibri" charset="0"/>
          <a:ea typeface="+mn-ea"/>
        </a:defRPr>
      </a:lvl8pPr>
      <a:lvl9pPr marL="3559175" indent="98425" algn="l" rtl="0" fontAlgn="base">
        <a:spcBef>
          <a:spcPct val="20000"/>
        </a:spcBef>
        <a:spcAft>
          <a:spcPct val="0"/>
        </a:spcAft>
        <a:buFont typeface="Arial" charset="0"/>
        <a:tabLst>
          <a:tab pos="900113" algn="l"/>
        </a:tabLst>
        <a:defRPr sz="5400">
          <a:solidFill>
            <a:srgbClr val="00AFE6"/>
          </a:solidFill>
          <a:latin typeface="Calibri"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pied de page 4"/>
          <p:cNvSpPr txBox="1">
            <a:spLocks noGrp="1"/>
          </p:cNvSpPr>
          <p:nvPr/>
        </p:nvSpPr>
        <p:spPr>
          <a:xfrm>
            <a:off x="7858125" y="6500813"/>
            <a:ext cx="1285875" cy="285750"/>
          </a:xfrm>
          <a:prstGeom prst="rect">
            <a:avLst/>
          </a:prstGeom>
          <a:noFill/>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fr-FR" sz="1200">
              <a:solidFill>
                <a:srgbClr val="898989"/>
              </a:solidFill>
            </a:endParaRPr>
          </a:p>
        </p:txBody>
      </p:sp>
      <p:pic>
        <p:nvPicPr>
          <p:cNvPr id="4099" name="Image 2" descr="Logo.png"/>
          <p:cNvPicPr>
            <a:picLocks noChangeAspect="1"/>
          </p:cNvPicPr>
          <p:nvPr/>
        </p:nvPicPr>
        <p:blipFill>
          <a:blip r:embed="rId13" cstate="print"/>
          <a:srcRect/>
          <a:stretch>
            <a:fillRect/>
          </a:stretch>
        </p:blipFill>
        <p:spPr bwMode="auto">
          <a:xfrm>
            <a:off x="0" y="0"/>
            <a:ext cx="3657600" cy="1411288"/>
          </a:xfrm>
          <a:prstGeom prst="rect">
            <a:avLst/>
          </a:prstGeom>
          <a:noFill/>
          <a:ln w="9525">
            <a:noFill/>
            <a:miter lim="800000"/>
            <a:headEnd/>
            <a:tailEnd/>
          </a:ln>
        </p:spPr>
      </p:pic>
      <p:sp>
        <p:nvSpPr>
          <p:cNvPr id="4100" name="Rectangle 13"/>
          <p:cNvSpPr>
            <a:spLocks noGrp="1" noChangeArrowheads="1"/>
          </p:cNvSpPr>
          <p:nvPr>
            <p:ph type="title"/>
          </p:nvPr>
        </p:nvSpPr>
        <p:spPr bwMode="auto">
          <a:xfrm>
            <a:off x="395288" y="2060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Titrage de niveau 1</a:t>
            </a:r>
          </a:p>
        </p:txBody>
      </p:sp>
      <p:sp>
        <p:nvSpPr>
          <p:cNvPr id="4101" name="Rectangle 14"/>
          <p:cNvSpPr>
            <a:spLocks noGrp="1" noChangeArrowheads="1"/>
          </p:cNvSpPr>
          <p:nvPr>
            <p:ph type="body" idx="1"/>
          </p:nvPr>
        </p:nvSpPr>
        <p:spPr bwMode="auto">
          <a:xfrm>
            <a:off x="468313" y="3573463"/>
            <a:ext cx="8229600"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Sous titre de niveau 2</a:t>
            </a:r>
          </a:p>
        </p:txBody>
      </p:sp>
      <p:pic>
        <p:nvPicPr>
          <p:cNvPr id="4102" name="Picture 7" descr="ENS_Lyon"/>
          <p:cNvPicPr>
            <a:picLocks noChangeAspect="1" noChangeArrowheads="1"/>
          </p:cNvPicPr>
          <p:nvPr/>
        </p:nvPicPr>
        <p:blipFill>
          <a:blip r:embed="rId14" cstate="print"/>
          <a:srcRect/>
          <a:stretch>
            <a:fillRect/>
          </a:stretch>
        </p:blipFill>
        <p:spPr bwMode="auto">
          <a:xfrm>
            <a:off x="7812088" y="6453188"/>
            <a:ext cx="1128712"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5400">
          <a:solidFill>
            <a:srgbClr val="00AFE6"/>
          </a:solidFill>
          <a:latin typeface="+mj-lt"/>
          <a:ea typeface="ＭＳ Ｐゴシック" charset="-128"/>
          <a:cs typeface="ＭＳ Ｐゴシック" charset="-128"/>
        </a:defRPr>
      </a:lvl1pPr>
      <a:lvl2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2pPr>
      <a:lvl3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3pPr>
      <a:lvl4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4pPr>
      <a:lvl5pPr algn="l" rtl="0" eaLnBrk="0" fontAlgn="base" hangingPunct="0">
        <a:spcBef>
          <a:spcPct val="0"/>
        </a:spcBef>
        <a:spcAft>
          <a:spcPct val="0"/>
        </a:spcAft>
        <a:defRPr sz="5400">
          <a:solidFill>
            <a:srgbClr val="00AFE6"/>
          </a:solidFill>
          <a:latin typeface="Arial" charset="0"/>
          <a:ea typeface="ＭＳ Ｐゴシック" charset="-128"/>
          <a:cs typeface="ＭＳ Ｐゴシック" charset="-128"/>
        </a:defRPr>
      </a:lvl5pPr>
      <a:lvl6pPr marL="457200" algn="l" rtl="0" fontAlgn="base">
        <a:spcBef>
          <a:spcPct val="0"/>
        </a:spcBef>
        <a:spcAft>
          <a:spcPct val="0"/>
        </a:spcAft>
        <a:defRPr sz="6600">
          <a:solidFill>
            <a:srgbClr val="00AFE6"/>
          </a:solidFill>
          <a:latin typeface="Arial" charset="0"/>
        </a:defRPr>
      </a:lvl6pPr>
      <a:lvl7pPr marL="914400" algn="l" rtl="0" fontAlgn="base">
        <a:spcBef>
          <a:spcPct val="0"/>
        </a:spcBef>
        <a:spcAft>
          <a:spcPct val="0"/>
        </a:spcAft>
        <a:defRPr sz="6600">
          <a:solidFill>
            <a:srgbClr val="00AFE6"/>
          </a:solidFill>
          <a:latin typeface="Arial" charset="0"/>
        </a:defRPr>
      </a:lvl7pPr>
      <a:lvl8pPr marL="1371600" algn="l" rtl="0" fontAlgn="base">
        <a:spcBef>
          <a:spcPct val="0"/>
        </a:spcBef>
        <a:spcAft>
          <a:spcPct val="0"/>
        </a:spcAft>
        <a:defRPr sz="6600">
          <a:solidFill>
            <a:srgbClr val="00AFE6"/>
          </a:solidFill>
          <a:latin typeface="Arial" charset="0"/>
        </a:defRPr>
      </a:lvl8pPr>
      <a:lvl9pPr marL="1828800" algn="l" rtl="0" fontAlgn="base">
        <a:spcBef>
          <a:spcPct val="0"/>
        </a:spcBef>
        <a:spcAft>
          <a:spcPct val="0"/>
        </a:spcAft>
        <a:defRPr sz="6600">
          <a:solidFill>
            <a:srgbClr val="00AFE6"/>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4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908175" y="53975"/>
            <a:ext cx="6778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Titre de la diapo</a:t>
            </a:r>
          </a:p>
        </p:txBody>
      </p:sp>
      <p:pic>
        <p:nvPicPr>
          <p:cNvPr id="5123" name="Image 1" descr="BandeauBleu_haut.png"/>
          <p:cNvPicPr>
            <a:picLocks noChangeAspect="1"/>
          </p:cNvPicPr>
          <p:nvPr/>
        </p:nvPicPr>
        <p:blipFill>
          <a:blip r:embed="rId13" cstate="print"/>
          <a:srcRect/>
          <a:stretch>
            <a:fillRect/>
          </a:stretch>
        </p:blipFill>
        <p:spPr bwMode="auto">
          <a:xfrm>
            <a:off x="0" y="-25400"/>
            <a:ext cx="2401888" cy="1438275"/>
          </a:xfrm>
          <a:prstGeom prst="rect">
            <a:avLst/>
          </a:prstGeom>
          <a:noFill/>
          <a:ln w="9525">
            <a:noFill/>
            <a:miter lim="800000"/>
            <a:headEnd/>
            <a:tailEnd/>
          </a:ln>
        </p:spPr>
      </p:pic>
      <p:pic>
        <p:nvPicPr>
          <p:cNvPr id="5124" name="Picture 11" descr="LogobleuPP"/>
          <p:cNvPicPr>
            <a:picLocks noChangeAspect="1" noChangeArrowheads="1"/>
          </p:cNvPicPr>
          <p:nvPr/>
        </p:nvPicPr>
        <p:blipFill>
          <a:blip r:embed="rId14" cstate="print"/>
          <a:srcRect/>
          <a:stretch>
            <a:fillRect/>
          </a:stretch>
        </p:blipFill>
        <p:spPr bwMode="auto">
          <a:xfrm>
            <a:off x="7667625" y="6137275"/>
            <a:ext cx="1009650" cy="604838"/>
          </a:xfrm>
          <a:prstGeom prst="rect">
            <a:avLst/>
          </a:prstGeom>
          <a:noFill/>
          <a:ln w="9525">
            <a:noFill/>
            <a:miter lim="800000"/>
            <a:headEnd/>
            <a:tailEnd/>
          </a:ln>
        </p:spPr>
      </p:pic>
      <p:sp>
        <p:nvSpPr>
          <p:cNvPr id="5125" name="Rectangle 3"/>
          <p:cNvSpPr>
            <a:spLocks noGrp="1" noChangeArrowheads="1"/>
          </p:cNvSpPr>
          <p:nvPr>
            <p:ph type="body" idx="1"/>
          </p:nvPr>
        </p:nvSpPr>
        <p:spPr bwMode="auto">
          <a:xfrm>
            <a:off x="457200" y="1484313"/>
            <a:ext cx="82296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Titre 1 : Lorem ipsum dolor site amet </a:t>
            </a:r>
          </a:p>
          <a:p>
            <a:pPr lvl="1"/>
            <a:r>
              <a:rPr lang="fr-FR" altLang="fr-FR"/>
              <a:t> Titre 2 : Loren ipsun dolot site ame</a:t>
            </a:r>
          </a:p>
          <a:p>
            <a:pPr lvl="2"/>
            <a:r>
              <a:rPr lang="fr-FR" altLang="fr-FR"/>
              <a:t>Titre 3 : Lorem ipsum dolor site am</a:t>
            </a:r>
          </a:p>
          <a:p>
            <a:pPr lvl="3"/>
            <a:r>
              <a:rPr lang="fr-FR" altLang="fr-FR"/>
              <a:t>Titre 4 : Lorem ipsum dolor site amet</a:t>
            </a:r>
          </a:p>
          <a:p>
            <a:pPr lvl="4"/>
            <a:r>
              <a:rPr lang="fr-FR" altLang="fr-FR"/>
              <a:t>Titre 5 : Lorem ipsum dolor site amet</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536575" indent="-536575" algn="l" rtl="0" eaLnBrk="0" fontAlgn="base" hangingPunct="0">
        <a:spcBef>
          <a:spcPts val="1000"/>
        </a:spcBef>
        <a:spcAft>
          <a:spcPts val="1000"/>
        </a:spcAft>
        <a:buBlip>
          <a:blip r:embed="rId15"/>
        </a:buBlip>
        <a:defRPr sz="2800">
          <a:solidFill>
            <a:srgbClr val="48484B"/>
          </a:solidFill>
          <a:latin typeface="+mn-lt"/>
          <a:ea typeface="ＭＳ Ｐゴシック" charset="-128"/>
          <a:cs typeface="ＭＳ Ｐゴシック" charset="-128"/>
        </a:defRPr>
      </a:lvl1pPr>
      <a:lvl2pPr marL="1074738" indent="-358775" algn="l" rtl="0" eaLnBrk="0" fontAlgn="base" hangingPunct="0">
        <a:spcBef>
          <a:spcPts val="1000"/>
        </a:spcBef>
        <a:spcAft>
          <a:spcPts val="1000"/>
        </a:spcAft>
        <a:buBlip>
          <a:blip r:embed="rId15"/>
        </a:buBlip>
        <a:defRPr sz="2400">
          <a:solidFill>
            <a:srgbClr val="48484B"/>
          </a:solidFill>
          <a:latin typeface="+mn-lt"/>
          <a:ea typeface="ＭＳ Ｐゴシック" charset="-128"/>
        </a:defRPr>
      </a:lvl2pPr>
      <a:lvl3pPr marL="1800225" indent="-460375" algn="l" rtl="0" eaLnBrk="0" fontAlgn="base" hangingPunct="0">
        <a:spcBef>
          <a:spcPts val="1000"/>
        </a:spcBef>
        <a:spcAft>
          <a:spcPts val="1000"/>
        </a:spcAft>
        <a:buBlip>
          <a:blip r:embed="rId15"/>
        </a:buBlip>
        <a:defRPr sz="2200">
          <a:solidFill>
            <a:srgbClr val="48484B"/>
          </a:solidFill>
          <a:latin typeface="+mn-lt"/>
          <a:ea typeface="ＭＳ Ｐゴシック" charset="-128"/>
        </a:defRPr>
      </a:lvl3pPr>
      <a:lvl4pPr marL="2424113" indent="-363538" algn="l" rtl="0" eaLnBrk="0" fontAlgn="base" hangingPunct="0">
        <a:spcBef>
          <a:spcPts val="300"/>
        </a:spcBef>
        <a:spcAft>
          <a:spcPts val="500"/>
        </a:spcAft>
        <a:buBlip>
          <a:blip r:embed="rId16"/>
        </a:buBlip>
        <a:defRPr sz="2000">
          <a:solidFill>
            <a:srgbClr val="48484B"/>
          </a:solidFill>
          <a:latin typeface="+mn-lt"/>
          <a:ea typeface="ＭＳ Ｐゴシック" charset="-128"/>
        </a:defRPr>
      </a:lvl4pPr>
      <a:lvl5pPr marL="2919413" indent="-228600" algn="l" rtl="0" eaLnBrk="0" fontAlgn="base" hangingPunct="0">
        <a:spcBef>
          <a:spcPts val="300"/>
        </a:spcBef>
        <a:spcAft>
          <a:spcPts val="500"/>
        </a:spcAft>
        <a:buBlip>
          <a:blip r:embed="rId16"/>
        </a:buBlip>
        <a:defRPr sz="2000">
          <a:solidFill>
            <a:srgbClr val="48484B"/>
          </a:solidFill>
          <a:latin typeface="+mn-lt"/>
          <a:ea typeface="ＭＳ Ｐゴシック" charset="-128"/>
        </a:defRPr>
      </a:lvl5pPr>
      <a:lvl6pPr marL="3376613" indent="-228600" algn="l" rtl="0" fontAlgn="base">
        <a:lnSpc>
          <a:spcPct val="25000"/>
        </a:lnSpc>
        <a:spcBef>
          <a:spcPts val="2000"/>
        </a:spcBef>
        <a:spcAft>
          <a:spcPts val="2000"/>
        </a:spcAft>
        <a:buBlip>
          <a:blip r:embed="rId17"/>
        </a:buBlip>
        <a:defRPr sz="2000">
          <a:solidFill>
            <a:srgbClr val="48484B"/>
          </a:solidFill>
          <a:latin typeface="+mn-lt"/>
          <a:ea typeface="ＭＳ Ｐゴシック" charset="-128"/>
        </a:defRPr>
      </a:lvl6pPr>
      <a:lvl7pPr marL="3833813" indent="-228600" algn="l" rtl="0" fontAlgn="base">
        <a:lnSpc>
          <a:spcPct val="25000"/>
        </a:lnSpc>
        <a:spcBef>
          <a:spcPts val="2000"/>
        </a:spcBef>
        <a:spcAft>
          <a:spcPts val="2000"/>
        </a:spcAft>
        <a:buBlip>
          <a:blip r:embed="rId17"/>
        </a:buBlip>
        <a:defRPr sz="2000">
          <a:solidFill>
            <a:srgbClr val="48484B"/>
          </a:solidFill>
          <a:latin typeface="+mn-lt"/>
          <a:ea typeface="ＭＳ Ｐゴシック" charset="-128"/>
        </a:defRPr>
      </a:lvl7pPr>
      <a:lvl8pPr marL="4291013" indent="-228600" algn="l" rtl="0" fontAlgn="base">
        <a:lnSpc>
          <a:spcPct val="25000"/>
        </a:lnSpc>
        <a:spcBef>
          <a:spcPts val="2000"/>
        </a:spcBef>
        <a:spcAft>
          <a:spcPts val="2000"/>
        </a:spcAft>
        <a:buBlip>
          <a:blip r:embed="rId17"/>
        </a:buBlip>
        <a:defRPr sz="2000">
          <a:solidFill>
            <a:srgbClr val="48484B"/>
          </a:solidFill>
          <a:latin typeface="+mn-lt"/>
          <a:ea typeface="ＭＳ Ｐゴシック" charset="-128"/>
        </a:defRPr>
      </a:lvl8pPr>
      <a:lvl9pPr marL="4748213" indent="-228600" algn="l" rtl="0" fontAlgn="base">
        <a:lnSpc>
          <a:spcPct val="25000"/>
        </a:lnSpc>
        <a:spcBef>
          <a:spcPts val="2000"/>
        </a:spcBef>
        <a:spcAft>
          <a:spcPts val="2000"/>
        </a:spcAft>
        <a:buBlip>
          <a:blip r:embed="rId17"/>
        </a:buBlip>
        <a:defRPr sz="2000">
          <a:solidFill>
            <a:srgbClr val="48484B"/>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08175" y="188913"/>
            <a:ext cx="6861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Titre de la diapo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Texte courant…</a:t>
            </a:r>
          </a:p>
        </p:txBody>
      </p:sp>
      <p:pic>
        <p:nvPicPr>
          <p:cNvPr id="6148" name="Image 1" descr="BandeauBleu_haut.png"/>
          <p:cNvPicPr>
            <a:picLocks noChangeAspect="1"/>
          </p:cNvPicPr>
          <p:nvPr/>
        </p:nvPicPr>
        <p:blipFill>
          <a:blip r:embed="rId13" cstate="print"/>
          <a:srcRect/>
          <a:stretch>
            <a:fillRect/>
          </a:stretch>
        </p:blipFill>
        <p:spPr bwMode="auto">
          <a:xfrm>
            <a:off x="0" y="0"/>
            <a:ext cx="2401888" cy="1438275"/>
          </a:xfrm>
          <a:prstGeom prst="rect">
            <a:avLst/>
          </a:prstGeom>
          <a:noFill/>
          <a:ln w="9525">
            <a:noFill/>
            <a:miter lim="800000"/>
            <a:headEnd/>
            <a:tailEnd/>
          </a:ln>
        </p:spPr>
      </p:pic>
      <p:pic>
        <p:nvPicPr>
          <p:cNvPr id="6149" name="Picture 11" descr="LogobleuPP"/>
          <p:cNvPicPr>
            <a:picLocks noChangeAspect="1" noChangeArrowheads="1"/>
          </p:cNvPicPr>
          <p:nvPr/>
        </p:nvPicPr>
        <p:blipFill>
          <a:blip r:embed="rId14" cstate="print"/>
          <a:srcRect/>
          <a:stretch>
            <a:fillRect/>
          </a:stretch>
        </p:blipFill>
        <p:spPr bwMode="auto">
          <a:xfrm>
            <a:off x="7667625" y="6137275"/>
            <a:ext cx="1009650" cy="604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ts val="2000"/>
        </a:lnSpc>
        <a:spcBef>
          <a:spcPts val="1000"/>
        </a:spcBef>
        <a:spcAft>
          <a:spcPts val="1000"/>
        </a:spcAft>
        <a:buChar char="•"/>
        <a:defRPr sz="3200">
          <a:solidFill>
            <a:srgbClr val="48484B"/>
          </a:solidFill>
          <a:latin typeface="+mn-lt"/>
          <a:ea typeface="ＭＳ Ｐゴシック" charset="-128"/>
          <a:cs typeface="ＭＳ Ｐゴシック" charset="-128"/>
        </a:defRPr>
      </a:lvl1pPr>
      <a:lvl2pPr marL="817563"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22555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33538"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908175" y="188913"/>
            <a:ext cx="6861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Titre de la diapo</a:t>
            </a:r>
          </a:p>
        </p:txBody>
      </p:sp>
      <p:sp>
        <p:nvSpPr>
          <p:cNvPr id="7171" name="Rectangle 3"/>
          <p:cNvSpPr>
            <a:spLocks noGrp="1" noChangeArrowheads="1"/>
          </p:cNvSpPr>
          <p:nvPr>
            <p:ph type="body" idx="1"/>
          </p:nvPr>
        </p:nvSpPr>
        <p:spPr bwMode="auto">
          <a:xfrm>
            <a:off x="179388" y="6310313"/>
            <a:ext cx="7921625" cy="358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Titre de la présentation</a:t>
            </a:r>
          </a:p>
          <a:p>
            <a:pPr lvl="0"/>
            <a:r>
              <a:rPr lang="fr-FR" altLang="fr-FR"/>
              <a:t>Nom de l</a:t>
            </a:r>
            <a:r>
              <a:rPr lang="ja-JP" altLang="fr-FR"/>
              <a:t>’</a:t>
            </a:r>
            <a:r>
              <a:rPr lang="fr-FR" altLang="ja-JP"/>
              <a:t>intervenant</a:t>
            </a:r>
            <a:endParaRPr lang="fr-FR" altLang="fr-FR"/>
          </a:p>
        </p:txBody>
      </p:sp>
      <p:pic>
        <p:nvPicPr>
          <p:cNvPr id="7172" name="Image 1" descr="BandeauBleu_haut.png"/>
          <p:cNvPicPr>
            <a:picLocks noChangeAspect="1"/>
          </p:cNvPicPr>
          <p:nvPr/>
        </p:nvPicPr>
        <p:blipFill>
          <a:blip r:embed="rId13" cstate="print"/>
          <a:srcRect/>
          <a:stretch>
            <a:fillRect/>
          </a:stretch>
        </p:blipFill>
        <p:spPr bwMode="auto">
          <a:xfrm>
            <a:off x="0" y="0"/>
            <a:ext cx="2401888" cy="1438275"/>
          </a:xfrm>
          <a:prstGeom prst="rect">
            <a:avLst/>
          </a:prstGeom>
          <a:noFill/>
          <a:ln w="9525">
            <a:noFill/>
            <a:miter lim="800000"/>
            <a:headEnd/>
            <a:tailEnd/>
          </a:ln>
        </p:spPr>
      </p:pic>
      <p:pic>
        <p:nvPicPr>
          <p:cNvPr id="7173" name="Picture 6" descr="LogobleuPP"/>
          <p:cNvPicPr>
            <a:picLocks noChangeAspect="1" noChangeArrowheads="1"/>
          </p:cNvPicPr>
          <p:nvPr/>
        </p:nvPicPr>
        <p:blipFill>
          <a:blip r:embed="rId14" cstate="print"/>
          <a:srcRect/>
          <a:stretch>
            <a:fillRect/>
          </a:stretch>
        </p:blipFill>
        <p:spPr bwMode="auto">
          <a:xfrm>
            <a:off x="7667625" y="6137275"/>
            <a:ext cx="1009650" cy="604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ts val="100"/>
        </a:spcBef>
        <a:spcAft>
          <a:spcPts val="100"/>
        </a:spcAft>
        <a:buChar char="•"/>
        <a:defRPr sz="1000">
          <a:solidFill>
            <a:srgbClr val="48484B"/>
          </a:solidFill>
          <a:latin typeface="+mn-lt"/>
          <a:ea typeface="ＭＳ Ｐゴシック" charset="-128"/>
          <a:cs typeface="ＭＳ Ｐゴシック" charset="-128"/>
        </a:defRPr>
      </a:lvl1pPr>
      <a:lvl2pPr marL="817563"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22555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33538"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oecd.org/pisa/test/"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antoine-bodin.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bit.ly/2OdHs0j" TargetMode="External"/><Relationship Id="rId3" Type="http://schemas.openxmlformats.org/officeDocument/2006/relationships/hyperlink" Target="https://www.dropbox.com/sh/9mw9cdhiv1bkt6c/AABlN59pQU-8Ms7Vx4btH81xa?dl=0&amp;preview=%C3%89tude+PISA-TIMSS+A_Bodin+.pdf" TargetMode="External"/><Relationship Id="rId7" Type="http://schemas.openxmlformats.org/officeDocument/2006/relationships/hyperlink" Target="http://veille-et-analyses.ens-lyon.fr/DA/detailsDossier.php?parent=accueil&amp;dossier=66&amp;lang=fr"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www.cnesco.fr/fr/comparaison-pisa-timss/" TargetMode="External"/><Relationship Id="rId5" Type="http://schemas.openxmlformats.org/officeDocument/2006/relationships/hyperlink" Target="http://bit.ly/2QaaGue" TargetMode="External"/><Relationship Id="rId4" Type="http://schemas.openxmlformats.org/officeDocument/2006/relationships/hyperlink" Target="http://bit.ly/2DwaX9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txBox="1">
            <a:spLocks noChangeArrowheads="1"/>
          </p:cNvSpPr>
          <p:nvPr/>
        </p:nvSpPr>
        <p:spPr bwMode="auto">
          <a:xfrm>
            <a:off x="930275" y="2133600"/>
            <a:ext cx="7519988" cy="3887788"/>
          </a:xfrm>
          <a:prstGeom prst="rect">
            <a:avLst/>
          </a:prstGeom>
          <a:noFill/>
          <a:ln w="9525">
            <a:noFill/>
            <a:miter lim="800000"/>
            <a:headEnd/>
            <a:tailEnd/>
          </a:ln>
        </p:spPr>
        <p:txBody>
          <a:bodyPr/>
          <a:lstStyle/>
          <a:p>
            <a:pPr marL="338138" algn="ctr"/>
            <a:endParaRPr lang="fr-FR" altLang="fr-FR" sz="1200" b="1">
              <a:solidFill>
                <a:srgbClr val="0070C0"/>
              </a:solidFill>
            </a:endParaRPr>
          </a:p>
          <a:p>
            <a:pPr marL="338138" algn="ctr"/>
            <a:r>
              <a:rPr lang="fr-FR" altLang="fr-FR" b="1">
                <a:solidFill>
                  <a:srgbClr val="00AFE6"/>
                </a:solidFill>
              </a:rPr>
              <a:t>Plan de la communication</a:t>
            </a:r>
          </a:p>
          <a:p>
            <a:pPr marL="338138" algn="ctr"/>
            <a:endParaRPr lang="fr-FR" altLang="fr-FR" sz="1200"/>
          </a:p>
          <a:p>
            <a:pPr marL="338138">
              <a:spcBef>
                <a:spcPts val="200"/>
              </a:spcBef>
              <a:spcAft>
                <a:spcPts val="400"/>
              </a:spcAft>
              <a:buFont typeface="Arial" pitchFamily="34" charset="0"/>
              <a:buAutoNum type="arabicPeriod"/>
            </a:pPr>
            <a:r>
              <a:rPr lang="fr-FR" altLang="fr-FR"/>
              <a:t> Présentation PISA – TIMSS - PASEC.</a:t>
            </a:r>
          </a:p>
          <a:p>
            <a:pPr marL="338138">
              <a:spcBef>
                <a:spcPts val="200"/>
              </a:spcBef>
              <a:spcAft>
                <a:spcPts val="400"/>
              </a:spcAft>
              <a:buFont typeface="Arial" pitchFamily="34" charset="0"/>
              <a:buAutoNum type="arabicPeriod"/>
            </a:pPr>
            <a:r>
              <a:rPr lang="fr-FR" altLang="fr-FR"/>
              <a:t> Différences / points communs</a:t>
            </a:r>
          </a:p>
          <a:p>
            <a:pPr marL="338138">
              <a:spcBef>
                <a:spcPts val="200"/>
              </a:spcBef>
              <a:spcAft>
                <a:spcPts val="400"/>
              </a:spcAft>
              <a:buFont typeface="Arial" pitchFamily="34" charset="0"/>
              <a:buAutoNum type="arabicPeriod"/>
            </a:pPr>
            <a:r>
              <a:rPr lang="fr-FR" altLang="fr-FR"/>
              <a:t> Objectifs et enjeux de PISA</a:t>
            </a:r>
          </a:p>
          <a:p>
            <a:pPr marL="338138">
              <a:spcBef>
                <a:spcPts val="200"/>
              </a:spcBef>
              <a:spcAft>
                <a:spcPts val="400"/>
              </a:spcAft>
              <a:buFont typeface="Arial" pitchFamily="34" charset="0"/>
              <a:buAutoNum type="arabicPeriod"/>
            </a:pPr>
            <a:r>
              <a:rPr lang="fr-FR" altLang="fr-FR"/>
              <a:t> PISA Mathématiques = Littératie mathématique</a:t>
            </a:r>
          </a:p>
          <a:p>
            <a:pPr marL="338138">
              <a:spcBef>
                <a:spcPts val="200"/>
              </a:spcBef>
              <a:spcAft>
                <a:spcPts val="400"/>
              </a:spcAft>
              <a:buFont typeface="Arial" pitchFamily="34" charset="0"/>
              <a:buAutoNum type="arabicPeriod"/>
            </a:pPr>
            <a:r>
              <a:rPr lang="fr-FR" altLang="fr-FR"/>
              <a:t> Cadre de référence de PISA-maths</a:t>
            </a:r>
          </a:p>
          <a:p>
            <a:pPr marL="338138">
              <a:spcBef>
                <a:spcPts val="200"/>
              </a:spcBef>
              <a:spcAft>
                <a:spcPts val="400"/>
              </a:spcAft>
              <a:buFont typeface="Arial" pitchFamily="34" charset="0"/>
              <a:buAutoNum type="arabicPeriod"/>
            </a:pPr>
            <a:r>
              <a:rPr lang="fr-FR" altLang="fr-FR"/>
              <a:t> Le questionnement de PISA, de TIMSS, du PASEC</a:t>
            </a:r>
          </a:p>
          <a:p>
            <a:pPr marL="338138">
              <a:spcBef>
                <a:spcPts val="200"/>
              </a:spcBef>
              <a:spcAft>
                <a:spcPts val="400"/>
              </a:spcAft>
              <a:buFont typeface="Arial" pitchFamily="34" charset="0"/>
              <a:buAutoNum type="arabicPeriod"/>
            </a:pPr>
            <a:r>
              <a:rPr lang="fr-FR" altLang="fr-FR"/>
              <a:t> Scores, échelles et niveaux de compétence</a:t>
            </a:r>
          </a:p>
          <a:p>
            <a:pPr marL="338138">
              <a:spcBef>
                <a:spcPts val="200"/>
              </a:spcBef>
              <a:spcAft>
                <a:spcPts val="400"/>
              </a:spcAft>
              <a:buFont typeface="Arial" pitchFamily="34" charset="0"/>
              <a:buAutoNum type="arabicPeriod"/>
            </a:pPr>
            <a:r>
              <a:rPr lang="fr-FR" altLang="fr-FR"/>
              <a:t> Interrogations sur les résultats français</a:t>
            </a:r>
          </a:p>
          <a:p>
            <a:pPr marL="338138">
              <a:spcBef>
                <a:spcPts val="200"/>
              </a:spcBef>
              <a:spcAft>
                <a:spcPts val="400"/>
              </a:spcAft>
              <a:buFont typeface="Arial" pitchFamily="34" charset="0"/>
              <a:buAutoNum type="arabicPeriod"/>
            </a:pPr>
            <a:r>
              <a:rPr lang="fr-FR" altLang="fr-FR"/>
              <a:t> Pistes d’interprétation et d’explication</a:t>
            </a:r>
            <a:endParaRPr lang="fr-FR" altLang="ja-JP"/>
          </a:p>
        </p:txBody>
      </p:sp>
      <p:sp>
        <p:nvSpPr>
          <p:cNvPr id="9218" name="Rectangle 2"/>
          <p:cNvSpPr txBox="1">
            <a:spLocks noChangeArrowheads="1"/>
          </p:cNvSpPr>
          <p:nvPr/>
        </p:nvSpPr>
        <p:spPr bwMode="auto">
          <a:xfrm>
            <a:off x="896938" y="404813"/>
            <a:ext cx="7758112" cy="1436687"/>
          </a:xfrm>
          <a:prstGeom prst="rect">
            <a:avLst/>
          </a:prstGeom>
          <a:noFill/>
          <a:ln w="9525">
            <a:noFill/>
            <a:miter lim="800000"/>
            <a:headEnd/>
            <a:tailEnd/>
          </a:ln>
        </p:spPr>
        <p:txBody>
          <a:bodyPr/>
          <a:lstStyle/>
          <a:p>
            <a:pPr algn="ctr"/>
            <a:r>
              <a:rPr lang="fr-FR" altLang="fr-FR" sz="3000">
                <a:solidFill>
                  <a:srgbClr val="00AFE6"/>
                </a:solidFill>
              </a:rPr>
              <a:t>L’évaluation des acquis mathématiques</a:t>
            </a:r>
          </a:p>
          <a:p>
            <a:pPr algn="ctr"/>
            <a:r>
              <a:rPr lang="fr-FR" altLang="fr-FR" sz="3000">
                <a:solidFill>
                  <a:srgbClr val="00AFE6"/>
                </a:solidFill>
              </a:rPr>
              <a:t>à l’heure de la mondialisation</a:t>
            </a:r>
          </a:p>
          <a:p>
            <a:pPr algn="ctr"/>
            <a:endParaRPr lang="fr-FR" altLang="fr-FR" sz="1400">
              <a:solidFill>
                <a:srgbClr val="00AFE6"/>
              </a:solidFill>
            </a:endParaRPr>
          </a:p>
          <a:p>
            <a:pPr algn="r"/>
            <a:r>
              <a:rPr lang="fr-FR" altLang="fr-FR">
                <a:solidFill>
                  <a:srgbClr val="00AFE6"/>
                </a:solidFill>
              </a:rPr>
              <a:t>Antoine Bodin</a:t>
            </a:r>
            <a:endParaRPr lang="en-GB" altLang="fr-FR">
              <a:solidFill>
                <a:srgbClr val="00AFE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PISA-Maths </a:t>
            </a:r>
          </a:p>
          <a:p>
            <a:pPr algn="ctr"/>
            <a:r>
              <a:rPr lang="fr-FR" altLang="fr-FR" sz="2400">
                <a:solidFill>
                  <a:srgbClr val="00AFE6"/>
                </a:solidFill>
              </a:rPr>
              <a:t>replacé dans le cadre général du programme PISA p.2 </a:t>
            </a:r>
          </a:p>
        </p:txBody>
      </p:sp>
      <p:sp>
        <p:nvSpPr>
          <p:cNvPr id="20482" name="Rectangle 3"/>
          <p:cNvSpPr txBox="1">
            <a:spLocks noChangeArrowheads="1"/>
          </p:cNvSpPr>
          <p:nvPr/>
        </p:nvSpPr>
        <p:spPr bwMode="auto">
          <a:xfrm>
            <a:off x="1033463" y="1304925"/>
            <a:ext cx="7345362" cy="576263"/>
          </a:xfrm>
          <a:prstGeom prst="rect">
            <a:avLst/>
          </a:prstGeom>
          <a:noFill/>
          <a:ln w="9525">
            <a:noFill/>
            <a:miter lim="800000"/>
            <a:headEnd/>
            <a:tailEnd/>
          </a:ln>
        </p:spPr>
        <p:txBody>
          <a:bodyPr/>
          <a:lstStyle/>
          <a:p>
            <a:pPr algn="ctr" eaLnBrk="1" hangingPunct="1">
              <a:spcAft>
                <a:spcPct val="30000"/>
              </a:spcAft>
            </a:pPr>
            <a:r>
              <a:rPr lang="fr-CA" altLang="fr-FR" sz="2000"/>
              <a:t>PISA : vers une intégration des domaines</a:t>
            </a:r>
          </a:p>
        </p:txBody>
      </p:sp>
      <p:pic>
        <p:nvPicPr>
          <p:cNvPr id="20483" name="Image 2"/>
          <p:cNvPicPr>
            <a:picLocks noChangeAspect="1" noChangeArrowheads="1"/>
          </p:cNvPicPr>
          <p:nvPr/>
        </p:nvPicPr>
        <p:blipFill>
          <a:blip r:embed="rId3" cstate="print"/>
          <a:srcRect/>
          <a:stretch>
            <a:fillRect/>
          </a:stretch>
        </p:blipFill>
        <p:spPr bwMode="auto">
          <a:xfrm>
            <a:off x="1908175" y="1901825"/>
            <a:ext cx="5876925" cy="2016125"/>
          </a:xfrm>
          <a:prstGeom prst="rect">
            <a:avLst/>
          </a:prstGeom>
          <a:noFill/>
          <a:ln w="9525">
            <a:noFill/>
            <a:miter lim="800000"/>
            <a:headEnd/>
            <a:tailEnd/>
          </a:ln>
        </p:spPr>
      </p:pic>
      <p:sp>
        <p:nvSpPr>
          <p:cNvPr id="20484" name="ZoneTexte 3"/>
          <p:cNvSpPr txBox="1">
            <a:spLocks noChangeArrowheads="1"/>
          </p:cNvSpPr>
          <p:nvPr/>
        </p:nvSpPr>
        <p:spPr bwMode="auto">
          <a:xfrm>
            <a:off x="420688" y="4075113"/>
            <a:ext cx="8255000" cy="2032000"/>
          </a:xfrm>
          <a:prstGeom prst="rect">
            <a:avLst/>
          </a:prstGeom>
          <a:noFill/>
          <a:ln w="9525">
            <a:noFill/>
            <a:miter lim="800000"/>
            <a:headEnd/>
            <a:tailEnd/>
          </a:ln>
        </p:spPr>
        <p:txBody>
          <a:bodyPr>
            <a:spAutoFit/>
          </a:bodyPr>
          <a:lstStyle/>
          <a:p>
            <a:pPr eaLnBrk="1" hangingPunct="1"/>
            <a:r>
              <a:rPr lang="fr-FR" altLang="fr-FR">
                <a:solidFill>
                  <a:srgbClr val="0070C0"/>
                </a:solidFill>
              </a:rPr>
              <a:t>Évolution probable du cadre de référence de PISA d’ici à 2030 + demandes…</a:t>
            </a:r>
          </a:p>
          <a:p>
            <a:pPr eaLnBrk="1" hangingPunct="1">
              <a:buFont typeface="Arial" pitchFamily="34" charset="0"/>
              <a:buChar char="•"/>
            </a:pPr>
            <a:endParaRPr lang="fr-FR" altLang="fr-FR"/>
          </a:p>
          <a:p>
            <a:pPr eaLnBrk="1" hangingPunct="1">
              <a:buFont typeface="Arial" pitchFamily="34" charset="0"/>
              <a:buChar char="•"/>
            </a:pPr>
            <a:r>
              <a:rPr lang="fr-FR" altLang="fr-FR"/>
              <a:t>Faire évoluer rapidement les curriculums….</a:t>
            </a:r>
          </a:p>
          <a:p>
            <a:pPr eaLnBrk="1" hangingPunct="1">
              <a:buFont typeface="Arial" pitchFamily="34" charset="0"/>
              <a:buChar char="•"/>
            </a:pPr>
            <a:r>
              <a:rPr lang="fr-FR" altLang="fr-FR"/>
              <a:t>Repenser les capacités, attitudes et valeurs pour contrer les  comportements discriminatoires.</a:t>
            </a:r>
          </a:p>
          <a:p>
            <a:pPr eaLnBrk="1" hangingPunct="1">
              <a:buFont typeface="Arial" pitchFamily="34" charset="0"/>
              <a:buChar char="•"/>
            </a:pPr>
            <a:r>
              <a:rPr lang="fr-FR" altLang="fr-FR"/>
              <a:t>Tenir compte de la façon dont chacun apprends le mieux.</a:t>
            </a:r>
          </a:p>
          <a:p>
            <a:pPr eaLnBrk="1" hangingPunct="1">
              <a:buFont typeface="Arial" pitchFamily="34" charset="0"/>
              <a:buChar char="•"/>
            </a:pPr>
            <a:r>
              <a:rPr lang="fr-FR" altLang="fr-FR"/>
              <a:t>Viser un petit nombre de compétences clés...</a:t>
            </a:r>
          </a:p>
        </p:txBody>
      </p:sp>
      <p:sp>
        <p:nvSpPr>
          <p:cNvPr id="20485" name="ZoneTexte 1"/>
          <p:cNvSpPr txBox="1">
            <a:spLocks noChangeArrowheads="1"/>
          </p:cNvSpPr>
          <p:nvPr/>
        </p:nvSpPr>
        <p:spPr bwMode="auto">
          <a:xfrm>
            <a:off x="900113" y="6165850"/>
            <a:ext cx="7632700" cy="276225"/>
          </a:xfrm>
          <a:prstGeom prst="rect">
            <a:avLst/>
          </a:prstGeom>
          <a:noFill/>
          <a:ln w="9525">
            <a:noFill/>
            <a:miter lim="800000"/>
            <a:headEnd/>
            <a:tailEnd/>
          </a:ln>
        </p:spPr>
        <p:txBody>
          <a:bodyPr>
            <a:spAutoFit/>
          </a:bodyPr>
          <a:lstStyle/>
          <a:p>
            <a:pPr algn="r"/>
            <a:r>
              <a:rPr lang="fr-FR" altLang="fr-FR" sz="1200" i="1">
                <a:solidFill>
                  <a:srgbClr val="0070C0"/>
                </a:solidFill>
              </a:rPr>
              <a:t>Traduit et adapté de  OECD 2016 : GLOBAL COMPETENCY FOR AN INCLUSIVE WORLD</a:t>
            </a:r>
          </a:p>
        </p:txBody>
      </p:sp>
      <p:pic>
        <p:nvPicPr>
          <p:cNvPr id="20486" name="Image 2"/>
          <p:cNvPicPr>
            <a:picLocks noChangeAspect="1" noChangeArrowheads="1"/>
          </p:cNvPicPr>
          <p:nvPr/>
        </p:nvPicPr>
        <p:blipFill>
          <a:blip r:embed="rId3" cstate="print"/>
          <a:srcRect/>
          <a:stretch>
            <a:fillRect/>
          </a:stretch>
        </p:blipFill>
        <p:spPr bwMode="auto">
          <a:xfrm>
            <a:off x="1766888" y="1909763"/>
            <a:ext cx="5876925" cy="2016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Cadre de référence de PISA-maths</a:t>
            </a:r>
          </a:p>
          <a:p>
            <a:pPr algn="ctr"/>
            <a:endParaRPr lang="en-GB" altLang="fr-FR">
              <a:solidFill>
                <a:srgbClr val="00AFE6"/>
              </a:solidFill>
            </a:endParaRPr>
          </a:p>
        </p:txBody>
      </p:sp>
      <p:sp>
        <p:nvSpPr>
          <p:cNvPr id="22530" name="Rectangle 3"/>
          <p:cNvSpPr txBox="1">
            <a:spLocks noChangeArrowheads="1"/>
          </p:cNvSpPr>
          <p:nvPr/>
        </p:nvSpPr>
        <p:spPr bwMode="auto">
          <a:xfrm>
            <a:off x="827088" y="2130425"/>
            <a:ext cx="7345362" cy="2811463"/>
          </a:xfrm>
          <a:prstGeom prst="rect">
            <a:avLst/>
          </a:prstGeom>
          <a:noFill/>
          <a:ln w="9525">
            <a:noFill/>
            <a:miter lim="800000"/>
            <a:headEnd/>
            <a:tailEnd/>
          </a:ln>
        </p:spPr>
        <p:txBody>
          <a:bodyPr/>
          <a:lstStyle/>
          <a:p>
            <a:pPr>
              <a:spcAft>
                <a:spcPts val="1000"/>
              </a:spcAft>
            </a:pPr>
            <a:r>
              <a:rPr lang="fr-FR" altLang="fr-FR">
                <a:solidFill>
                  <a:srgbClr val="0070C0"/>
                </a:solidFill>
              </a:rPr>
              <a:t>La littératie mathématique </a:t>
            </a:r>
            <a:r>
              <a:rPr lang="fr-FR" altLang="fr-FR"/>
              <a:t>est la capacité d’</a:t>
            </a:r>
            <a:r>
              <a:rPr lang="fr-FR" altLang="ja-JP"/>
              <a:t>un individu à </a:t>
            </a:r>
            <a:r>
              <a:rPr lang="fr-FR" altLang="ja-JP">
                <a:solidFill>
                  <a:srgbClr val="0070C0"/>
                </a:solidFill>
              </a:rPr>
              <a:t>formuler, employer et interpréter des mathématiques </a:t>
            </a:r>
            <a:r>
              <a:rPr lang="fr-FR" altLang="ja-JP"/>
              <a:t>dans une variété de contextes. Cela inclut la capacité à </a:t>
            </a:r>
            <a:r>
              <a:rPr lang="fr-FR" altLang="ja-JP">
                <a:solidFill>
                  <a:srgbClr val="0070C0"/>
                </a:solidFill>
              </a:rPr>
              <a:t>raisonner mathématiquement </a:t>
            </a:r>
            <a:r>
              <a:rPr lang="fr-FR" altLang="ja-JP"/>
              <a:t>et à </a:t>
            </a:r>
            <a:r>
              <a:rPr lang="fr-FR" altLang="ja-JP">
                <a:solidFill>
                  <a:srgbClr val="0070C0"/>
                </a:solidFill>
              </a:rPr>
              <a:t>utiliser des concepts, des procédures, des faits et des outils mathématiques </a:t>
            </a:r>
            <a:r>
              <a:rPr lang="fr-FR" altLang="ja-JP"/>
              <a:t>pour décrire, expliquer et prévoir des phénomènes.</a:t>
            </a:r>
          </a:p>
          <a:p>
            <a:pPr>
              <a:spcAft>
                <a:spcPts val="1000"/>
              </a:spcAft>
            </a:pPr>
            <a:r>
              <a:rPr lang="fr-FR" altLang="fr-FR"/>
              <a:t>Elle aide les individus à reconnaître le rôle que les mathématiques jouent dans le monde, à produire des jugements bien fondés et à prendre les décisions nécessaires en </a:t>
            </a:r>
            <a:r>
              <a:rPr lang="fr-FR" altLang="fr-FR">
                <a:solidFill>
                  <a:srgbClr val="0070C0"/>
                </a:solidFill>
              </a:rPr>
              <a:t>citoyens constructifs, engagés et réfléchis.</a:t>
            </a:r>
            <a:r>
              <a:rPr lang="fr-FR" altLang="fr-FR"/>
              <a:t> (PISA 2015)</a:t>
            </a:r>
            <a:endParaRPr lang="fr-FR" altLang="fr-FR" i="1"/>
          </a:p>
        </p:txBody>
      </p:sp>
      <p:sp>
        <p:nvSpPr>
          <p:cNvPr id="22531" name="ZoneTexte 1"/>
          <p:cNvSpPr txBox="1">
            <a:spLocks noChangeArrowheads="1"/>
          </p:cNvSpPr>
          <p:nvPr/>
        </p:nvSpPr>
        <p:spPr bwMode="auto">
          <a:xfrm>
            <a:off x="1258888" y="1412875"/>
            <a:ext cx="5184775" cy="369888"/>
          </a:xfrm>
          <a:prstGeom prst="rect">
            <a:avLst/>
          </a:prstGeom>
          <a:noFill/>
          <a:ln w="9525">
            <a:noFill/>
            <a:miter lim="800000"/>
            <a:headEnd/>
            <a:tailEnd/>
          </a:ln>
        </p:spPr>
        <p:txBody>
          <a:bodyPr>
            <a:spAutoFit/>
          </a:bodyPr>
          <a:lstStyle/>
          <a:p>
            <a:pPr eaLnBrk="1" hangingPunct="1"/>
            <a:r>
              <a:rPr lang="fr-FR" altLang="fr-FR"/>
              <a:t>Mots clés : littératie, vie réelle, modélisation,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323850" y="404813"/>
            <a:ext cx="8261350" cy="792162"/>
          </a:xfrm>
          <a:prstGeom prst="rect">
            <a:avLst/>
          </a:prstGeom>
          <a:noFill/>
          <a:ln w="9525">
            <a:noFill/>
            <a:miter lim="800000"/>
            <a:headEnd/>
            <a:tailEnd/>
          </a:ln>
        </p:spPr>
        <p:txBody>
          <a:bodyPr/>
          <a:lstStyle/>
          <a:p>
            <a:pPr algn="ctr"/>
            <a:r>
              <a:rPr lang="fr-FR" altLang="fr-FR" sz="2400">
                <a:solidFill>
                  <a:srgbClr val="00AFE6"/>
                </a:solidFill>
              </a:rPr>
              <a:t>Cadre de référence de PISA-maths p.2</a:t>
            </a:r>
          </a:p>
          <a:p>
            <a:pPr algn="ctr"/>
            <a:endParaRPr lang="en-GB" altLang="fr-FR">
              <a:solidFill>
                <a:srgbClr val="00AFE6"/>
              </a:solidFill>
            </a:endParaRPr>
          </a:p>
        </p:txBody>
      </p:sp>
      <p:pic>
        <p:nvPicPr>
          <p:cNvPr id="24578" name="Image 2"/>
          <p:cNvPicPr>
            <a:picLocks noChangeAspect="1" noChangeArrowheads="1"/>
          </p:cNvPicPr>
          <p:nvPr/>
        </p:nvPicPr>
        <p:blipFill>
          <a:blip r:embed="rId3" cstate="print"/>
          <a:srcRect/>
          <a:stretch>
            <a:fillRect/>
          </a:stretch>
        </p:blipFill>
        <p:spPr bwMode="auto">
          <a:xfrm>
            <a:off x="693738" y="1195388"/>
            <a:ext cx="7756525" cy="5192712"/>
          </a:xfrm>
          <a:prstGeom prst="rect">
            <a:avLst/>
          </a:prstGeom>
          <a:noFill/>
          <a:ln w="9525">
            <a:noFill/>
            <a:miter lim="800000"/>
            <a:headEnd/>
            <a:tailEnd/>
          </a:ln>
        </p:spPr>
      </p:pic>
      <p:sp>
        <p:nvSpPr>
          <p:cNvPr id="24579" name="ZoneTexte 3"/>
          <p:cNvSpPr txBox="1">
            <a:spLocks noChangeArrowheads="1"/>
          </p:cNvSpPr>
          <p:nvPr/>
        </p:nvSpPr>
        <p:spPr bwMode="auto">
          <a:xfrm>
            <a:off x="1522413" y="6145213"/>
            <a:ext cx="6099175" cy="277812"/>
          </a:xfrm>
          <a:prstGeom prst="rect">
            <a:avLst/>
          </a:prstGeom>
          <a:noFill/>
          <a:ln w="9525">
            <a:noFill/>
            <a:miter lim="800000"/>
            <a:headEnd/>
            <a:tailEnd/>
          </a:ln>
        </p:spPr>
        <p:txBody>
          <a:bodyPr>
            <a:spAutoFit/>
          </a:bodyPr>
          <a:lstStyle/>
          <a:p>
            <a:pPr eaLnBrk="1" hangingPunct="1"/>
            <a:r>
              <a:rPr lang="fr-FR" altLang="fr-FR" sz="1200"/>
              <a:t>© OCDE 2016 CADRE D</a:t>
            </a:r>
            <a:r>
              <a:rPr lang="ja-JP" altLang="fr-FR" sz="1200"/>
              <a:t>’</a:t>
            </a:r>
            <a:r>
              <a:rPr lang="fr-FR" altLang="ja-JP" sz="1200"/>
              <a:t>ÉVALUATION ET D</a:t>
            </a:r>
            <a:r>
              <a:rPr lang="ja-JP" altLang="fr-FR" sz="1200"/>
              <a:t>’</a:t>
            </a:r>
            <a:r>
              <a:rPr lang="fr-FR" altLang="ja-JP" sz="1200"/>
              <a:t>ANALYSE DE L</a:t>
            </a:r>
            <a:r>
              <a:rPr lang="ja-JP" altLang="fr-FR" sz="1200"/>
              <a:t>’</a:t>
            </a:r>
            <a:r>
              <a:rPr lang="fr-FR" altLang="ja-JP" sz="1200"/>
              <a:t>ENQUÊTE PISA 2015</a:t>
            </a:r>
            <a:endParaRPr lang="fr-FR" altLang="fr-F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oneTexte 1"/>
          <p:cNvSpPr txBox="1">
            <a:spLocks noChangeArrowheads="1"/>
          </p:cNvSpPr>
          <p:nvPr/>
        </p:nvSpPr>
        <p:spPr bwMode="auto">
          <a:xfrm>
            <a:off x="922338" y="3716338"/>
            <a:ext cx="7273925" cy="2565400"/>
          </a:xfrm>
          <a:prstGeom prst="rect">
            <a:avLst/>
          </a:prstGeom>
          <a:noFill/>
          <a:ln w="9525">
            <a:noFill/>
            <a:miter lim="800000"/>
            <a:headEnd/>
            <a:tailEnd/>
          </a:ln>
        </p:spPr>
        <p:txBody>
          <a:bodyPr>
            <a:spAutoFit/>
          </a:bodyPr>
          <a:lstStyle/>
          <a:p>
            <a:pPr marL="342900" indent="-342900" eaLnBrk="1" hangingPunct="1">
              <a:spcAft>
                <a:spcPts val="500"/>
              </a:spcAft>
              <a:buFont typeface="Arial" pitchFamily="34" charset="0"/>
              <a:buAutoNum type="arabicPeriod"/>
            </a:pPr>
            <a:r>
              <a:rPr lang="fr-FR" altLang="fr-FR"/>
              <a:t>Commencer par un problème relevant de la réalité.</a:t>
            </a:r>
          </a:p>
          <a:p>
            <a:pPr marL="342900" indent="-342900" eaLnBrk="1" hangingPunct="1">
              <a:spcAft>
                <a:spcPts val="500"/>
              </a:spcAft>
              <a:buFont typeface="Arial" pitchFamily="34" charset="0"/>
              <a:buAutoNum type="arabicPeriod"/>
            </a:pPr>
            <a:r>
              <a:rPr lang="fr-FR" altLang="fr-FR"/>
              <a:t>Organiser le problème en fonction de concepts mathématiques.</a:t>
            </a:r>
          </a:p>
          <a:p>
            <a:pPr marL="342900" indent="-342900" eaLnBrk="1" hangingPunct="1">
              <a:spcAft>
                <a:spcPts val="500"/>
              </a:spcAft>
              <a:buFont typeface="Arial" pitchFamily="34" charset="0"/>
              <a:buAutoNum type="arabicPeriod"/>
            </a:pPr>
            <a:r>
              <a:rPr lang="fr-FR" altLang="fr-FR"/>
              <a:t>Effacer progressivement la réalité …[</a:t>
            </a:r>
            <a:r>
              <a:rPr lang="fr-FR" altLang="fr-FR" i="1"/>
              <a:t>de façon à</a:t>
            </a:r>
            <a:r>
              <a:rPr lang="fr-FR" altLang="fr-FR"/>
              <a:t>] transformer le problème réel en un problème mathématique qui soit le reflet fidèle de la situation.</a:t>
            </a:r>
          </a:p>
          <a:p>
            <a:pPr marL="342900" indent="-342900" eaLnBrk="1" hangingPunct="1">
              <a:spcAft>
                <a:spcPts val="500"/>
              </a:spcAft>
              <a:buFont typeface="Arial" pitchFamily="34" charset="0"/>
              <a:buAutoNum type="arabicPeriod"/>
            </a:pPr>
            <a:r>
              <a:rPr lang="fr-FR" altLang="fr-FR"/>
              <a:t>Résoudre le problème mathématique.</a:t>
            </a:r>
          </a:p>
          <a:p>
            <a:pPr marL="342900" indent="-342900" eaLnBrk="1" hangingPunct="1">
              <a:spcAft>
                <a:spcPts val="500"/>
              </a:spcAft>
              <a:buFont typeface="Arial" pitchFamily="34" charset="0"/>
              <a:buAutoNum type="arabicPeriod"/>
            </a:pPr>
            <a:r>
              <a:rPr lang="fr-FR" altLang="fr-FR"/>
              <a:t>Comprendre la solution mathématique et l’</a:t>
            </a:r>
            <a:r>
              <a:rPr lang="fr-FR" altLang="ja-JP"/>
              <a:t>appliquer à la situation réelle. </a:t>
            </a:r>
            <a:endParaRPr lang="fr-FR" altLang="fr-FR"/>
          </a:p>
        </p:txBody>
      </p:sp>
      <p:pic>
        <p:nvPicPr>
          <p:cNvPr id="26626" name="Image 5"/>
          <p:cNvPicPr>
            <a:picLocks noChangeAspect="1" noChangeArrowheads="1"/>
          </p:cNvPicPr>
          <p:nvPr/>
        </p:nvPicPr>
        <p:blipFill>
          <a:blip r:embed="rId3" cstate="print"/>
          <a:srcRect/>
          <a:stretch>
            <a:fillRect/>
          </a:stretch>
        </p:blipFill>
        <p:spPr bwMode="auto">
          <a:xfrm>
            <a:off x="2555875" y="1379538"/>
            <a:ext cx="3721100" cy="1568450"/>
          </a:xfrm>
          <a:prstGeom prst="rect">
            <a:avLst/>
          </a:prstGeom>
          <a:noFill/>
          <a:ln w="9525">
            <a:noFill/>
            <a:miter lim="800000"/>
            <a:headEnd/>
            <a:tailEnd/>
          </a:ln>
        </p:spPr>
      </p:pic>
      <p:sp>
        <p:nvSpPr>
          <p:cNvPr id="26627" name="Rectangle 2"/>
          <p:cNvSpPr txBox="1">
            <a:spLocks noChangeArrowheads="1"/>
          </p:cNvSpPr>
          <p:nvPr/>
        </p:nvSpPr>
        <p:spPr bwMode="auto">
          <a:xfrm>
            <a:off x="681038" y="476250"/>
            <a:ext cx="7758112" cy="649288"/>
          </a:xfrm>
          <a:prstGeom prst="rect">
            <a:avLst/>
          </a:prstGeom>
          <a:noFill/>
          <a:ln w="9525">
            <a:noFill/>
            <a:miter lim="800000"/>
            <a:headEnd/>
            <a:tailEnd/>
          </a:ln>
        </p:spPr>
        <p:txBody>
          <a:bodyPr/>
          <a:lstStyle/>
          <a:p>
            <a:pPr algn="ctr"/>
            <a:r>
              <a:rPr lang="fr-FR" altLang="fr-FR" sz="2400">
                <a:solidFill>
                  <a:srgbClr val="00AFE6"/>
                </a:solidFill>
              </a:rPr>
              <a:t>Cadre de référence de PISA-maths - p.3</a:t>
            </a:r>
          </a:p>
          <a:p>
            <a:pPr algn="ctr"/>
            <a:endParaRPr lang="en-GB" altLang="fr-FR">
              <a:solidFill>
                <a:srgbClr val="00AFE6"/>
              </a:solidFill>
            </a:endParaRPr>
          </a:p>
        </p:txBody>
      </p:sp>
      <p:sp>
        <p:nvSpPr>
          <p:cNvPr id="26628" name="ZoneTexte 2"/>
          <p:cNvSpPr txBox="1">
            <a:spLocks noChangeArrowheads="1"/>
          </p:cNvSpPr>
          <p:nvPr/>
        </p:nvSpPr>
        <p:spPr bwMode="auto">
          <a:xfrm>
            <a:off x="1331913" y="3068638"/>
            <a:ext cx="5976937" cy="368300"/>
          </a:xfrm>
          <a:prstGeom prst="rect">
            <a:avLst/>
          </a:prstGeom>
          <a:noFill/>
          <a:ln w="9525">
            <a:noFill/>
            <a:miter lim="800000"/>
            <a:headEnd/>
            <a:tailEnd/>
          </a:ln>
        </p:spPr>
        <p:txBody>
          <a:bodyPr>
            <a:spAutoFit/>
          </a:bodyPr>
          <a:lstStyle/>
          <a:p>
            <a:pPr algn="ctr" eaLnBrk="1" hangingPunct="1"/>
            <a:r>
              <a:rPr lang="fr-FR" altLang="fr-FR">
                <a:solidFill>
                  <a:srgbClr val="0070C0"/>
                </a:solidFill>
              </a:rPr>
              <a:t>Le cycle de modélisation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ChangeArrowheads="1"/>
          </p:cNvSpPr>
          <p:nvPr/>
        </p:nvSpPr>
        <p:spPr bwMode="auto">
          <a:xfrm>
            <a:off x="692150" y="173038"/>
            <a:ext cx="7758113" cy="792162"/>
          </a:xfrm>
          <a:prstGeom prst="rect">
            <a:avLst/>
          </a:prstGeom>
          <a:noFill/>
          <a:ln w="9525">
            <a:noFill/>
            <a:miter lim="800000"/>
            <a:headEnd/>
            <a:tailEnd/>
          </a:ln>
        </p:spPr>
        <p:txBody>
          <a:bodyPr/>
          <a:lstStyle/>
          <a:p>
            <a:pPr algn="ctr"/>
            <a:r>
              <a:rPr lang="fr-FR" altLang="fr-FR" sz="2400">
                <a:solidFill>
                  <a:srgbClr val="00AFE6"/>
                </a:solidFill>
              </a:rPr>
              <a:t>Le questionnement </a:t>
            </a:r>
          </a:p>
          <a:p>
            <a:pPr algn="ctr"/>
            <a:r>
              <a:rPr lang="fr-FR" altLang="fr-FR" sz="2400">
                <a:solidFill>
                  <a:srgbClr val="00AFE6"/>
                </a:solidFill>
              </a:rPr>
              <a:t>1 : PISA (</a:t>
            </a:r>
            <a:r>
              <a:rPr lang="fr-FR" altLang="fr-FR">
                <a:solidFill>
                  <a:srgbClr val="00AFE6"/>
                </a:solidFill>
              </a:rPr>
              <a:t>Littératie mathématique)</a:t>
            </a:r>
          </a:p>
          <a:p>
            <a:pPr algn="ctr"/>
            <a:endParaRPr lang="en-GB" altLang="fr-FR">
              <a:solidFill>
                <a:srgbClr val="00AFE6"/>
              </a:solidFill>
            </a:endParaRPr>
          </a:p>
        </p:txBody>
      </p:sp>
      <p:sp>
        <p:nvSpPr>
          <p:cNvPr id="28674" name="ZoneTexte 1"/>
          <p:cNvSpPr txBox="1">
            <a:spLocks noChangeArrowheads="1"/>
          </p:cNvSpPr>
          <p:nvPr/>
        </p:nvSpPr>
        <p:spPr bwMode="auto">
          <a:xfrm>
            <a:off x="1474788" y="1196975"/>
            <a:ext cx="6192837" cy="368300"/>
          </a:xfrm>
          <a:prstGeom prst="rect">
            <a:avLst/>
          </a:prstGeom>
          <a:noFill/>
          <a:ln w="9525">
            <a:noFill/>
            <a:miter lim="800000"/>
            <a:headEnd/>
            <a:tailEnd/>
          </a:ln>
        </p:spPr>
        <p:txBody>
          <a:bodyPr>
            <a:spAutoFit/>
          </a:bodyPr>
          <a:lstStyle/>
          <a:p>
            <a:pPr algn="ctr" eaLnBrk="1" hangingPunct="1"/>
            <a:r>
              <a:rPr lang="fr-FR" altLang="fr-FR"/>
              <a:t>Exemple de question (PISA 2012)</a:t>
            </a:r>
          </a:p>
        </p:txBody>
      </p:sp>
      <p:pic>
        <p:nvPicPr>
          <p:cNvPr id="28675" name="Image 25"/>
          <p:cNvPicPr>
            <a:picLocks noChangeAspect="1" noChangeArrowheads="1"/>
          </p:cNvPicPr>
          <p:nvPr/>
        </p:nvPicPr>
        <p:blipFill>
          <a:blip r:embed="rId3" cstate="print"/>
          <a:srcRect/>
          <a:stretch>
            <a:fillRect/>
          </a:stretch>
        </p:blipFill>
        <p:spPr bwMode="auto">
          <a:xfrm>
            <a:off x="107950" y="1700213"/>
            <a:ext cx="8928100" cy="45894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ChangeArrowheads="1"/>
          </p:cNvSpPr>
          <p:nvPr/>
        </p:nvSpPr>
        <p:spPr bwMode="auto">
          <a:xfrm>
            <a:off x="795338" y="323850"/>
            <a:ext cx="7758112" cy="792163"/>
          </a:xfrm>
          <a:prstGeom prst="rect">
            <a:avLst/>
          </a:prstGeom>
          <a:noFill/>
          <a:ln w="9525">
            <a:noFill/>
            <a:miter lim="800000"/>
            <a:headEnd/>
            <a:tailEnd/>
          </a:ln>
        </p:spPr>
        <p:txBody>
          <a:bodyPr/>
          <a:lstStyle/>
          <a:p>
            <a:pPr algn="ctr"/>
            <a:r>
              <a:rPr lang="fr-FR" altLang="fr-FR" sz="2400">
                <a:solidFill>
                  <a:srgbClr val="00AFE6"/>
                </a:solidFill>
              </a:rPr>
              <a:t>Le questionnement </a:t>
            </a:r>
          </a:p>
          <a:p>
            <a:pPr algn="ctr"/>
            <a:r>
              <a:rPr lang="fr-FR" altLang="fr-FR" sz="2400">
                <a:solidFill>
                  <a:srgbClr val="00AFE6"/>
                </a:solidFill>
              </a:rPr>
              <a:t>1 : PISA (Littératie mathématique) – p.2</a:t>
            </a:r>
          </a:p>
          <a:p>
            <a:pPr algn="ctr"/>
            <a:endParaRPr lang="en-GB" altLang="fr-FR">
              <a:solidFill>
                <a:srgbClr val="00AFE6"/>
              </a:solidFill>
            </a:endParaRPr>
          </a:p>
        </p:txBody>
      </p:sp>
      <p:pic>
        <p:nvPicPr>
          <p:cNvPr id="30722" name="Image 5"/>
          <p:cNvPicPr>
            <a:picLocks noChangeAspect="1" noChangeArrowheads="1"/>
          </p:cNvPicPr>
          <p:nvPr/>
        </p:nvPicPr>
        <p:blipFill>
          <a:blip r:embed="rId3" cstate="print"/>
          <a:srcRect/>
          <a:stretch>
            <a:fillRect/>
          </a:stretch>
        </p:blipFill>
        <p:spPr bwMode="auto">
          <a:xfrm>
            <a:off x="795338" y="1120775"/>
            <a:ext cx="5381625" cy="5332413"/>
          </a:xfrm>
          <a:prstGeom prst="rect">
            <a:avLst/>
          </a:prstGeom>
          <a:noFill/>
          <a:ln w="9525">
            <a:noFill/>
            <a:miter lim="800000"/>
            <a:headEnd/>
            <a:tailEnd/>
          </a:ln>
        </p:spPr>
      </p:pic>
      <p:pic>
        <p:nvPicPr>
          <p:cNvPr id="30723" name="Image 6"/>
          <p:cNvPicPr>
            <a:picLocks noChangeAspect="1" noChangeArrowheads="1"/>
          </p:cNvPicPr>
          <p:nvPr/>
        </p:nvPicPr>
        <p:blipFill>
          <a:blip r:embed="rId4" cstate="print"/>
          <a:srcRect/>
          <a:stretch>
            <a:fillRect/>
          </a:stretch>
        </p:blipFill>
        <p:spPr bwMode="auto">
          <a:xfrm>
            <a:off x="6300788" y="2708275"/>
            <a:ext cx="1527175" cy="16113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Le questionnement </a:t>
            </a:r>
          </a:p>
          <a:p>
            <a:pPr algn="ctr"/>
            <a:r>
              <a:rPr lang="fr-FR" altLang="fr-FR" sz="2400">
                <a:solidFill>
                  <a:srgbClr val="00AFE6"/>
                </a:solidFill>
              </a:rPr>
              <a:t>2 : TIMSS – p.1</a:t>
            </a:r>
          </a:p>
          <a:p>
            <a:pPr algn="ctr"/>
            <a:endParaRPr lang="en-GB" altLang="fr-FR">
              <a:solidFill>
                <a:srgbClr val="00AFE6"/>
              </a:solidFill>
            </a:endParaRPr>
          </a:p>
        </p:txBody>
      </p:sp>
      <p:pic>
        <p:nvPicPr>
          <p:cNvPr id="52226" name="Image 2"/>
          <p:cNvPicPr>
            <a:picLocks noChangeAspect="1" noChangeArrowheads="1"/>
          </p:cNvPicPr>
          <p:nvPr/>
        </p:nvPicPr>
        <p:blipFill>
          <a:blip r:embed="rId3" cstate="print"/>
          <a:srcRect/>
          <a:stretch>
            <a:fillRect/>
          </a:stretch>
        </p:blipFill>
        <p:spPr bwMode="auto">
          <a:xfrm>
            <a:off x="-17463" y="1273175"/>
            <a:ext cx="6453188" cy="3211513"/>
          </a:xfrm>
          <a:prstGeom prst="rect">
            <a:avLst/>
          </a:prstGeom>
          <a:noFill/>
          <a:ln w="9525">
            <a:noFill/>
            <a:miter lim="800000"/>
            <a:headEnd/>
            <a:tailEnd/>
          </a:ln>
        </p:spPr>
      </p:pic>
      <p:pic>
        <p:nvPicPr>
          <p:cNvPr id="52227" name="Image 4" descr="Une image contenant table&#10;&#10;Description générée automatiquement"/>
          <p:cNvPicPr>
            <a:picLocks noChangeAspect="1" noChangeArrowheads="1"/>
          </p:cNvPicPr>
          <p:nvPr/>
        </p:nvPicPr>
        <p:blipFill>
          <a:blip r:embed="rId4" cstate="print"/>
          <a:srcRect/>
          <a:stretch>
            <a:fillRect/>
          </a:stretch>
        </p:blipFill>
        <p:spPr bwMode="auto">
          <a:xfrm>
            <a:off x="4211638" y="3211513"/>
            <a:ext cx="4210050" cy="3429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Le questionnement </a:t>
            </a:r>
          </a:p>
          <a:p>
            <a:pPr algn="ctr"/>
            <a:r>
              <a:rPr lang="fr-FR" altLang="fr-FR" sz="2400">
                <a:solidFill>
                  <a:srgbClr val="00AFE6"/>
                </a:solidFill>
              </a:rPr>
              <a:t>2 : TIMSS – p.1</a:t>
            </a:r>
          </a:p>
          <a:p>
            <a:pPr algn="ctr"/>
            <a:endParaRPr lang="en-GB" altLang="fr-FR">
              <a:solidFill>
                <a:srgbClr val="00AFE6"/>
              </a:solidFill>
            </a:endParaRPr>
          </a:p>
        </p:txBody>
      </p:sp>
      <p:pic>
        <p:nvPicPr>
          <p:cNvPr id="54274" name="Image 2"/>
          <p:cNvPicPr>
            <a:picLocks noChangeAspect="1" noChangeArrowheads="1"/>
          </p:cNvPicPr>
          <p:nvPr/>
        </p:nvPicPr>
        <p:blipFill>
          <a:blip r:embed="rId3" cstate="print"/>
          <a:srcRect/>
          <a:stretch>
            <a:fillRect/>
          </a:stretch>
        </p:blipFill>
        <p:spPr bwMode="auto">
          <a:xfrm>
            <a:off x="179388" y="1219200"/>
            <a:ext cx="5967412" cy="3162300"/>
          </a:xfrm>
          <a:prstGeom prst="rect">
            <a:avLst/>
          </a:prstGeom>
          <a:noFill/>
          <a:ln w="9525">
            <a:noFill/>
            <a:miter lim="800000"/>
            <a:headEnd/>
            <a:tailEnd/>
          </a:ln>
        </p:spPr>
      </p:pic>
      <p:pic>
        <p:nvPicPr>
          <p:cNvPr id="54275" name="Image 4" descr="Une image contenant table&#10;&#10;Description générée automatiquement"/>
          <p:cNvPicPr>
            <a:picLocks noChangeAspect="1" noChangeArrowheads="1"/>
          </p:cNvPicPr>
          <p:nvPr/>
        </p:nvPicPr>
        <p:blipFill>
          <a:blip r:embed="rId4" cstate="print"/>
          <a:srcRect/>
          <a:stretch>
            <a:fillRect/>
          </a:stretch>
        </p:blipFill>
        <p:spPr bwMode="auto">
          <a:xfrm>
            <a:off x="4787900" y="3062288"/>
            <a:ext cx="4176713" cy="34020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Le questionnement </a:t>
            </a:r>
          </a:p>
          <a:p>
            <a:pPr algn="ctr"/>
            <a:r>
              <a:rPr lang="fr-FR" altLang="fr-FR" sz="2400">
                <a:solidFill>
                  <a:srgbClr val="00AFE6"/>
                </a:solidFill>
              </a:rPr>
              <a:t>3 : PASEC </a:t>
            </a:r>
            <a:r>
              <a:rPr lang="fr-FR" altLang="fr-FR">
                <a:solidFill>
                  <a:srgbClr val="00AFE6"/>
                </a:solidFill>
              </a:rPr>
              <a:t>mathématiques</a:t>
            </a:r>
          </a:p>
          <a:p>
            <a:pPr algn="ctr"/>
            <a:endParaRPr lang="en-GB" altLang="fr-FR">
              <a:solidFill>
                <a:srgbClr val="00AFE6"/>
              </a:solidFill>
            </a:endParaRPr>
          </a:p>
        </p:txBody>
      </p:sp>
      <p:pic>
        <p:nvPicPr>
          <p:cNvPr id="56322" name="Image 2" descr="Une image contenant table&#10;&#10;Description générée automatiquement"/>
          <p:cNvPicPr>
            <a:picLocks noChangeAspect="1" noChangeArrowheads="1"/>
          </p:cNvPicPr>
          <p:nvPr/>
        </p:nvPicPr>
        <p:blipFill>
          <a:blip r:embed="rId3" cstate="print"/>
          <a:srcRect/>
          <a:stretch>
            <a:fillRect/>
          </a:stretch>
        </p:blipFill>
        <p:spPr bwMode="auto">
          <a:xfrm>
            <a:off x="628650" y="1484313"/>
            <a:ext cx="7956550" cy="44973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txBox="1">
            <a:spLocks noChangeArrowheads="1"/>
          </p:cNvSpPr>
          <p:nvPr/>
        </p:nvSpPr>
        <p:spPr bwMode="auto">
          <a:xfrm>
            <a:off x="831850" y="404813"/>
            <a:ext cx="7758113" cy="792162"/>
          </a:xfrm>
          <a:prstGeom prst="rect">
            <a:avLst/>
          </a:prstGeom>
          <a:noFill/>
          <a:ln w="9525">
            <a:noFill/>
            <a:miter lim="800000"/>
            <a:headEnd/>
            <a:tailEnd/>
          </a:ln>
        </p:spPr>
        <p:txBody>
          <a:bodyPr/>
          <a:lstStyle/>
          <a:p>
            <a:pPr algn="ctr"/>
            <a:r>
              <a:rPr lang="fr-FR" altLang="fr-FR" sz="2400">
                <a:solidFill>
                  <a:srgbClr val="00AFE6"/>
                </a:solidFill>
              </a:rPr>
              <a:t>Les questionnaires contextuels </a:t>
            </a:r>
          </a:p>
          <a:p>
            <a:pPr algn="ctr"/>
            <a:r>
              <a:rPr lang="fr-FR" altLang="fr-FR" sz="2400">
                <a:solidFill>
                  <a:srgbClr val="00AFE6"/>
                </a:solidFill>
              </a:rPr>
              <a:t>Leur utilisation</a:t>
            </a:r>
            <a:endParaRPr lang="en-GB" altLang="fr-FR">
              <a:solidFill>
                <a:srgbClr val="00AFE6"/>
              </a:solidFill>
            </a:endParaRPr>
          </a:p>
        </p:txBody>
      </p:sp>
      <p:sp>
        <p:nvSpPr>
          <p:cNvPr id="32770" name="Rectangle 3"/>
          <p:cNvSpPr txBox="1">
            <a:spLocks noChangeArrowheads="1"/>
          </p:cNvSpPr>
          <p:nvPr/>
        </p:nvSpPr>
        <p:spPr bwMode="auto">
          <a:xfrm>
            <a:off x="611188" y="1412875"/>
            <a:ext cx="8064500" cy="4968875"/>
          </a:xfrm>
          <a:prstGeom prst="rect">
            <a:avLst/>
          </a:prstGeom>
          <a:noFill/>
          <a:ln w="9525">
            <a:noFill/>
            <a:miter lim="800000"/>
            <a:headEnd/>
            <a:tailEnd/>
          </a:ln>
        </p:spPr>
        <p:txBody>
          <a:bodyPr/>
          <a:lstStyle/>
          <a:p>
            <a:pPr algn="ctr"/>
            <a:r>
              <a:rPr lang="fr-FR" altLang="fr-FR" b="1"/>
              <a:t>Les 7 questionnaires de PISA 2015</a:t>
            </a:r>
          </a:p>
          <a:p>
            <a:r>
              <a:rPr lang="fr-FR" altLang="fr-FR" b="1"/>
              <a:t> </a:t>
            </a:r>
            <a:endParaRPr lang="fr-FR" altLang="fr-FR"/>
          </a:p>
          <a:p>
            <a:pPr>
              <a:spcBef>
                <a:spcPts val="200"/>
              </a:spcBef>
              <a:spcAft>
                <a:spcPts val="300"/>
              </a:spcAft>
              <a:buFont typeface="Arial" pitchFamily="34" charset="0"/>
              <a:buChar char="•"/>
            </a:pPr>
            <a:r>
              <a:rPr lang="fr-FR" altLang="fr-FR"/>
              <a:t>Questionnaire « Établissement », destiné aux chefs d’</a:t>
            </a:r>
            <a:r>
              <a:rPr lang="fr-FR" altLang="ja-JP"/>
              <a:t>établissement (11 pages),</a:t>
            </a:r>
          </a:p>
          <a:p>
            <a:pPr>
              <a:spcBef>
                <a:spcPts val="200"/>
              </a:spcBef>
              <a:spcAft>
                <a:spcPts val="300"/>
              </a:spcAft>
              <a:buFont typeface="Arial" pitchFamily="34" charset="0"/>
              <a:buChar char="•"/>
            </a:pPr>
            <a:r>
              <a:rPr lang="fr-FR" altLang="fr-FR"/>
              <a:t>Questionnaire « Élève », passé par tous les élèves participants (17 pages)</a:t>
            </a:r>
          </a:p>
          <a:p>
            <a:pPr marL="266700" lvl="1" indent="-138113">
              <a:spcBef>
                <a:spcPts val="200"/>
              </a:spcBef>
              <a:spcAft>
                <a:spcPts val="300"/>
              </a:spcAft>
              <a:buFont typeface="Arial" pitchFamily="34" charset="0"/>
              <a:buChar char="•"/>
            </a:pPr>
            <a:r>
              <a:rPr lang="fr-FR" altLang="fr-FR"/>
              <a:t>Deux questionnaires facultatifs destinés aux élèves : </a:t>
            </a:r>
          </a:p>
          <a:p>
            <a:pPr marL="266700" lvl="1" indent="-138113">
              <a:spcBef>
                <a:spcPts val="200"/>
              </a:spcBef>
              <a:spcAft>
                <a:spcPts val="300"/>
              </a:spcAft>
              <a:buFont typeface="Arial" pitchFamily="34" charset="0"/>
              <a:buChar char="•"/>
            </a:pPr>
            <a:r>
              <a:rPr lang="fr-FR" altLang="fr-FR"/>
              <a:t>Questionnaire sur le parcours scolaire (second questionnaire élèves) (10 pages),</a:t>
            </a:r>
          </a:p>
          <a:p>
            <a:pPr marL="266700" lvl="2" indent="-138113">
              <a:spcBef>
                <a:spcPts val="200"/>
              </a:spcBef>
              <a:spcAft>
                <a:spcPts val="300"/>
              </a:spcAft>
              <a:buFont typeface="Arial" pitchFamily="34" charset="0"/>
              <a:buChar char="•"/>
            </a:pPr>
            <a:r>
              <a:rPr lang="fr-FR" altLang="fr-FR"/>
              <a:t>Questionnaire sur la maîtrise des technologies de l’</a:t>
            </a:r>
            <a:r>
              <a:rPr lang="fr-FR" altLang="ja-JP"/>
              <a:t>information et de la communication (questionnaire TICE - 5 pages),</a:t>
            </a:r>
          </a:p>
          <a:p>
            <a:pPr>
              <a:spcBef>
                <a:spcPts val="200"/>
              </a:spcBef>
              <a:spcAft>
                <a:spcPts val="300"/>
              </a:spcAft>
              <a:buFont typeface="Arial" pitchFamily="34" charset="0"/>
              <a:buChar char="•"/>
            </a:pPr>
            <a:r>
              <a:rPr lang="fr-FR" altLang="fr-FR"/>
              <a:t>Deux autres questionnaires facultatifs :</a:t>
            </a:r>
          </a:p>
          <a:p>
            <a:pPr marL="728663" lvl="3" indent="-169863">
              <a:spcBef>
                <a:spcPts val="200"/>
              </a:spcBef>
              <a:spcAft>
                <a:spcPts val="300"/>
              </a:spcAft>
              <a:buFont typeface="Arial" pitchFamily="34" charset="0"/>
              <a:buChar char="•"/>
            </a:pPr>
            <a:r>
              <a:rPr lang="fr-FR" altLang="fr-FR"/>
              <a:t>Questionnaire « Parents » (9 pages),</a:t>
            </a:r>
          </a:p>
          <a:p>
            <a:pPr marL="728663" lvl="3" indent="-169863">
              <a:spcBef>
                <a:spcPts val="200"/>
              </a:spcBef>
              <a:spcAft>
                <a:spcPts val="300"/>
              </a:spcAft>
              <a:buFont typeface="Arial" pitchFamily="34" charset="0"/>
              <a:buChar char="•"/>
            </a:pPr>
            <a:r>
              <a:rPr lang="fr-FR" altLang="fr-FR"/>
              <a:t>Questionnaire « Enseignants » (16 pages).</a:t>
            </a:r>
          </a:p>
          <a:p>
            <a:pPr marL="728663" lvl="3" indent="-169863">
              <a:spcBef>
                <a:spcPts val="200"/>
              </a:spcBef>
              <a:spcAft>
                <a:spcPts val="300"/>
              </a:spcAft>
              <a:buFont typeface="Arial" pitchFamily="34" charset="0"/>
              <a:buChar char="•"/>
            </a:pPr>
            <a:endParaRPr lang="fr-FR" altLang="fr-FR"/>
          </a:p>
          <a:p>
            <a:pPr algn="r">
              <a:spcBef>
                <a:spcPts val="200"/>
              </a:spcBef>
              <a:spcAft>
                <a:spcPts val="300"/>
              </a:spcAft>
            </a:pPr>
            <a:r>
              <a:rPr lang="fr-FR" altLang="fr-FR" i="1"/>
              <a:t>En tout 68 pages pour plus de 200 items. </a:t>
            </a:r>
            <a:endParaRPr lang="fr-CA" altLang="fr-F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txBox="1">
            <a:spLocks noChangeArrowheads="1"/>
          </p:cNvSpPr>
          <p:nvPr/>
        </p:nvSpPr>
        <p:spPr bwMode="auto">
          <a:xfrm>
            <a:off x="371475" y="404813"/>
            <a:ext cx="8213725" cy="792162"/>
          </a:xfrm>
          <a:prstGeom prst="rect">
            <a:avLst/>
          </a:prstGeom>
          <a:noFill/>
          <a:ln w="9525">
            <a:noFill/>
            <a:miter lim="800000"/>
            <a:headEnd/>
            <a:tailEnd/>
          </a:ln>
        </p:spPr>
        <p:txBody>
          <a:bodyPr/>
          <a:lstStyle/>
          <a:p>
            <a:pPr algn="ctr"/>
            <a:r>
              <a:rPr lang="fr-FR" altLang="fr-FR" sz="2400">
                <a:solidFill>
                  <a:srgbClr val="00AFE6"/>
                </a:solidFill>
              </a:rPr>
              <a:t>PISA : </a:t>
            </a:r>
            <a:r>
              <a:rPr lang="fr-FR" altLang="fr-FR" sz="2000">
                <a:solidFill>
                  <a:srgbClr val="00AFE6"/>
                </a:solidFill>
              </a:rPr>
              <a:t>Programme International pour le suivi des acquis des élèves </a:t>
            </a:r>
          </a:p>
          <a:p>
            <a:pPr algn="ctr"/>
            <a:r>
              <a:rPr lang="fr-FR" altLang="fr-FR" sz="2400">
                <a:solidFill>
                  <a:srgbClr val="00AFE6"/>
                </a:solidFill>
              </a:rPr>
              <a:t>OCDE : </a:t>
            </a:r>
            <a:r>
              <a:rPr lang="fr-FR" altLang="fr-FR" sz="2000">
                <a:solidFill>
                  <a:srgbClr val="00AFE6"/>
                </a:solidFill>
              </a:rPr>
              <a:t>Organisation de coopération et de développement </a:t>
            </a:r>
            <a:r>
              <a:rPr lang="fr-FR" altLang="fr-FR" sz="2400">
                <a:solidFill>
                  <a:srgbClr val="00AFE6"/>
                </a:solidFill>
              </a:rPr>
              <a:t>économiques</a:t>
            </a:r>
            <a:endParaRPr lang="en-GB" altLang="fr-FR" sz="2400">
              <a:solidFill>
                <a:srgbClr val="00AFE6"/>
              </a:solidFill>
            </a:endParaRPr>
          </a:p>
        </p:txBody>
      </p:sp>
      <p:pic>
        <p:nvPicPr>
          <p:cNvPr id="11266" name="Image 4"/>
          <p:cNvPicPr>
            <a:picLocks noChangeAspect="1" noChangeArrowheads="1"/>
          </p:cNvPicPr>
          <p:nvPr/>
        </p:nvPicPr>
        <p:blipFill>
          <a:blip r:embed="rId3" cstate="print"/>
          <a:srcRect/>
          <a:stretch>
            <a:fillRect/>
          </a:stretch>
        </p:blipFill>
        <p:spPr bwMode="auto">
          <a:xfrm>
            <a:off x="0" y="1227138"/>
            <a:ext cx="9144000" cy="4719637"/>
          </a:xfrm>
          <a:prstGeom prst="rect">
            <a:avLst/>
          </a:prstGeom>
          <a:noFill/>
          <a:ln w="9525">
            <a:noFill/>
            <a:miter lim="800000"/>
            <a:headEnd/>
            <a:tailEnd/>
          </a:ln>
        </p:spPr>
      </p:pic>
      <p:sp>
        <p:nvSpPr>
          <p:cNvPr id="11267" name="ZoneTexte 5"/>
          <p:cNvSpPr txBox="1">
            <a:spLocks noChangeArrowheads="1"/>
          </p:cNvSpPr>
          <p:nvPr/>
        </p:nvSpPr>
        <p:spPr bwMode="auto">
          <a:xfrm>
            <a:off x="2747963" y="5842000"/>
            <a:ext cx="4537075" cy="646113"/>
          </a:xfrm>
          <a:prstGeom prst="rect">
            <a:avLst/>
          </a:prstGeom>
          <a:noFill/>
          <a:ln w="9525">
            <a:noFill/>
            <a:miter lim="800000"/>
            <a:headEnd/>
            <a:tailEnd/>
          </a:ln>
        </p:spPr>
        <p:txBody>
          <a:bodyPr>
            <a:spAutoFit/>
          </a:bodyPr>
          <a:lstStyle/>
          <a:p>
            <a:pPr eaLnBrk="1" hangingPunct="1"/>
            <a:r>
              <a:rPr lang="fr-FR" altLang="fr-FR"/>
              <a:t>En gris : pays membres de l’</a:t>
            </a:r>
            <a:r>
              <a:rPr lang="fr-FR" altLang="ja-JP"/>
              <a:t>OCDE</a:t>
            </a:r>
          </a:p>
          <a:p>
            <a:pPr eaLnBrk="1" hangingPunct="1"/>
            <a:r>
              <a:rPr lang="fr-FR" altLang="fr-FR"/>
              <a:t>En bleu : pays et économies partenaires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noChangeArrowheads="1"/>
          </p:cNvSpPr>
          <p:nvPr>
            <p:ph type="title"/>
          </p:nvPr>
        </p:nvSpPr>
        <p:spPr>
          <a:xfrm>
            <a:off x="733425" y="511175"/>
            <a:ext cx="7880350" cy="747713"/>
          </a:xfrm>
        </p:spPr>
        <p:txBody>
          <a:bodyPr/>
          <a:lstStyle/>
          <a:p>
            <a:r>
              <a:rPr lang="fr-FR" altLang="fr-FR" sz="2400"/>
              <a:t>Résultats culture mathématiques PISA 2015</a:t>
            </a:r>
          </a:p>
        </p:txBody>
      </p:sp>
      <p:pic>
        <p:nvPicPr>
          <p:cNvPr id="34818" name="Image 15"/>
          <p:cNvPicPr>
            <a:picLocks noChangeAspect="1" noChangeArrowheads="1"/>
          </p:cNvPicPr>
          <p:nvPr/>
        </p:nvPicPr>
        <p:blipFill>
          <a:blip r:embed="rId3" cstate="print">
            <a:lum bright="-20000" contrast="40000"/>
          </a:blip>
          <a:srcRect l="9612" t="10228" r="1530" b="19411"/>
          <a:stretch>
            <a:fillRect/>
          </a:stretch>
        </p:blipFill>
        <p:spPr bwMode="auto">
          <a:xfrm>
            <a:off x="974725" y="1785938"/>
            <a:ext cx="7397750" cy="4164012"/>
          </a:xfrm>
          <a:prstGeom prst="rect">
            <a:avLst/>
          </a:prstGeom>
          <a:noFill/>
          <a:ln w="9525">
            <a:noFill/>
            <a:miter lim="800000"/>
            <a:headEnd/>
            <a:tailEnd/>
          </a:ln>
        </p:spPr>
      </p:pic>
      <p:sp>
        <p:nvSpPr>
          <p:cNvPr id="34819" name="ZoneTexte 16"/>
          <p:cNvSpPr txBox="1">
            <a:spLocks noChangeArrowheads="1"/>
          </p:cNvSpPr>
          <p:nvPr/>
        </p:nvSpPr>
        <p:spPr bwMode="auto">
          <a:xfrm>
            <a:off x="4673600" y="3733800"/>
            <a:ext cx="781050" cy="134938"/>
          </a:xfrm>
          <a:prstGeom prst="rect">
            <a:avLst/>
          </a:prstGeom>
          <a:noFill/>
          <a:ln w="9525">
            <a:solidFill>
              <a:srgbClr val="FF0000"/>
            </a:solidFill>
            <a:miter lim="800000"/>
            <a:headEnd/>
            <a:tailEnd/>
          </a:ln>
        </p:spPr>
        <p:txBody>
          <a:bodyPr>
            <a:spAutoFit/>
          </a:bodyPr>
          <a:lstStyle/>
          <a:p>
            <a:endParaRPr lang="fr-FR" altLang="fr-FR"/>
          </a:p>
        </p:txBody>
      </p:sp>
      <p:pic>
        <p:nvPicPr>
          <p:cNvPr id="34820" name="Picture 2"/>
          <p:cNvPicPr>
            <a:picLocks noChangeAspect="1" noChangeArrowheads="1"/>
          </p:cNvPicPr>
          <p:nvPr/>
        </p:nvPicPr>
        <p:blipFill>
          <a:blip r:embed="rId4" cstate="print"/>
          <a:srcRect/>
          <a:stretch>
            <a:fillRect/>
          </a:stretch>
        </p:blipFill>
        <p:spPr bwMode="auto">
          <a:xfrm>
            <a:off x="1184275" y="3411538"/>
            <a:ext cx="2967038" cy="912812"/>
          </a:xfrm>
          <a:prstGeom prst="rect">
            <a:avLst/>
          </a:prstGeom>
          <a:noFill/>
          <a:ln w="9525">
            <a:noFill/>
            <a:miter lim="800000"/>
            <a:headEnd/>
            <a:tailEnd/>
          </a:ln>
          <a:effectLst/>
        </p:spPr>
      </p:pic>
      <p:sp>
        <p:nvSpPr>
          <p:cNvPr id="34821" name="Rectangle 18"/>
          <p:cNvSpPr>
            <a:spLocks noChangeArrowheads="1"/>
          </p:cNvSpPr>
          <p:nvPr/>
        </p:nvSpPr>
        <p:spPr bwMode="auto">
          <a:xfrm>
            <a:off x="2322513" y="2071688"/>
            <a:ext cx="4022725" cy="271462"/>
          </a:xfrm>
          <a:prstGeom prst="rect">
            <a:avLst/>
          </a:prstGeom>
          <a:noFill/>
          <a:ln w="9525">
            <a:noFill/>
            <a:miter lim="800000"/>
            <a:headEnd/>
            <a:tailEnd/>
          </a:ln>
        </p:spPr>
        <p:txBody>
          <a:bodyPr>
            <a:spAutoFit/>
          </a:bodyPr>
          <a:lstStyle/>
          <a:p>
            <a:endParaRPr lang="fr-FR" altLang="fr-FR" b="1">
              <a:solidFill>
                <a:srgbClr val="262673"/>
              </a:solidFill>
            </a:endParaRPr>
          </a:p>
        </p:txBody>
      </p:sp>
      <p:sp>
        <p:nvSpPr>
          <p:cNvPr id="20" name="Rectangle 19"/>
          <p:cNvSpPr/>
          <p:nvPr/>
        </p:nvSpPr>
        <p:spPr>
          <a:xfrm>
            <a:off x="6432550" y="2343150"/>
            <a:ext cx="2881313" cy="2246313"/>
          </a:xfrm>
          <a:prstGeom prst="rect">
            <a:avLst/>
          </a:prstGeom>
        </p:spPr>
        <p:txBody>
          <a:bodyPr>
            <a:spAutoFit/>
          </a:bodyPr>
          <a:lstStyle/>
          <a:p>
            <a:pPr>
              <a:defRPr/>
            </a:pPr>
            <a:r>
              <a:rPr lang="fr-FR" sz="1400" dirty="0">
                <a:cs typeface="Arial" panose="020B0604020202020204" pitchFamily="34" charset="0"/>
              </a:rPr>
              <a:t>Depuis 2012, en France :</a:t>
            </a:r>
          </a:p>
          <a:p>
            <a:pPr>
              <a:defRPr/>
            </a:pPr>
            <a:endParaRPr lang="fr-FR" sz="1400" dirty="0">
              <a:cs typeface="Arial" panose="020B0604020202020204" pitchFamily="34" charset="0"/>
            </a:endParaRPr>
          </a:p>
          <a:p>
            <a:pPr marL="285750" indent="-285750">
              <a:buFont typeface="Arial" panose="020B0604020202020204" pitchFamily="34" charset="0"/>
              <a:buChar char="•"/>
              <a:defRPr/>
            </a:pPr>
            <a:r>
              <a:rPr lang="fr-FR" sz="1400" dirty="0">
                <a:cs typeface="Arial" panose="020B0604020202020204" pitchFamily="34" charset="0"/>
              </a:rPr>
              <a:t>Stabilité du score moyen.</a:t>
            </a:r>
          </a:p>
          <a:p>
            <a:pPr>
              <a:defRPr/>
            </a:pPr>
            <a:endParaRPr lang="fr-FR" sz="1400" dirty="0">
              <a:cs typeface="Arial" panose="020B0604020202020204" pitchFamily="34" charset="0"/>
            </a:endParaRPr>
          </a:p>
          <a:p>
            <a:pPr marL="285750" indent="-285750">
              <a:buFont typeface="Arial" panose="020B0604020202020204" pitchFamily="34" charset="0"/>
              <a:buChar char="•"/>
              <a:defRPr/>
            </a:pPr>
            <a:r>
              <a:rPr lang="fr-FR" sz="1400" dirty="0">
                <a:cs typeface="Arial" panose="020B0604020202020204" pitchFamily="34" charset="0"/>
              </a:rPr>
              <a:t>Accroissement de la proportion d’élèves en difficulté.</a:t>
            </a:r>
          </a:p>
          <a:p>
            <a:pPr marL="285750" indent="-285750">
              <a:buFont typeface="Arial" panose="020B0604020202020204" pitchFamily="34" charset="0"/>
              <a:buChar char="•"/>
              <a:defRPr/>
            </a:pPr>
            <a:endParaRPr lang="fr-FR" sz="1400" dirty="0">
              <a:cs typeface="Arial" panose="020B0604020202020204" pitchFamily="34" charset="0"/>
            </a:endParaRPr>
          </a:p>
          <a:p>
            <a:pPr marL="285750" indent="-285750">
              <a:buFont typeface="Arial" panose="020B0604020202020204" pitchFamily="34" charset="0"/>
              <a:buChar char="•"/>
              <a:defRPr/>
            </a:pPr>
            <a:r>
              <a:rPr lang="fr-FR" sz="1400" dirty="0">
                <a:cs typeface="Arial" panose="020B0604020202020204" pitchFamily="34" charset="0"/>
              </a:rPr>
              <a:t>Forte dispersion des élèves sur l’échelle de scores.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La mesure dans PISA </a:t>
            </a:r>
          </a:p>
          <a:p>
            <a:pPr algn="ctr"/>
            <a:r>
              <a:rPr lang="fr-FR" altLang="fr-FR" sz="2400">
                <a:solidFill>
                  <a:srgbClr val="00AFE6"/>
                </a:solidFill>
              </a:rPr>
              <a:t>Scores, échelles et niveaux de compétence</a:t>
            </a:r>
          </a:p>
          <a:p>
            <a:pPr algn="ctr"/>
            <a:endParaRPr lang="en-GB" altLang="fr-FR">
              <a:solidFill>
                <a:srgbClr val="00AFE6"/>
              </a:solidFill>
            </a:endParaRPr>
          </a:p>
        </p:txBody>
      </p:sp>
      <p:pic>
        <p:nvPicPr>
          <p:cNvPr id="36866" name="Picture 7" descr="Scores 2.png                                                   000AA574Macintosh HD                   C3E360BD:"/>
          <p:cNvPicPr>
            <a:picLocks noChangeAspect="1" noChangeArrowheads="1"/>
          </p:cNvPicPr>
          <p:nvPr/>
        </p:nvPicPr>
        <p:blipFill>
          <a:blip r:embed="rId3" cstate="print"/>
          <a:srcRect/>
          <a:stretch>
            <a:fillRect/>
          </a:stretch>
        </p:blipFill>
        <p:spPr bwMode="auto">
          <a:xfrm>
            <a:off x="755650" y="2044700"/>
            <a:ext cx="7604125" cy="4048125"/>
          </a:xfrm>
          <a:prstGeom prst="rect">
            <a:avLst/>
          </a:prstGeom>
          <a:noFill/>
          <a:ln w="9525">
            <a:noFill/>
            <a:miter lim="800000"/>
            <a:headEnd/>
            <a:tailEnd/>
          </a:ln>
        </p:spPr>
      </p:pic>
      <p:sp>
        <p:nvSpPr>
          <p:cNvPr id="36867" name="ZoneTexte 2"/>
          <p:cNvSpPr txBox="1">
            <a:spLocks noChangeArrowheads="1"/>
          </p:cNvSpPr>
          <p:nvPr/>
        </p:nvSpPr>
        <p:spPr bwMode="auto">
          <a:xfrm>
            <a:off x="1476375" y="1412875"/>
            <a:ext cx="6119813" cy="369888"/>
          </a:xfrm>
          <a:prstGeom prst="rect">
            <a:avLst/>
          </a:prstGeom>
          <a:noFill/>
          <a:ln w="9525">
            <a:noFill/>
            <a:miter lim="800000"/>
            <a:headEnd/>
            <a:tailEnd/>
          </a:ln>
        </p:spPr>
        <p:txBody>
          <a:bodyPr>
            <a:spAutoFit/>
          </a:bodyPr>
          <a:lstStyle/>
          <a:p>
            <a:pPr algn="ctr" eaLnBrk="1" hangingPunct="1"/>
            <a:r>
              <a:rPr lang="fr-FR" altLang="fr-FR"/>
              <a:t>Comprendre les scores et les échelles - 2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Les questions de PISA – p.4</a:t>
            </a:r>
          </a:p>
          <a:p>
            <a:pPr algn="ctr"/>
            <a:endParaRPr lang="en-GB" altLang="fr-FR">
              <a:solidFill>
                <a:srgbClr val="00AFE6"/>
              </a:solidFill>
            </a:endParaRPr>
          </a:p>
          <a:p>
            <a:pPr algn="ctr"/>
            <a:r>
              <a:rPr lang="en-GB" altLang="fr-FR">
                <a:solidFill>
                  <a:srgbClr val="00AFE6"/>
                </a:solidFill>
              </a:rPr>
              <a:t>Exemples en ligne</a:t>
            </a:r>
          </a:p>
        </p:txBody>
      </p:sp>
      <p:sp>
        <p:nvSpPr>
          <p:cNvPr id="38914" name="ZoneTexte 1"/>
          <p:cNvSpPr txBox="1">
            <a:spLocks noChangeArrowheads="1"/>
          </p:cNvSpPr>
          <p:nvPr/>
        </p:nvSpPr>
        <p:spPr bwMode="auto">
          <a:xfrm>
            <a:off x="1547813" y="3895725"/>
            <a:ext cx="6048375" cy="369888"/>
          </a:xfrm>
          <a:prstGeom prst="rect">
            <a:avLst/>
          </a:prstGeom>
          <a:noFill/>
          <a:ln w="9525">
            <a:noFill/>
            <a:miter lim="800000"/>
            <a:headEnd/>
            <a:tailEnd/>
          </a:ln>
        </p:spPr>
        <p:txBody>
          <a:bodyPr>
            <a:spAutoFit/>
          </a:bodyPr>
          <a:lstStyle/>
          <a:p>
            <a:pPr eaLnBrk="1" hangingPunct="1"/>
            <a:r>
              <a:rPr lang="fr-FR" altLang="fr-FR">
                <a:hlinkClick r:id="rId3"/>
              </a:rPr>
              <a:t>http://www.oecd.org/pisa/test/</a:t>
            </a:r>
            <a:endParaRPr lang="fr-FR" altLang="fr-FR"/>
          </a:p>
        </p:txBody>
      </p:sp>
      <p:sp>
        <p:nvSpPr>
          <p:cNvPr id="38915" name="ZoneTexte 3"/>
          <p:cNvSpPr txBox="1">
            <a:spLocks noChangeArrowheads="1"/>
          </p:cNvSpPr>
          <p:nvPr/>
        </p:nvSpPr>
        <p:spPr bwMode="auto">
          <a:xfrm>
            <a:off x="2339975" y="5219700"/>
            <a:ext cx="5113338" cy="646113"/>
          </a:xfrm>
          <a:prstGeom prst="rect">
            <a:avLst/>
          </a:prstGeom>
          <a:noFill/>
          <a:ln w="9525">
            <a:noFill/>
            <a:miter lim="800000"/>
            <a:headEnd/>
            <a:tailEnd/>
          </a:ln>
        </p:spPr>
        <p:txBody>
          <a:bodyPr>
            <a:spAutoFit/>
          </a:bodyPr>
          <a:lstStyle/>
          <a:p>
            <a:pPr eaLnBrk="1" hangingPunct="1"/>
            <a:r>
              <a:rPr lang="fr-FR" altLang="fr-FR">
                <a:hlinkClick r:id="rId4"/>
              </a:rPr>
              <a:t>https://antoine-bodin.com/</a:t>
            </a:r>
            <a:endParaRPr lang="fr-FR" altLang="fr-FR"/>
          </a:p>
          <a:p>
            <a:pPr eaLnBrk="1" hangingPunct="1"/>
            <a:endParaRPr lang="fr-FR" altLang="fr-FR"/>
          </a:p>
        </p:txBody>
      </p:sp>
      <p:sp>
        <p:nvSpPr>
          <p:cNvPr id="38916" name="ZoneTexte 1"/>
          <p:cNvSpPr txBox="1">
            <a:spLocks noChangeArrowheads="1"/>
          </p:cNvSpPr>
          <p:nvPr/>
        </p:nvSpPr>
        <p:spPr bwMode="auto">
          <a:xfrm>
            <a:off x="908050" y="4422775"/>
            <a:ext cx="7704138" cy="646113"/>
          </a:xfrm>
          <a:prstGeom prst="rect">
            <a:avLst/>
          </a:prstGeom>
          <a:noFill/>
          <a:ln w="9525">
            <a:noFill/>
            <a:miter lim="800000"/>
            <a:headEnd/>
            <a:tailEnd/>
          </a:ln>
        </p:spPr>
        <p:txBody>
          <a:bodyPr>
            <a:spAutoFit/>
          </a:bodyPr>
          <a:lstStyle/>
          <a:p>
            <a:r>
              <a:rPr lang="fr-FR" altLang="fr-FR"/>
              <a:t>Pour la formation les questions libérées et d’autres documents sont le site d’Antoine Bodin à la page &lt; Études internationales &lt; PISA.</a:t>
            </a:r>
          </a:p>
        </p:txBody>
      </p:sp>
      <p:sp>
        <p:nvSpPr>
          <p:cNvPr id="38917" name="ZoneTexte 5"/>
          <p:cNvSpPr txBox="1">
            <a:spLocks noChangeArrowheads="1"/>
          </p:cNvSpPr>
          <p:nvPr/>
        </p:nvSpPr>
        <p:spPr bwMode="auto">
          <a:xfrm>
            <a:off x="908050" y="1916113"/>
            <a:ext cx="7704138" cy="2032000"/>
          </a:xfrm>
          <a:prstGeom prst="rect">
            <a:avLst/>
          </a:prstGeom>
          <a:noFill/>
          <a:ln w="9525">
            <a:noFill/>
            <a:miter lim="800000"/>
            <a:headEnd/>
            <a:tailEnd/>
          </a:ln>
        </p:spPr>
        <p:txBody>
          <a:bodyPr>
            <a:spAutoFit/>
          </a:bodyPr>
          <a:lstStyle/>
          <a:p>
            <a:r>
              <a:rPr lang="fr-FR" altLang="fr-FR"/>
              <a:t>Le site de PISA donne accès à des questions libérées des cycles PISA précédents et à d’autres exemples de questions.</a:t>
            </a:r>
          </a:p>
          <a:p>
            <a:r>
              <a:rPr lang="fr-FR" altLang="fr-FR"/>
              <a:t>En littératie science et en résolution de problèmes collaboratifs, il donne aussi accès à des questions interactives en ligne – ce qui permet d’anticiper le questionnement de PISA 2021. </a:t>
            </a:r>
          </a:p>
          <a:p>
            <a:r>
              <a:rPr lang="fr-FR" altLang="fr-FR"/>
              <a:t>Ces questions sont proposées dans de nombreuses langues, dont le français et l’arabe.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txBox="1">
            <a:spLocks noChangeArrowheads="1"/>
          </p:cNvSpPr>
          <p:nvPr/>
        </p:nvSpPr>
        <p:spPr bwMode="auto">
          <a:xfrm>
            <a:off x="827088" y="404813"/>
            <a:ext cx="7758112" cy="503237"/>
          </a:xfrm>
          <a:prstGeom prst="rect">
            <a:avLst/>
          </a:prstGeom>
          <a:noFill/>
          <a:ln w="9525">
            <a:noFill/>
            <a:miter lim="800000"/>
            <a:headEnd/>
            <a:tailEnd/>
          </a:ln>
        </p:spPr>
        <p:txBody>
          <a:bodyPr/>
          <a:lstStyle/>
          <a:p>
            <a:pPr algn="ctr"/>
            <a:r>
              <a:rPr lang="fr-FR" altLang="fr-FR" sz="2400">
                <a:solidFill>
                  <a:srgbClr val="00AFE6"/>
                </a:solidFill>
              </a:rPr>
              <a:t> Interrogations sur les résultats français</a:t>
            </a:r>
          </a:p>
        </p:txBody>
      </p:sp>
      <p:sp>
        <p:nvSpPr>
          <p:cNvPr id="58370" name="ZoneTexte 9"/>
          <p:cNvSpPr txBox="1">
            <a:spLocks noChangeArrowheads="1"/>
          </p:cNvSpPr>
          <p:nvPr/>
        </p:nvSpPr>
        <p:spPr bwMode="auto">
          <a:xfrm>
            <a:off x="1196975" y="908050"/>
            <a:ext cx="6408738" cy="923925"/>
          </a:xfrm>
          <a:prstGeom prst="rect">
            <a:avLst/>
          </a:prstGeom>
          <a:noFill/>
          <a:ln w="9525">
            <a:noFill/>
            <a:miter lim="800000"/>
            <a:headEnd/>
            <a:tailEnd/>
          </a:ln>
        </p:spPr>
        <p:txBody>
          <a:bodyPr>
            <a:spAutoFit/>
          </a:bodyPr>
          <a:lstStyle/>
          <a:p>
            <a:r>
              <a:rPr lang="fr-FR">
                <a:solidFill>
                  <a:srgbClr val="0070C0"/>
                </a:solidFill>
              </a:rPr>
              <a:t>Catastrophe ? Débacle ?</a:t>
            </a:r>
          </a:p>
          <a:p>
            <a:r>
              <a:rPr lang="fr-FR">
                <a:solidFill>
                  <a:srgbClr val="0070C0"/>
                </a:solidFill>
              </a:rPr>
              <a:t>L’analyse oblige à reconnaître la baisse de niveau</a:t>
            </a:r>
          </a:p>
          <a:p>
            <a:r>
              <a:rPr lang="fr-FR">
                <a:solidFill>
                  <a:srgbClr val="0070C0"/>
                </a:solidFill>
              </a:rPr>
              <a:t>Elle oblige aussi à relativiser et à chercher des explications</a:t>
            </a:r>
          </a:p>
        </p:txBody>
      </p:sp>
      <p:pic>
        <p:nvPicPr>
          <p:cNvPr id="58371" name="Image 11"/>
          <p:cNvPicPr>
            <a:picLocks noChangeAspect="1" noChangeArrowheads="1"/>
          </p:cNvPicPr>
          <p:nvPr/>
        </p:nvPicPr>
        <p:blipFill>
          <a:blip r:embed="rId3" cstate="print"/>
          <a:srcRect/>
          <a:stretch>
            <a:fillRect/>
          </a:stretch>
        </p:blipFill>
        <p:spPr bwMode="auto">
          <a:xfrm>
            <a:off x="1077913" y="1779588"/>
            <a:ext cx="6646862" cy="4643437"/>
          </a:xfrm>
          <a:prstGeom prst="rect">
            <a:avLst/>
          </a:prstGeom>
          <a:noFill/>
          <a:ln w="9525">
            <a:noFill/>
            <a:miter lim="800000"/>
            <a:headEnd/>
            <a:tailEnd/>
          </a:ln>
        </p:spPr>
      </p:pic>
      <p:sp>
        <p:nvSpPr>
          <p:cNvPr id="58372" name="ZoneTexte 17"/>
          <p:cNvSpPr txBox="1">
            <a:spLocks noChangeArrowheads="1"/>
          </p:cNvSpPr>
          <p:nvPr/>
        </p:nvSpPr>
        <p:spPr bwMode="auto">
          <a:xfrm>
            <a:off x="6516688" y="4797425"/>
            <a:ext cx="2068512" cy="646113"/>
          </a:xfrm>
          <a:prstGeom prst="rect">
            <a:avLst/>
          </a:prstGeom>
          <a:noFill/>
          <a:ln w="9525">
            <a:noFill/>
            <a:miter lim="800000"/>
            <a:headEnd/>
            <a:tailEnd/>
          </a:ln>
        </p:spPr>
        <p:txBody>
          <a:bodyPr>
            <a:spAutoFit/>
          </a:bodyPr>
          <a:lstStyle/>
          <a:p>
            <a:pPr algn="ctr"/>
            <a:r>
              <a:rPr lang="fr-FR">
                <a:solidFill>
                  <a:srgbClr val="0070C0"/>
                </a:solidFill>
              </a:rPr>
              <a:t>+enquête CEDRE de la DEPP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txBox="1">
            <a:spLocks noChangeArrowheads="1"/>
          </p:cNvSpPr>
          <p:nvPr/>
        </p:nvSpPr>
        <p:spPr bwMode="auto">
          <a:xfrm>
            <a:off x="827088" y="404813"/>
            <a:ext cx="7758112" cy="503237"/>
          </a:xfrm>
          <a:prstGeom prst="rect">
            <a:avLst/>
          </a:prstGeom>
          <a:noFill/>
          <a:ln w="9525">
            <a:noFill/>
            <a:miter lim="800000"/>
            <a:headEnd/>
            <a:tailEnd/>
          </a:ln>
        </p:spPr>
        <p:txBody>
          <a:bodyPr/>
          <a:lstStyle/>
          <a:p>
            <a:pPr algn="ctr"/>
            <a:r>
              <a:rPr lang="fr-FR" altLang="fr-FR" sz="2400">
                <a:solidFill>
                  <a:srgbClr val="00AFE6"/>
                </a:solidFill>
              </a:rPr>
              <a:t> Interrogations sur les résultats français</a:t>
            </a:r>
          </a:p>
        </p:txBody>
      </p:sp>
      <p:pic>
        <p:nvPicPr>
          <p:cNvPr id="60418" name="Image 2"/>
          <p:cNvPicPr>
            <a:picLocks noChangeAspect="1" noChangeArrowheads="1"/>
          </p:cNvPicPr>
          <p:nvPr/>
        </p:nvPicPr>
        <p:blipFill>
          <a:blip r:embed="rId3" cstate="print"/>
          <a:srcRect/>
          <a:stretch>
            <a:fillRect/>
          </a:stretch>
        </p:blipFill>
        <p:spPr bwMode="auto">
          <a:xfrm>
            <a:off x="971550" y="965200"/>
            <a:ext cx="6913563" cy="55451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txBox="1">
            <a:spLocks noChangeArrowheads="1"/>
          </p:cNvSpPr>
          <p:nvPr/>
        </p:nvSpPr>
        <p:spPr bwMode="auto">
          <a:xfrm>
            <a:off x="827088" y="404813"/>
            <a:ext cx="7758112" cy="503237"/>
          </a:xfrm>
          <a:prstGeom prst="rect">
            <a:avLst/>
          </a:prstGeom>
          <a:noFill/>
          <a:ln w="9525">
            <a:noFill/>
            <a:miter lim="800000"/>
            <a:headEnd/>
            <a:tailEnd/>
          </a:ln>
        </p:spPr>
        <p:txBody>
          <a:bodyPr/>
          <a:lstStyle/>
          <a:p>
            <a:pPr algn="ctr"/>
            <a:r>
              <a:rPr lang="fr-FR" altLang="fr-FR" sz="2400">
                <a:solidFill>
                  <a:srgbClr val="00AFE6"/>
                </a:solidFill>
              </a:rPr>
              <a:t> Interrogations sur les résultats français</a:t>
            </a:r>
          </a:p>
        </p:txBody>
      </p:sp>
      <p:pic>
        <p:nvPicPr>
          <p:cNvPr id="62466" name="Image 3"/>
          <p:cNvPicPr>
            <a:picLocks noChangeAspect="1" noChangeArrowheads="1"/>
          </p:cNvPicPr>
          <p:nvPr/>
        </p:nvPicPr>
        <p:blipFill>
          <a:blip r:embed="rId3" cstate="print"/>
          <a:srcRect/>
          <a:stretch>
            <a:fillRect/>
          </a:stretch>
        </p:blipFill>
        <p:spPr bwMode="auto">
          <a:xfrm>
            <a:off x="1476375" y="1131888"/>
            <a:ext cx="6026150" cy="52482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txBox="1">
            <a:spLocks noChangeArrowheads="1"/>
          </p:cNvSpPr>
          <p:nvPr/>
        </p:nvSpPr>
        <p:spPr bwMode="auto">
          <a:xfrm>
            <a:off x="827088" y="1052513"/>
            <a:ext cx="7345362" cy="4464050"/>
          </a:xfrm>
          <a:prstGeom prst="rect">
            <a:avLst/>
          </a:prstGeom>
          <a:noFill/>
          <a:ln w="9525">
            <a:noFill/>
            <a:miter lim="800000"/>
            <a:headEnd/>
            <a:tailEnd/>
          </a:ln>
        </p:spPr>
        <p:txBody>
          <a:bodyPr/>
          <a:lstStyle/>
          <a:p>
            <a:pPr marL="0" lvl="1" eaLnBrk="1" hangingPunct="1">
              <a:spcAft>
                <a:spcPts val="500"/>
              </a:spcAft>
            </a:pPr>
            <a:r>
              <a:rPr lang="fr-FR" altLang="fr-FR"/>
              <a:t>Bodin, A., avec le concours de N. Grapin (2016). </a:t>
            </a:r>
            <a:r>
              <a:rPr lang="fr-FR" altLang="fr-FR" i="1"/>
              <a:t>PISA, TIMSS et les mathématiques</a:t>
            </a:r>
            <a:r>
              <a:rPr lang="fr-FR" altLang="fr-FR"/>
              <a:t>. Étude réalisée pour le CNESCO, </a:t>
            </a:r>
            <a:r>
              <a:rPr lang="fr-FR" altLang="fr-FR" u="sng">
                <a:hlinkClick r:id="rId3"/>
              </a:rPr>
              <a:t>en ligne sur le site de A. Bodin</a:t>
            </a:r>
            <a:endParaRPr lang="fr-FR" altLang="fr-FR" u="sng"/>
          </a:p>
          <a:p>
            <a:pPr marL="0" lvl="1" eaLnBrk="1" hangingPunct="1">
              <a:spcAft>
                <a:spcPts val="500"/>
              </a:spcAft>
            </a:pPr>
            <a:r>
              <a:rPr lang="fr-FR" altLang="fr-FR"/>
              <a:t>Bodin, A. &amp; Grapin, N. (2018) :</a:t>
            </a:r>
            <a:r>
              <a:rPr lang="fr-FR" altLang="fr-FR" b="1"/>
              <a:t> </a:t>
            </a:r>
            <a:r>
              <a:rPr lang="fr-FR" altLang="fr-FR"/>
              <a:t>Un regard didactique sur les évaluations PISA et TIMSS mieux les comprendre pour mieux les exploiter. </a:t>
            </a:r>
            <a:r>
              <a:rPr lang="fr-FR" altLang="fr-FR" i="1"/>
              <a:t>Revue Mesure et Évaluation en éducation </a:t>
            </a:r>
            <a:r>
              <a:rPr lang="fr-FR" altLang="fr-FR"/>
              <a:t>(en cours d’édition. </a:t>
            </a:r>
            <a:r>
              <a:rPr lang="fr-FR" altLang="fr-FR">
                <a:hlinkClick r:id="rId4"/>
              </a:rPr>
              <a:t>http://bit.ly/2DwaX9q</a:t>
            </a:r>
            <a:r>
              <a:rPr lang="fr-FR" altLang="fr-FR"/>
              <a:t>   </a:t>
            </a:r>
          </a:p>
          <a:p>
            <a:pPr marL="0" lvl="1" eaLnBrk="1" hangingPunct="1">
              <a:spcAft>
                <a:spcPts val="500"/>
              </a:spcAft>
            </a:pPr>
            <a:r>
              <a:rPr lang="fr-FR" altLang="fr-FR"/>
              <a:t>Bodin, A. (2008) : Lecture et utilisation de PISA pour les enseignants. Petit x N)78 – IREM de Grenoble, </a:t>
            </a:r>
            <a:r>
              <a:rPr lang="fr-FR" altLang="fr-FR" u="sng">
                <a:hlinkClick r:id="rId5"/>
              </a:rPr>
              <a:t>http://bit.ly/2QaaGue</a:t>
            </a:r>
            <a:endParaRPr lang="fr-FR" altLang="fr-FR"/>
          </a:p>
          <a:p>
            <a:pPr eaLnBrk="1" hangingPunct="1">
              <a:spcAft>
                <a:spcPts val="500"/>
              </a:spcAft>
            </a:pPr>
            <a:r>
              <a:rPr lang="fr-FR" altLang="fr-FR"/>
              <a:t>Trouche, L. (2014). L’enseignement des mathématiques aujourd’hui, problèmes et perspectives. </a:t>
            </a:r>
            <a:r>
              <a:rPr lang="fr-FR" altLang="fr-FR" i="1"/>
              <a:t>EducRecherche, revue de l’INRE, 7</a:t>
            </a:r>
            <a:r>
              <a:rPr lang="fr-FR" altLang="fr-FR"/>
              <a:t>, 42-50 </a:t>
            </a:r>
          </a:p>
          <a:p>
            <a:pPr marL="0" lvl="1">
              <a:spcAft>
                <a:spcPts val="500"/>
              </a:spcAft>
            </a:pPr>
            <a:r>
              <a:rPr lang="fr-FR" altLang="fr-FR"/>
              <a:t>CNESCO (2016). </a:t>
            </a:r>
            <a:r>
              <a:rPr lang="fr-FR" altLang="fr-FR" i="1"/>
              <a:t>Comparaison PISA-TIMSS</a:t>
            </a:r>
            <a:r>
              <a:rPr lang="fr-FR" altLang="fr-FR"/>
              <a:t>, </a:t>
            </a:r>
            <a:r>
              <a:rPr lang="fr-FR" altLang="fr-FR" u="sng">
                <a:hlinkClick r:id="rId6"/>
              </a:rPr>
              <a:t>en ligne sur le site du CNESCO</a:t>
            </a:r>
            <a:endParaRPr lang="fr-FR" altLang="fr-FR"/>
          </a:p>
          <a:p>
            <a:pPr marL="0" lvl="1">
              <a:spcAft>
                <a:spcPts val="500"/>
              </a:spcAft>
            </a:pPr>
            <a:r>
              <a:rPr lang="fr-FR" altLang="fr-FR"/>
              <a:t>Rey, O. (2011). </a:t>
            </a:r>
            <a:r>
              <a:rPr lang="fr-FR" altLang="fr-FR" i="1"/>
              <a:t>PISA_ce que l’on en sait, ce que l’on en fait. </a:t>
            </a:r>
            <a:r>
              <a:rPr lang="fr-FR" altLang="fr-FR"/>
              <a:t>Dossier de veille IFE, </a:t>
            </a:r>
            <a:r>
              <a:rPr lang="fr-FR" altLang="fr-FR" u="sng">
                <a:hlinkClick r:id="rId7"/>
              </a:rPr>
              <a:t>en ligne sur le site de l’IFÉ</a:t>
            </a:r>
            <a:r>
              <a:rPr lang="fr-FR" altLang="fr-FR"/>
              <a:t>.</a:t>
            </a:r>
          </a:p>
          <a:p>
            <a:pPr marL="0" lvl="1">
              <a:spcAft>
                <a:spcPts val="500"/>
              </a:spcAft>
            </a:pPr>
            <a:r>
              <a:rPr lang="fr-FR" altLang="fr-FR"/>
              <a:t>OCDE2016_tous égaux face aux équations. </a:t>
            </a:r>
            <a:r>
              <a:rPr lang="fr-FR" altLang="fr-FR">
                <a:hlinkClick r:id="rId8"/>
              </a:rPr>
              <a:t>http://bit.ly/2OdHs0j</a:t>
            </a:r>
            <a:endParaRPr lang="fr-FR" altLang="fr-FR"/>
          </a:p>
          <a:p>
            <a:pPr marL="0" lvl="1">
              <a:spcAft>
                <a:spcPts val="500"/>
              </a:spcAft>
            </a:pPr>
            <a:endParaRPr lang="fr-FR" altLang="fr-FR"/>
          </a:p>
          <a:p>
            <a:pPr marL="0" lvl="1">
              <a:spcAft>
                <a:spcPts val="500"/>
              </a:spcAft>
            </a:pPr>
            <a:endParaRPr lang="fr-FR" altLang="fr-FR"/>
          </a:p>
          <a:p>
            <a:pPr marL="0" lvl="1">
              <a:spcAft>
                <a:spcPts val="500"/>
              </a:spcAft>
            </a:pPr>
            <a:endParaRPr lang="fr-FR" altLang="fr-FR"/>
          </a:p>
          <a:p>
            <a:pPr eaLnBrk="1" hangingPunct="1">
              <a:spcAft>
                <a:spcPts val="500"/>
              </a:spcAft>
            </a:pPr>
            <a:endParaRPr lang="fr-CA" altLang="fr-FR"/>
          </a:p>
        </p:txBody>
      </p:sp>
      <p:sp>
        <p:nvSpPr>
          <p:cNvPr id="40962"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r>
              <a:rPr lang="fr-FR" altLang="fr-FR" sz="3000">
                <a:solidFill>
                  <a:srgbClr val="00AFE6"/>
                </a:solidFill>
              </a:rPr>
              <a:t>Quelques références</a:t>
            </a:r>
            <a:endParaRPr lang="en-GB" altLang="fr-FR" sz="3000">
              <a:solidFill>
                <a:srgbClr val="00AFE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 2" descr="Une image contenant carte&#10;&#10;Description générée automatiquement"/>
          <p:cNvPicPr>
            <a:picLocks noChangeAspect="1" noChangeArrowheads="1"/>
          </p:cNvPicPr>
          <p:nvPr/>
        </p:nvPicPr>
        <p:blipFill>
          <a:blip r:embed="rId3" cstate="print"/>
          <a:srcRect/>
          <a:stretch>
            <a:fillRect/>
          </a:stretch>
        </p:blipFill>
        <p:spPr bwMode="auto">
          <a:xfrm>
            <a:off x="419100" y="1808163"/>
            <a:ext cx="8305800" cy="3924300"/>
          </a:xfrm>
          <a:prstGeom prst="rect">
            <a:avLst/>
          </a:prstGeom>
          <a:noFill/>
          <a:ln w="9525">
            <a:noFill/>
            <a:miter lim="800000"/>
            <a:headEnd/>
            <a:tailEnd/>
          </a:ln>
        </p:spPr>
      </p:pic>
      <p:sp>
        <p:nvSpPr>
          <p:cNvPr id="12290" name="Rectangle 2"/>
          <p:cNvSpPr txBox="1">
            <a:spLocks noChangeArrowheads="1"/>
          </p:cNvSpPr>
          <p:nvPr/>
        </p:nvSpPr>
        <p:spPr bwMode="auto">
          <a:xfrm>
            <a:off x="511175" y="404813"/>
            <a:ext cx="8213725" cy="1062037"/>
          </a:xfrm>
          <a:prstGeom prst="rect">
            <a:avLst/>
          </a:prstGeom>
          <a:noFill/>
          <a:ln w="9525">
            <a:noFill/>
            <a:miter lim="800000"/>
            <a:headEnd/>
            <a:tailEnd/>
          </a:ln>
        </p:spPr>
        <p:txBody>
          <a:bodyPr/>
          <a:lstStyle/>
          <a:p>
            <a:pPr algn="ctr"/>
            <a:r>
              <a:rPr lang="fr-FR" altLang="fr-FR" sz="2400">
                <a:solidFill>
                  <a:srgbClr val="00AFE6"/>
                </a:solidFill>
              </a:rPr>
              <a:t>TIMSS : </a:t>
            </a:r>
            <a:r>
              <a:rPr lang="fr-FR" altLang="fr-FR" sz="2000">
                <a:solidFill>
                  <a:srgbClr val="00AFE6"/>
                </a:solidFill>
              </a:rPr>
              <a:t>Trends in Mathematics and Science Study </a:t>
            </a:r>
          </a:p>
          <a:p>
            <a:pPr algn="ctr"/>
            <a:r>
              <a:rPr lang="fr-FR" altLang="fr-FR" sz="2400">
                <a:solidFill>
                  <a:srgbClr val="00AFE6"/>
                </a:solidFill>
              </a:rPr>
              <a:t>IEA : </a:t>
            </a:r>
            <a:r>
              <a:rPr lang="fr-FR" altLang="fr-FR" sz="2000">
                <a:solidFill>
                  <a:srgbClr val="00AFE6"/>
                </a:solidFill>
              </a:rPr>
              <a:t>International Association for the Evaluation of Educational Achievement</a:t>
            </a:r>
            <a:endParaRPr lang="en-GB" altLang="fr-FR" sz="2400">
              <a:solidFill>
                <a:srgbClr val="00AFE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txBox="1">
            <a:spLocks noChangeArrowheads="1"/>
          </p:cNvSpPr>
          <p:nvPr/>
        </p:nvSpPr>
        <p:spPr bwMode="auto">
          <a:xfrm>
            <a:off x="4572000" y="404813"/>
            <a:ext cx="4152900" cy="792162"/>
          </a:xfrm>
          <a:prstGeom prst="rect">
            <a:avLst/>
          </a:prstGeom>
          <a:noFill/>
          <a:ln w="9525">
            <a:noFill/>
            <a:miter lim="800000"/>
            <a:headEnd/>
            <a:tailEnd/>
          </a:ln>
        </p:spPr>
        <p:txBody>
          <a:bodyPr/>
          <a:lstStyle/>
          <a:p>
            <a:pPr algn="ctr"/>
            <a:r>
              <a:rPr lang="fr-FR" altLang="fr-FR" sz="2400">
                <a:solidFill>
                  <a:srgbClr val="00AFE6"/>
                </a:solidFill>
              </a:rPr>
              <a:t>PASEC : </a:t>
            </a:r>
            <a:endParaRPr lang="en-GB" altLang="fr-FR" sz="2400">
              <a:solidFill>
                <a:srgbClr val="00AFE6"/>
              </a:solidFill>
            </a:endParaRPr>
          </a:p>
        </p:txBody>
      </p:sp>
      <p:pic>
        <p:nvPicPr>
          <p:cNvPr id="47106" name="Image 4" descr="Une image contenant texte, personne&#10;&#10;Description générée automatiquement"/>
          <p:cNvPicPr>
            <a:picLocks noChangeAspect="1" noChangeArrowheads="1"/>
          </p:cNvPicPr>
          <p:nvPr/>
        </p:nvPicPr>
        <p:blipFill>
          <a:blip r:embed="rId3" cstate="print"/>
          <a:srcRect/>
          <a:stretch>
            <a:fillRect/>
          </a:stretch>
        </p:blipFill>
        <p:spPr bwMode="auto">
          <a:xfrm>
            <a:off x="225425" y="188913"/>
            <a:ext cx="4346575" cy="6048375"/>
          </a:xfrm>
          <a:prstGeom prst="rect">
            <a:avLst/>
          </a:prstGeom>
          <a:noFill/>
          <a:ln w="9525">
            <a:noFill/>
            <a:miter lim="800000"/>
            <a:headEnd/>
            <a:tailEnd/>
          </a:ln>
        </p:spPr>
      </p:pic>
      <p:pic>
        <p:nvPicPr>
          <p:cNvPr id="47107" name="Image 6" descr="Une image contenant carte&#10;&#10;Description générée automatiquement"/>
          <p:cNvPicPr>
            <a:picLocks noChangeAspect="1" noChangeArrowheads="1"/>
          </p:cNvPicPr>
          <p:nvPr/>
        </p:nvPicPr>
        <p:blipFill>
          <a:blip r:embed="rId4" cstate="print"/>
          <a:srcRect/>
          <a:stretch>
            <a:fillRect/>
          </a:stretch>
        </p:blipFill>
        <p:spPr bwMode="auto">
          <a:xfrm>
            <a:off x="4541838" y="1570038"/>
            <a:ext cx="4602162" cy="36591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txBox="1">
            <a:spLocks noChangeArrowheads="1"/>
          </p:cNvSpPr>
          <p:nvPr/>
        </p:nvSpPr>
        <p:spPr bwMode="auto">
          <a:xfrm>
            <a:off x="511175" y="404813"/>
            <a:ext cx="8213725" cy="1062037"/>
          </a:xfrm>
          <a:prstGeom prst="rect">
            <a:avLst/>
          </a:prstGeom>
          <a:noFill/>
          <a:ln w="9525">
            <a:noFill/>
            <a:miter lim="800000"/>
            <a:headEnd/>
            <a:tailEnd/>
          </a:ln>
        </p:spPr>
        <p:txBody>
          <a:bodyPr/>
          <a:lstStyle/>
          <a:p>
            <a:pPr algn="ctr"/>
            <a:r>
              <a:rPr lang="fr-FR" altLang="fr-FR" sz="2400">
                <a:solidFill>
                  <a:srgbClr val="00AFE6"/>
                </a:solidFill>
              </a:rPr>
              <a:t>PISA, TIMSS, PASEC</a:t>
            </a:r>
          </a:p>
          <a:p>
            <a:pPr algn="ctr"/>
            <a:r>
              <a:rPr lang="fr-FR" altLang="fr-FR" sz="2400">
                <a:solidFill>
                  <a:srgbClr val="00AFE6"/>
                </a:solidFill>
              </a:rPr>
              <a:t>Points communs et différences</a:t>
            </a:r>
            <a:endParaRPr lang="en-GB" altLang="fr-FR" sz="2400">
              <a:solidFill>
                <a:srgbClr val="00AFE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Raisons et objectifs de PISA p.1 </a:t>
            </a:r>
            <a:br>
              <a:rPr lang="fr-FR" altLang="fr-FR" sz="2400">
                <a:solidFill>
                  <a:srgbClr val="00AFE6"/>
                </a:solidFill>
              </a:rPr>
            </a:br>
            <a:r>
              <a:rPr lang="fr-FR" altLang="fr-FR">
                <a:solidFill>
                  <a:srgbClr val="00AFE6"/>
                </a:solidFill>
              </a:rPr>
              <a:t>(Pourquoi ? et Pour Quoi ?)</a:t>
            </a:r>
            <a:endParaRPr lang="en-GB" altLang="fr-FR">
              <a:solidFill>
                <a:srgbClr val="00AFE6"/>
              </a:solidFill>
            </a:endParaRPr>
          </a:p>
        </p:txBody>
      </p:sp>
      <p:sp>
        <p:nvSpPr>
          <p:cNvPr id="13314" name="Rectangle 3"/>
          <p:cNvSpPr txBox="1">
            <a:spLocks noChangeArrowheads="1"/>
          </p:cNvSpPr>
          <p:nvPr/>
        </p:nvSpPr>
        <p:spPr bwMode="auto">
          <a:xfrm>
            <a:off x="900113" y="1341438"/>
            <a:ext cx="7345362" cy="5040312"/>
          </a:xfrm>
          <a:prstGeom prst="rect">
            <a:avLst/>
          </a:prstGeom>
          <a:noFill/>
          <a:ln w="9525">
            <a:noFill/>
            <a:miter lim="800000"/>
            <a:headEnd/>
            <a:tailEnd/>
          </a:ln>
        </p:spPr>
        <p:txBody>
          <a:bodyPr/>
          <a:lstStyle/>
          <a:p>
            <a:pPr algn="just" eaLnBrk="1" hangingPunct="1">
              <a:spcAft>
                <a:spcPct val="30000"/>
              </a:spcAft>
            </a:pPr>
            <a:r>
              <a:rPr lang="fr-CA" altLang="fr-FR"/>
              <a:t>L’OCDE : Organisation de coopération et de développement économiques - organisation intergouvernementale liant les 25 pays les plus développés de la planète.</a:t>
            </a:r>
          </a:p>
          <a:p>
            <a:pPr algn="just" eaLnBrk="1" hangingPunct="1">
              <a:spcAft>
                <a:spcPct val="30000"/>
              </a:spcAft>
              <a:buFont typeface="Arial" pitchFamily="34" charset="0"/>
              <a:buChar char="•"/>
            </a:pPr>
            <a:r>
              <a:rPr lang="fr-CA" altLang="fr-FR"/>
              <a:t> Son principal objet est le développement économique.</a:t>
            </a:r>
          </a:p>
          <a:p>
            <a:pPr algn="just" eaLnBrk="1" hangingPunct="1">
              <a:spcAft>
                <a:spcPct val="30000"/>
              </a:spcAft>
              <a:buFont typeface="Arial" pitchFamily="34" charset="0"/>
              <a:buChar char="•"/>
            </a:pPr>
            <a:r>
              <a:rPr lang="fr-CA" altLang="fr-FR"/>
              <a:t> Pour elle :</a:t>
            </a:r>
          </a:p>
          <a:p>
            <a:pPr marL="1028700" lvl="1" indent="-285750" algn="just" eaLnBrk="1" hangingPunct="1">
              <a:spcAft>
                <a:spcPct val="30000"/>
              </a:spcAft>
              <a:buFont typeface="Arial" pitchFamily="34" charset="0"/>
              <a:buChar char="•"/>
            </a:pPr>
            <a:r>
              <a:rPr lang="fr-CA" altLang="fr-FR"/>
              <a:t>L’éducation est la clé du développement.</a:t>
            </a:r>
          </a:p>
          <a:p>
            <a:pPr marL="1028700" lvl="1" indent="-285750" algn="just" eaLnBrk="1" hangingPunct="1">
              <a:spcAft>
                <a:spcPct val="30000"/>
              </a:spcAft>
              <a:buFont typeface="Arial" pitchFamily="34" charset="0"/>
              <a:buChar char="•"/>
            </a:pPr>
            <a:r>
              <a:rPr lang="fr-CA" altLang="fr-FR"/>
              <a:t>Le développement suppose …..une planète habitable,</a:t>
            </a:r>
          </a:p>
          <a:p>
            <a:pPr marL="1600200" lvl="3" indent="-228600" algn="just" eaLnBrk="1" hangingPunct="1">
              <a:spcAft>
                <a:spcPct val="30000"/>
              </a:spcAft>
              <a:buFont typeface="Arial" pitchFamily="34" charset="0"/>
              <a:buChar char="•"/>
            </a:pPr>
            <a:r>
              <a:rPr lang="fr-CA" altLang="fr-FR"/>
              <a:t>l’harmonie entre les individus et les peuples,</a:t>
            </a:r>
          </a:p>
          <a:p>
            <a:pPr marL="1600200" lvl="3" indent="-228600" algn="just" eaLnBrk="1" hangingPunct="1">
              <a:spcAft>
                <a:spcPts val="1000"/>
              </a:spcAft>
              <a:buFont typeface="Arial" pitchFamily="34" charset="0"/>
              <a:buChar char="•"/>
            </a:pPr>
            <a:r>
              <a:rPr lang="fr-CA" altLang="fr-FR"/>
              <a:t>l’égalité et l’équité pour tous.</a:t>
            </a:r>
            <a:endParaRPr lang="fr-CA" altLang="fr-FR">
              <a:latin typeface="Calibri" pitchFamily="34" charset="0"/>
            </a:endParaRPr>
          </a:p>
          <a:p>
            <a:pPr algn="just" eaLnBrk="1" hangingPunct="1">
              <a:spcAft>
                <a:spcPct val="30000"/>
              </a:spcAft>
            </a:pPr>
            <a:endParaRPr lang="fr-CA" altLang="fr-FR" sz="800"/>
          </a:p>
          <a:p>
            <a:pPr algn="just" eaLnBrk="1" hangingPunct="1">
              <a:spcAft>
                <a:spcPct val="30000"/>
              </a:spcAft>
            </a:pPr>
            <a:r>
              <a:rPr lang="fr-CA" altLang="fr-FR"/>
              <a:t>Avec PISA, l’OCDE  intervient au niveau des gouvernements :</a:t>
            </a:r>
          </a:p>
          <a:p>
            <a:pPr algn="just" eaLnBrk="1" hangingPunct="1">
              <a:spcAft>
                <a:spcPct val="30000"/>
              </a:spcAft>
              <a:buFont typeface="Arial" pitchFamily="34" charset="0"/>
              <a:buChar char="•"/>
            </a:pPr>
            <a:r>
              <a:rPr lang="fr-CA" altLang="fr-FR"/>
              <a:t>Pour les informer sur l’état de leurs systèmes éducatifs</a:t>
            </a:r>
          </a:p>
          <a:p>
            <a:pPr algn="just" eaLnBrk="1" hangingPunct="1">
              <a:spcAft>
                <a:spcPct val="30000"/>
              </a:spcAft>
              <a:buFont typeface="Arial" pitchFamily="34" charset="0"/>
              <a:buChar char="•"/>
            </a:pPr>
            <a:r>
              <a:rPr lang="fr-CA" altLang="fr-FR"/>
              <a:t>Pour leur fournir des éléments de comparaison</a:t>
            </a:r>
          </a:p>
          <a:p>
            <a:pPr algn="just" eaLnBrk="1" hangingPunct="1">
              <a:spcAft>
                <a:spcPct val="30000"/>
              </a:spcAft>
              <a:buFont typeface="Arial" pitchFamily="34" charset="0"/>
              <a:buChar char="•"/>
            </a:pPr>
            <a:r>
              <a:rPr lang="fr-CA" altLang="fr-FR"/>
              <a:t>Pour les inciter à faire évoluer leurs curriculums pour les adapter aux standards du 21ème siècle.</a:t>
            </a:r>
          </a:p>
          <a:p>
            <a:pPr algn="just" eaLnBrk="1" hangingPunct="1">
              <a:spcAft>
                <a:spcPct val="30000"/>
              </a:spcAft>
            </a:pPr>
            <a:endParaRPr lang="fr-CA" alt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bject 11"/>
          <p:cNvSpPr>
            <a:spLocks/>
          </p:cNvSpPr>
          <p:nvPr/>
        </p:nvSpPr>
        <p:spPr bwMode="auto">
          <a:xfrm>
            <a:off x="8943975" y="4665663"/>
            <a:ext cx="74613" cy="61912"/>
          </a:xfrm>
          <a:custGeom>
            <a:avLst/>
            <a:gdLst>
              <a:gd name="T0" fmla="*/ 7025 w 74295"/>
              <a:gd name="T1" fmla="*/ 0 h 62229"/>
              <a:gd name="T2" fmla="*/ 0 w 74295"/>
              <a:gd name="T3" fmla="*/ 0 h 62229"/>
              <a:gd name="T4" fmla="*/ 1639 w 74295"/>
              <a:gd name="T5" fmla="*/ 7127 h 62229"/>
              <a:gd name="T6" fmla="*/ 19202 w 74295"/>
              <a:gd name="T7" fmla="*/ 26660 h 62229"/>
              <a:gd name="T8" fmla="*/ 28101 w 74295"/>
              <a:gd name="T9" fmla="*/ 30213 h 62229"/>
              <a:gd name="T10" fmla="*/ 54332 w 74295"/>
              <a:gd name="T11" fmla="*/ 51522 h 62229"/>
              <a:gd name="T12" fmla="*/ 71893 w 74295"/>
              <a:gd name="T13" fmla="*/ 60402 h 62229"/>
              <a:gd name="T14" fmla="*/ 75405 w 74295"/>
              <a:gd name="T15" fmla="*/ 55075 h 62229"/>
              <a:gd name="T16" fmla="*/ 7025 w 74295"/>
              <a:gd name="T17" fmla="*/ 0 h 62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95" h="62229">
                <a:moveTo>
                  <a:pt x="6876" y="0"/>
                </a:moveTo>
                <a:lnTo>
                  <a:pt x="0" y="0"/>
                </a:lnTo>
                <a:lnTo>
                  <a:pt x="1604" y="7311"/>
                </a:lnTo>
                <a:lnTo>
                  <a:pt x="18797" y="27350"/>
                </a:lnTo>
                <a:lnTo>
                  <a:pt x="27507" y="30994"/>
                </a:lnTo>
                <a:lnTo>
                  <a:pt x="53182" y="52855"/>
                </a:lnTo>
                <a:lnTo>
                  <a:pt x="70374" y="61964"/>
                </a:lnTo>
                <a:lnTo>
                  <a:pt x="73812" y="56499"/>
                </a:lnTo>
                <a:lnTo>
                  <a:pt x="6876" y="0"/>
                </a:lnTo>
                <a:close/>
              </a:path>
            </a:pathLst>
          </a:custGeom>
          <a:solidFill>
            <a:srgbClr val="5E5E5E"/>
          </a:solidFill>
          <a:ln w="9525">
            <a:noFill/>
            <a:round/>
            <a:headEnd/>
            <a:tailEnd/>
          </a:ln>
        </p:spPr>
        <p:txBody>
          <a:bodyPr lIns="0" tIns="0" rIns="0" bIns="0"/>
          <a:lstStyle/>
          <a:p>
            <a:endParaRPr lang="fr-FR"/>
          </a:p>
        </p:txBody>
      </p:sp>
      <p:sp>
        <p:nvSpPr>
          <p:cNvPr id="15362" name="object 12"/>
          <p:cNvSpPr>
            <a:spLocks/>
          </p:cNvSpPr>
          <p:nvPr/>
        </p:nvSpPr>
        <p:spPr bwMode="auto">
          <a:xfrm>
            <a:off x="8943975" y="4665663"/>
            <a:ext cx="74613" cy="61912"/>
          </a:xfrm>
          <a:custGeom>
            <a:avLst/>
            <a:gdLst>
              <a:gd name="T0" fmla="*/ 7025 w 74295"/>
              <a:gd name="T1" fmla="*/ 0 h 62229"/>
              <a:gd name="T2" fmla="*/ 0 w 74295"/>
              <a:gd name="T3" fmla="*/ 0 h 62229"/>
              <a:gd name="T4" fmla="*/ 1639 w 74295"/>
              <a:gd name="T5" fmla="*/ 7127 h 62229"/>
              <a:gd name="T6" fmla="*/ 19202 w 74295"/>
              <a:gd name="T7" fmla="*/ 26660 h 62229"/>
              <a:gd name="T8" fmla="*/ 28101 w 74295"/>
              <a:gd name="T9" fmla="*/ 30213 h 62229"/>
              <a:gd name="T10" fmla="*/ 54332 w 74295"/>
              <a:gd name="T11" fmla="*/ 51522 h 62229"/>
              <a:gd name="T12" fmla="*/ 71893 w 74295"/>
              <a:gd name="T13" fmla="*/ 60402 h 62229"/>
              <a:gd name="T14" fmla="*/ 75405 w 74295"/>
              <a:gd name="T15" fmla="*/ 55075 h 62229"/>
              <a:gd name="T16" fmla="*/ 7025 w 74295"/>
              <a:gd name="T17" fmla="*/ 0 h 62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95" h="62229">
                <a:moveTo>
                  <a:pt x="6876" y="0"/>
                </a:moveTo>
                <a:lnTo>
                  <a:pt x="0" y="0"/>
                </a:lnTo>
                <a:lnTo>
                  <a:pt x="1604" y="7311"/>
                </a:lnTo>
                <a:lnTo>
                  <a:pt x="18797" y="27350"/>
                </a:lnTo>
                <a:lnTo>
                  <a:pt x="27507" y="30994"/>
                </a:lnTo>
                <a:lnTo>
                  <a:pt x="53182" y="52855"/>
                </a:lnTo>
                <a:lnTo>
                  <a:pt x="70374" y="61964"/>
                </a:lnTo>
                <a:lnTo>
                  <a:pt x="73812" y="56499"/>
                </a:lnTo>
                <a:lnTo>
                  <a:pt x="6876" y="0"/>
                </a:lnTo>
                <a:close/>
              </a:path>
            </a:pathLst>
          </a:custGeom>
          <a:solidFill>
            <a:srgbClr val="8B8B8B"/>
          </a:solidFill>
          <a:ln w="9525">
            <a:noFill/>
            <a:round/>
            <a:headEnd/>
            <a:tailEnd/>
          </a:ln>
        </p:spPr>
        <p:txBody>
          <a:bodyPr lIns="0" tIns="0" rIns="0" bIns="0"/>
          <a:lstStyle/>
          <a:p>
            <a:endParaRPr lang="fr-FR"/>
          </a:p>
        </p:txBody>
      </p:sp>
      <p:sp>
        <p:nvSpPr>
          <p:cNvPr id="15363" name="object 13"/>
          <p:cNvSpPr>
            <a:spLocks/>
          </p:cNvSpPr>
          <p:nvPr/>
        </p:nvSpPr>
        <p:spPr bwMode="auto">
          <a:xfrm>
            <a:off x="9040813" y="4695825"/>
            <a:ext cx="6350" cy="7938"/>
          </a:xfrm>
          <a:custGeom>
            <a:avLst/>
            <a:gdLst>
              <a:gd name="T0" fmla="*/ 4272 w 6984"/>
              <a:gd name="T1" fmla="*/ 0 h 7620"/>
              <a:gd name="T2" fmla="*/ 0 w 6984"/>
              <a:gd name="T3" fmla="*/ 0 h 7620"/>
              <a:gd name="T4" fmla="*/ 4272 w 6984"/>
              <a:gd name="T5" fmla="*/ 8940 h 7620"/>
              <a:gd name="T6" fmla="*/ 4272 w 6984"/>
              <a:gd name="T7" fmla="*/ 0 h 7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84" h="7620">
                <a:moveTo>
                  <a:pt x="6876" y="0"/>
                </a:moveTo>
                <a:lnTo>
                  <a:pt x="0" y="0"/>
                </a:lnTo>
                <a:lnTo>
                  <a:pt x="6876" y="7287"/>
                </a:lnTo>
                <a:lnTo>
                  <a:pt x="6876" y="0"/>
                </a:lnTo>
                <a:close/>
              </a:path>
            </a:pathLst>
          </a:custGeom>
          <a:solidFill>
            <a:srgbClr val="5E5E5E"/>
          </a:solidFill>
          <a:ln w="9525">
            <a:noFill/>
            <a:round/>
            <a:headEnd/>
            <a:tailEnd/>
          </a:ln>
        </p:spPr>
        <p:txBody>
          <a:bodyPr lIns="0" tIns="0" rIns="0" bIns="0"/>
          <a:lstStyle/>
          <a:p>
            <a:endParaRPr lang="fr-FR"/>
          </a:p>
        </p:txBody>
      </p:sp>
      <p:sp>
        <p:nvSpPr>
          <p:cNvPr id="15364" name="object 14"/>
          <p:cNvSpPr>
            <a:spLocks/>
          </p:cNvSpPr>
          <p:nvPr/>
        </p:nvSpPr>
        <p:spPr bwMode="auto">
          <a:xfrm>
            <a:off x="9021763" y="4679950"/>
            <a:ext cx="6350" cy="11113"/>
          </a:xfrm>
          <a:custGeom>
            <a:avLst/>
            <a:gdLst>
              <a:gd name="T0" fmla="*/ 0 w 6984"/>
              <a:gd name="T1" fmla="*/ 0 h 11429"/>
              <a:gd name="T2" fmla="*/ 0 w 6984"/>
              <a:gd name="T3" fmla="*/ 7916 h 11429"/>
              <a:gd name="T4" fmla="*/ 4272 w 6984"/>
              <a:gd name="T5" fmla="*/ 9500 h 11429"/>
              <a:gd name="T6" fmla="*/ 3275 w 6984"/>
              <a:gd name="T7" fmla="*/ 1583 h 11429"/>
              <a:gd name="T8" fmla="*/ 0 w 6984"/>
              <a:gd name="T9" fmla="*/ 0 h 11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4" h="11429">
                <a:moveTo>
                  <a:pt x="0" y="0"/>
                </a:moveTo>
                <a:lnTo>
                  <a:pt x="0" y="9108"/>
                </a:lnTo>
                <a:lnTo>
                  <a:pt x="6876" y="10930"/>
                </a:lnTo>
                <a:lnTo>
                  <a:pt x="5272" y="1821"/>
                </a:lnTo>
                <a:lnTo>
                  <a:pt x="0" y="0"/>
                </a:lnTo>
                <a:close/>
              </a:path>
            </a:pathLst>
          </a:custGeom>
          <a:solidFill>
            <a:srgbClr val="5E5E5E"/>
          </a:solidFill>
          <a:ln w="9525">
            <a:noFill/>
            <a:round/>
            <a:headEnd/>
            <a:tailEnd/>
          </a:ln>
        </p:spPr>
        <p:txBody>
          <a:bodyPr lIns="0" tIns="0" rIns="0" bIns="0"/>
          <a:lstStyle/>
          <a:p>
            <a:endParaRPr lang="fr-FR"/>
          </a:p>
        </p:txBody>
      </p:sp>
      <p:sp>
        <p:nvSpPr>
          <p:cNvPr id="15365" name="object 21"/>
          <p:cNvSpPr>
            <a:spLocks noChangeArrowheads="1"/>
          </p:cNvSpPr>
          <p:nvPr/>
        </p:nvSpPr>
        <p:spPr bwMode="auto">
          <a:xfrm>
            <a:off x="9009063" y="5303838"/>
            <a:ext cx="134937" cy="20002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fr-FR" altLang="fr-FR" u="sng"/>
          </a:p>
        </p:txBody>
      </p:sp>
      <p:sp>
        <p:nvSpPr>
          <p:cNvPr id="15366" name="object 22"/>
          <p:cNvSpPr>
            <a:spLocks/>
          </p:cNvSpPr>
          <p:nvPr/>
        </p:nvSpPr>
        <p:spPr bwMode="auto">
          <a:xfrm>
            <a:off x="8994775" y="5632450"/>
            <a:ext cx="7938" cy="12700"/>
          </a:xfrm>
          <a:custGeom>
            <a:avLst/>
            <a:gdLst>
              <a:gd name="T0" fmla="*/ 3903 w 8890"/>
              <a:gd name="T1" fmla="*/ 0 h 11429"/>
              <a:gd name="T2" fmla="*/ 0 w 8890"/>
              <a:gd name="T3" fmla="*/ 18558 h 11429"/>
              <a:gd name="T4" fmla="*/ 4943 w 8890"/>
              <a:gd name="T5" fmla="*/ 12346 h 11429"/>
              <a:gd name="T6" fmla="*/ 3903 w 889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90" h="11429">
                <a:moveTo>
                  <a:pt x="6876" y="0"/>
                </a:moveTo>
                <a:lnTo>
                  <a:pt x="0" y="10954"/>
                </a:lnTo>
                <a:lnTo>
                  <a:pt x="8710" y="7287"/>
                </a:lnTo>
                <a:lnTo>
                  <a:pt x="6876" y="0"/>
                </a:lnTo>
                <a:close/>
              </a:path>
            </a:pathLst>
          </a:custGeom>
          <a:solidFill>
            <a:srgbClr val="8B8B8B"/>
          </a:solidFill>
          <a:ln w="9525">
            <a:noFill/>
            <a:round/>
            <a:headEnd/>
            <a:tailEnd/>
          </a:ln>
        </p:spPr>
        <p:txBody>
          <a:bodyPr lIns="0" tIns="0" rIns="0" bIns="0"/>
          <a:lstStyle/>
          <a:p>
            <a:endParaRPr lang="fr-FR"/>
          </a:p>
        </p:txBody>
      </p:sp>
      <p:sp>
        <p:nvSpPr>
          <p:cNvPr id="15367" name="object 23"/>
          <p:cNvSpPr>
            <a:spLocks/>
          </p:cNvSpPr>
          <p:nvPr/>
        </p:nvSpPr>
        <p:spPr bwMode="auto">
          <a:xfrm>
            <a:off x="8994775" y="5632450"/>
            <a:ext cx="7938" cy="12700"/>
          </a:xfrm>
          <a:custGeom>
            <a:avLst/>
            <a:gdLst>
              <a:gd name="T0" fmla="*/ 3903 w 8890"/>
              <a:gd name="T1" fmla="*/ 0 h 11429"/>
              <a:gd name="T2" fmla="*/ 0 w 8890"/>
              <a:gd name="T3" fmla="*/ 18558 h 11429"/>
              <a:gd name="T4" fmla="*/ 4943 w 8890"/>
              <a:gd name="T5" fmla="*/ 12346 h 11429"/>
              <a:gd name="T6" fmla="*/ 3903 w 889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90" h="11429">
                <a:moveTo>
                  <a:pt x="6876" y="0"/>
                </a:moveTo>
                <a:lnTo>
                  <a:pt x="0" y="10954"/>
                </a:lnTo>
                <a:lnTo>
                  <a:pt x="8710" y="7287"/>
                </a:lnTo>
                <a:lnTo>
                  <a:pt x="6876" y="0"/>
                </a:lnTo>
                <a:close/>
              </a:path>
            </a:pathLst>
          </a:custGeom>
          <a:solidFill>
            <a:srgbClr val="8B8B8B"/>
          </a:solidFill>
          <a:ln w="9525">
            <a:noFill/>
            <a:round/>
            <a:headEnd/>
            <a:tailEnd/>
          </a:ln>
        </p:spPr>
        <p:txBody>
          <a:bodyPr lIns="0" tIns="0" rIns="0" bIns="0"/>
          <a:lstStyle/>
          <a:p>
            <a:endParaRPr lang="fr-FR"/>
          </a:p>
        </p:txBody>
      </p:sp>
      <p:pic>
        <p:nvPicPr>
          <p:cNvPr id="15368" name="Image 4"/>
          <p:cNvPicPr>
            <a:picLocks noChangeAspect="1" noChangeArrowheads="1"/>
          </p:cNvPicPr>
          <p:nvPr/>
        </p:nvPicPr>
        <p:blipFill>
          <a:blip r:embed="rId4" cstate="print"/>
          <a:srcRect/>
          <a:stretch>
            <a:fillRect/>
          </a:stretch>
        </p:blipFill>
        <p:spPr bwMode="auto">
          <a:xfrm>
            <a:off x="109538" y="865188"/>
            <a:ext cx="9144000" cy="4719637"/>
          </a:xfrm>
          <a:prstGeom prst="rect">
            <a:avLst/>
          </a:prstGeom>
          <a:noFill/>
          <a:ln w="9525">
            <a:noFill/>
            <a:miter lim="800000"/>
            <a:headEnd/>
            <a:tailEnd/>
          </a:ln>
        </p:spPr>
      </p:pic>
      <p:sp>
        <p:nvSpPr>
          <p:cNvPr id="120" name="Rectangle 119"/>
          <p:cNvSpPr/>
          <p:nvPr/>
        </p:nvSpPr>
        <p:spPr>
          <a:xfrm>
            <a:off x="323850" y="188913"/>
            <a:ext cx="8348663" cy="10112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21" name="object 25"/>
          <p:cNvSpPr/>
          <p:nvPr/>
        </p:nvSpPr>
        <p:spPr>
          <a:xfrm>
            <a:off x="2085975" y="6910388"/>
            <a:ext cx="9050338" cy="5686425"/>
          </a:xfrm>
          <a:prstGeom prst="rect">
            <a:avLst/>
          </a:prstGeom>
          <a:solidFill>
            <a:schemeClr val="accent5">
              <a:lumMod val="60000"/>
              <a:lumOff val="40000"/>
              <a:alpha val="69000"/>
            </a:schemeClr>
          </a:solidFill>
        </p:spPr>
        <p:txBody>
          <a:bodyPr lIns="0" tIns="0" rIns="0" bIns="0"/>
          <a:lstStyle/>
          <a:p>
            <a:pPr>
              <a:defRPr/>
            </a:pPr>
            <a:endParaRPr dirty="0"/>
          </a:p>
        </p:txBody>
      </p:sp>
      <p:grpSp>
        <p:nvGrpSpPr>
          <p:cNvPr id="15371" name="Groupe 121"/>
          <p:cNvGrpSpPr>
            <a:grpSpLocks/>
          </p:cNvGrpSpPr>
          <p:nvPr/>
        </p:nvGrpSpPr>
        <p:grpSpPr bwMode="auto">
          <a:xfrm>
            <a:off x="174625" y="912813"/>
            <a:ext cx="8828088" cy="5100637"/>
            <a:chOff x="255018" y="944571"/>
            <a:chExt cx="8828654" cy="5099911"/>
          </a:xfrm>
        </p:grpSpPr>
        <p:grpSp>
          <p:nvGrpSpPr>
            <p:cNvPr id="15451" name="Groupe 122"/>
            <p:cNvGrpSpPr>
              <a:grpSpLocks/>
            </p:cNvGrpSpPr>
            <p:nvPr/>
          </p:nvGrpSpPr>
          <p:grpSpPr bwMode="auto">
            <a:xfrm>
              <a:off x="255018" y="944571"/>
              <a:ext cx="8828654" cy="5099911"/>
              <a:chOff x="255018" y="944571"/>
              <a:chExt cx="8828654" cy="5099911"/>
            </a:xfrm>
          </p:grpSpPr>
          <p:grpSp>
            <p:nvGrpSpPr>
              <p:cNvPr id="15453" name="Groupe 124"/>
              <p:cNvGrpSpPr>
                <a:grpSpLocks/>
              </p:cNvGrpSpPr>
              <p:nvPr/>
            </p:nvGrpSpPr>
            <p:grpSpPr bwMode="auto">
              <a:xfrm>
                <a:off x="1258062" y="1220724"/>
                <a:ext cx="6872097" cy="4601256"/>
                <a:chOff x="1258062" y="1220724"/>
                <a:chExt cx="6872097" cy="4601256"/>
              </a:xfrm>
            </p:grpSpPr>
            <p:sp>
              <p:nvSpPr>
                <p:cNvPr id="15459" name="object 54"/>
                <p:cNvSpPr>
                  <a:spLocks/>
                </p:cNvSpPr>
                <p:nvPr/>
              </p:nvSpPr>
              <p:spPr bwMode="auto">
                <a:xfrm>
                  <a:off x="4572762" y="1220724"/>
                  <a:ext cx="262255" cy="213360"/>
                </a:xfrm>
                <a:custGeom>
                  <a:avLst/>
                  <a:gdLst>
                    <a:gd name="T0" fmla="*/ 131063 w 262254"/>
                    <a:gd name="T1" fmla="*/ 0 h 213359"/>
                    <a:gd name="T2" fmla="*/ 0 w 262254"/>
                    <a:gd name="T3" fmla="*/ 106679 h 213359"/>
                    <a:gd name="T4" fmla="*/ 131063 w 262254"/>
                    <a:gd name="T5" fmla="*/ 213365 h 213359"/>
                    <a:gd name="T6" fmla="*/ 262132 w 262254"/>
                    <a:gd name="T7" fmla="*/ 106679 h 213359"/>
                    <a:gd name="T8" fmla="*/ 131063 w 262254"/>
                    <a:gd name="T9" fmla="*/ 0 h 213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254" h="213359">
                      <a:moveTo>
                        <a:pt x="131063" y="0"/>
                      </a:moveTo>
                      <a:lnTo>
                        <a:pt x="0" y="106679"/>
                      </a:lnTo>
                      <a:lnTo>
                        <a:pt x="131063" y="213360"/>
                      </a:lnTo>
                      <a:lnTo>
                        <a:pt x="262127" y="106679"/>
                      </a:lnTo>
                      <a:lnTo>
                        <a:pt x="131063" y="0"/>
                      </a:lnTo>
                      <a:close/>
                    </a:path>
                  </a:pathLst>
                </a:custGeom>
                <a:solidFill>
                  <a:srgbClr val="7E7E7E"/>
                </a:solidFill>
                <a:ln w="9525">
                  <a:noFill/>
                  <a:round/>
                  <a:headEnd/>
                  <a:tailEnd/>
                </a:ln>
              </p:spPr>
              <p:txBody>
                <a:bodyPr lIns="0" tIns="0" rIns="0" bIns="0"/>
                <a:lstStyle/>
                <a:p>
                  <a:endParaRPr lang="fr-FR"/>
                </a:p>
              </p:txBody>
            </p:sp>
            <p:sp>
              <p:nvSpPr>
                <p:cNvPr id="15460" name="object 56"/>
                <p:cNvSpPr>
                  <a:spLocks/>
                </p:cNvSpPr>
                <p:nvPr/>
              </p:nvSpPr>
              <p:spPr bwMode="auto">
                <a:xfrm>
                  <a:off x="1258062" y="2881883"/>
                  <a:ext cx="260985" cy="213360"/>
                </a:xfrm>
                <a:custGeom>
                  <a:avLst/>
                  <a:gdLst>
                    <a:gd name="T0" fmla="*/ 130301 w 260984"/>
                    <a:gd name="T1" fmla="*/ 0 h 213360"/>
                    <a:gd name="T2" fmla="*/ 0 w 260984"/>
                    <a:gd name="T3" fmla="*/ 106680 h 213360"/>
                    <a:gd name="T4" fmla="*/ 130301 w 260984"/>
                    <a:gd name="T5" fmla="*/ 213360 h 213360"/>
                    <a:gd name="T6" fmla="*/ 260608 w 260984"/>
                    <a:gd name="T7" fmla="*/ 106680 h 213360"/>
                    <a:gd name="T8" fmla="*/ 130301 w 260984"/>
                    <a:gd name="T9" fmla="*/ 0 h 213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984" h="213360">
                      <a:moveTo>
                        <a:pt x="130301" y="0"/>
                      </a:moveTo>
                      <a:lnTo>
                        <a:pt x="0" y="106680"/>
                      </a:lnTo>
                      <a:lnTo>
                        <a:pt x="130301" y="213360"/>
                      </a:lnTo>
                      <a:lnTo>
                        <a:pt x="260603" y="106680"/>
                      </a:lnTo>
                      <a:lnTo>
                        <a:pt x="130301" y="0"/>
                      </a:lnTo>
                      <a:close/>
                    </a:path>
                  </a:pathLst>
                </a:custGeom>
                <a:solidFill>
                  <a:srgbClr val="7E7E7E"/>
                </a:solidFill>
                <a:ln w="9525">
                  <a:noFill/>
                  <a:round/>
                  <a:headEnd/>
                  <a:tailEnd/>
                </a:ln>
              </p:spPr>
              <p:txBody>
                <a:bodyPr lIns="0" tIns="0" rIns="0" bIns="0"/>
                <a:lstStyle/>
                <a:p>
                  <a:endParaRPr lang="fr-FR"/>
                </a:p>
              </p:txBody>
            </p:sp>
            <p:sp>
              <p:nvSpPr>
                <p:cNvPr id="15461" name="object 58"/>
                <p:cNvSpPr>
                  <a:spLocks/>
                </p:cNvSpPr>
                <p:nvPr/>
              </p:nvSpPr>
              <p:spPr bwMode="auto">
                <a:xfrm>
                  <a:off x="2567178" y="5599176"/>
                  <a:ext cx="262255" cy="213360"/>
                </a:xfrm>
                <a:custGeom>
                  <a:avLst/>
                  <a:gdLst>
                    <a:gd name="T0" fmla="*/ 131064 w 262255"/>
                    <a:gd name="T1" fmla="*/ 0 h 213360"/>
                    <a:gd name="T2" fmla="*/ 0 w 262255"/>
                    <a:gd name="T3" fmla="*/ 106680 h 213360"/>
                    <a:gd name="T4" fmla="*/ 131064 w 262255"/>
                    <a:gd name="T5" fmla="*/ 213360 h 213360"/>
                    <a:gd name="T6" fmla="*/ 262128 w 262255"/>
                    <a:gd name="T7" fmla="*/ 106680 h 213360"/>
                    <a:gd name="T8" fmla="*/ 131064 w 262255"/>
                    <a:gd name="T9" fmla="*/ 0 h 213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255" h="213360">
                      <a:moveTo>
                        <a:pt x="131064" y="0"/>
                      </a:moveTo>
                      <a:lnTo>
                        <a:pt x="0" y="106680"/>
                      </a:lnTo>
                      <a:lnTo>
                        <a:pt x="131064" y="213360"/>
                      </a:lnTo>
                      <a:lnTo>
                        <a:pt x="262128" y="106680"/>
                      </a:lnTo>
                      <a:lnTo>
                        <a:pt x="131064" y="0"/>
                      </a:lnTo>
                      <a:close/>
                    </a:path>
                  </a:pathLst>
                </a:custGeom>
                <a:solidFill>
                  <a:srgbClr val="7E7E7E"/>
                </a:solidFill>
                <a:ln w="9525">
                  <a:noFill/>
                  <a:round/>
                  <a:headEnd/>
                  <a:tailEnd/>
                </a:ln>
              </p:spPr>
              <p:txBody>
                <a:bodyPr lIns="0" tIns="0" rIns="0" bIns="0"/>
                <a:lstStyle/>
                <a:p>
                  <a:endParaRPr lang="fr-FR"/>
                </a:p>
              </p:txBody>
            </p:sp>
            <p:sp>
              <p:nvSpPr>
                <p:cNvPr id="15462" name="object 61"/>
                <p:cNvSpPr>
                  <a:spLocks/>
                </p:cNvSpPr>
                <p:nvPr/>
              </p:nvSpPr>
              <p:spPr bwMode="auto">
                <a:xfrm>
                  <a:off x="6611874" y="5599176"/>
                  <a:ext cx="260985" cy="213360"/>
                </a:xfrm>
                <a:custGeom>
                  <a:avLst/>
                  <a:gdLst>
                    <a:gd name="T0" fmla="*/ 0 w 260984"/>
                    <a:gd name="T1" fmla="*/ 106680 h 213360"/>
                    <a:gd name="T2" fmla="*/ 130301 w 260984"/>
                    <a:gd name="T3" fmla="*/ 0 h 213360"/>
                    <a:gd name="T4" fmla="*/ 260608 w 260984"/>
                    <a:gd name="T5" fmla="*/ 106680 h 213360"/>
                    <a:gd name="T6" fmla="*/ 130301 w 260984"/>
                    <a:gd name="T7" fmla="*/ 213360 h 213360"/>
                    <a:gd name="T8" fmla="*/ 0 w 260984"/>
                    <a:gd name="T9" fmla="*/ 106680 h 213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984" h="213360">
                      <a:moveTo>
                        <a:pt x="0" y="106680"/>
                      </a:moveTo>
                      <a:lnTo>
                        <a:pt x="130301" y="0"/>
                      </a:lnTo>
                      <a:lnTo>
                        <a:pt x="260603" y="106680"/>
                      </a:lnTo>
                      <a:lnTo>
                        <a:pt x="130301" y="213360"/>
                      </a:lnTo>
                      <a:lnTo>
                        <a:pt x="0" y="106680"/>
                      </a:lnTo>
                      <a:close/>
                    </a:path>
                  </a:pathLst>
                </a:custGeom>
                <a:noFill/>
                <a:ln w="25908">
                  <a:solidFill>
                    <a:srgbClr val="585858"/>
                  </a:solidFill>
                  <a:round/>
                  <a:headEnd/>
                  <a:tailEnd/>
                </a:ln>
              </p:spPr>
              <p:txBody>
                <a:bodyPr lIns="0" tIns="0" rIns="0" bIns="0"/>
                <a:lstStyle/>
                <a:p>
                  <a:endParaRPr lang="fr-FR"/>
                </a:p>
              </p:txBody>
            </p:sp>
            <p:sp>
              <p:nvSpPr>
                <p:cNvPr id="15463" name="object 62"/>
                <p:cNvSpPr>
                  <a:spLocks/>
                </p:cNvSpPr>
                <p:nvPr/>
              </p:nvSpPr>
              <p:spPr bwMode="auto">
                <a:xfrm>
                  <a:off x="7869174" y="2881883"/>
                  <a:ext cx="260985" cy="213360"/>
                </a:xfrm>
                <a:custGeom>
                  <a:avLst/>
                  <a:gdLst>
                    <a:gd name="T0" fmla="*/ 130301 w 260984"/>
                    <a:gd name="T1" fmla="*/ 0 h 213360"/>
                    <a:gd name="T2" fmla="*/ 0 w 260984"/>
                    <a:gd name="T3" fmla="*/ 106680 h 213360"/>
                    <a:gd name="T4" fmla="*/ 130301 w 260984"/>
                    <a:gd name="T5" fmla="*/ 213360 h 213360"/>
                    <a:gd name="T6" fmla="*/ 260608 w 260984"/>
                    <a:gd name="T7" fmla="*/ 106680 h 213360"/>
                    <a:gd name="T8" fmla="*/ 130301 w 260984"/>
                    <a:gd name="T9" fmla="*/ 0 h 213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984" h="213360">
                      <a:moveTo>
                        <a:pt x="130301" y="0"/>
                      </a:moveTo>
                      <a:lnTo>
                        <a:pt x="0" y="106680"/>
                      </a:lnTo>
                      <a:lnTo>
                        <a:pt x="130301" y="213360"/>
                      </a:lnTo>
                      <a:lnTo>
                        <a:pt x="260603" y="106680"/>
                      </a:lnTo>
                      <a:lnTo>
                        <a:pt x="130301" y="0"/>
                      </a:lnTo>
                      <a:close/>
                    </a:path>
                  </a:pathLst>
                </a:custGeom>
                <a:solidFill>
                  <a:srgbClr val="7E7E7E"/>
                </a:solidFill>
                <a:ln w="9525">
                  <a:noFill/>
                  <a:round/>
                  <a:headEnd/>
                  <a:tailEnd/>
                </a:ln>
              </p:spPr>
              <p:txBody>
                <a:bodyPr lIns="0" tIns="0" rIns="0" bIns="0"/>
                <a:lstStyle/>
                <a:p>
                  <a:endParaRPr lang="fr-FR"/>
                </a:p>
              </p:txBody>
            </p:sp>
            <p:sp>
              <p:nvSpPr>
                <p:cNvPr id="15464" name="object 106"/>
                <p:cNvSpPr>
                  <a:spLocks/>
                </p:cNvSpPr>
                <p:nvPr/>
              </p:nvSpPr>
              <p:spPr bwMode="auto">
                <a:xfrm>
                  <a:off x="1518667" y="1327404"/>
                  <a:ext cx="2972435" cy="1512570"/>
                </a:xfrm>
                <a:custGeom>
                  <a:avLst/>
                  <a:gdLst>
                    <a:gd name="T0" fmla="*/ 2972054 w 2972435"/>
                    <a:gd name="T1" fmla="*/ 0 h 1512570"/>
                    <a:gd name="T2" fmla="*/ 0 w 2972435"/>
                    <a:gd name="T3" fmla="*/ 1512443 h 1512570"/>
                    <a:gd name="T4" fmla="*/ 0 60000 65536"/>
                    <a:gd name="T5" fmla="*/ 0 60000 65536"/>
                  </a:gdLst>
                  <a:ahLst/>
                  <a:cxnLst>
                    <a:cxn ang="T4">
                      <a:pos x="T0" y="T1"/>
                    </a:cxn>
                    <a:cxn ang="T5">
                      <a:pos x="T2" y="T3"/>
                    </a:cxn>
                  </a:cxnLst>
                  <a:rect l="0" t="0" r="r" b="b"/>
                  <a:pathLst>
                    <a:path w="2972435" h="1512570">
                      <a:moveTo>
                        <a:pt x="2972054" y="0"/>
                      </a:moveTo>
                      <a:lnTo>
                        <a:pt x="0" y="1512443"/>
                      </a:lnTo>
                    </a:path>
                  </a:pathLst>
                </a:custGeom>
                <a:noFill/>
                <a:ln w="38100">
                  <a:solidFill>
                    <a:srgbClr val="94B3D6"/>
                  </a:solidFill>
                  <a:round/>
                  <a:headEnd/>
                  <a:tailEnd/>
                </a:ln>
              </p:spPr>
              <p:txBody>
                <a:bodyPr lIns="0" tIns="0" rIns="0" bIns="0"/>
                <a:lstStyle/>
                <a:p>
                  <a:endParaRPr lang="fr-FR"/>
                </a:p>
              </p:txBody>
            </p:sp>
            <p:sp>
              <p:nvSpPr>
                <p:cNvPr id="15465" name="object 107"/>
                <p:cNvSpPr>
                  <a:spLocks/>
                </p:cNvSpPr>
                <p:nvPr/>
              </p:nvSpPr>
              <p:spPr bwMode="auto">
                <a:xfrm>
                  <a:off x="4909565" y="1327404"/>
                  <a:ext cx="2959100" cy="1512570"/>
                </a:xfrm>
                <a:custGeom>
                  <a:avLst/>
                  <a:gdLst>
                    <a:gd name="T0" fmla="*/ 0 w 2959100"/>
                    <a:gd name="T1" fmla="*/ 0 h 1512570"/>
                    <a:gd name="T2" fmla="*/ 2958718 w 2959100"/>
                    <a:gd name="T3" fmla="*/ 1512443 h 1512570"/>
                    <a:gd name="T4" fmla="*/ 0 60000 65536"/>
                    <a:gd name="T5" fmla="*/ 0 60000 65536"/>
                  </a:gdLst>
                  <a:ahLst/>
                  <a:cxnLst>
                    <a:cxn ang="T4">
                      <a:pos x="T0" y="T1"/>
                    </a:cxn>
                    <a:cxn ang="T5">
                      <a:pos x="T2" y="T3"/>
                    </a:cxn>
                  </a:cxnLst>
                  <a:rect l="0" t="0" r="r" b="b"/>
                  <a:pathLst>
                    <a:path w="2959100" h="1512570">
                      <a:moveTo>
                        <a:pt x="0" y="0"/>
                      </a:moveTo>
                      <a:lnTo>
                        <a:pt x="2958718" y="1512443"/>
                      </a:lnTo>
                    </a:path>
                  </a:pathLst>
                </a:custGeom>
                <a:noFill/>
                <a:ln w="38100">
                  <a:solidFill>
                    <a:srgbClr val="94B3D6"/>
                  </a:solidFill>
                  <a:round/>
                  <a:headEnd/>
                  <a:tailEnd/>
                </a:ln>
              </p:spPr>
              <p:txBody>
                <a:bodyPr lIns="0" tIns="0" rIns="0" bIns="0"/>
                <a:lstStyle/>
                <a:p>
                  <a:endParaRPr lang="fr-FR"/>
                </a:p>
              </p:txBody>
            </p:sp>
            <p:sp>
              <p:nvSpPr>
                <p:cNvPr id="15466" name="object 108"/>
                <p:cNvSpPr>
                  <a:spLocks/>
                </p:cNvSpPr>
                <p:nvPr/>
              </p:nvSpPr>
              <p:spPr bwMode="auto">
                <a:xfrm>
                  <a:off x="1389126" y="3125723"/>
                  <a:ext cx="1179195" cy="2522220"/>
                </a:xfrm>
                <a:custGeom>
                  <a:avLst/>
                  <a:gdLst>
                    <a:gd name="T0" fmla="*/ 0 w 1179195"/>
                    <a:gd name="T1" fmla="*/ 0 h 2522220"/>
                    <a:gd name="T2" fmla="*/ 1179195 w 1179195"/>
                    <a:gd name="T3" fmla="*/ 2521800 h 2522220"/>
                    <a:gd name="T4" fmla="*/ 0 60000 65536"/>
                    <a:gd name="T5" fmla="*/ 0 60000 65536"/>
                  </a:gdLst>
                  <a:ahLst/>
                  <a:cxnLst>
                    <a:cxn ang="T4">
                      <a:pos x="T0" y="T1"/>
                    </a:cxn>
                    <a:cxn ang="T5">
                      <a:pos x="T2" y="T3"/>
                    </a:cxn>
                  </a:cxnLst>
                  <a:rect l="0" t="0" r="r" b="b"/>
                  <a:pathLst>
                    <a:path w="1179195" h="2522220">
                      <a:moveTo>
                        <a:pt x="0" y="0"/>
                      </a:moveTo>
                      <a:lnTo>
                        <a:pt x="1179195" y="2521800"/>
                      </a:lnTo>
                    </a:path>
                  </a:pathLst>
                </a:custGeom>
                <a:noFill/>
                <a:ln w="38100">
                  <a:solidFill>
                    <a:srgbClr val="94B3D6"/>
                  </a:solidFill>
                  <a:round/>
                  <a:headEnd/>
                  <a:tailEnd/>
                </a:ln>
              </p:spPr>
              <p:txBody>
                <a:bodyPr lIns="0" tIns="0" rIns="0" bIns="0"/>
                <a:lstStyle/>
                <a:p>
                  <a:endParaRPr lang="fr-FR"/>
                </a:p>
              </p:txBody>
            </p:sp>
            <p:sp>
              <p:nvSpPr>
                <p:cNvPr id="15467" name="object 109"/>
                <p:cNvSpPr>
                  <a:spLocks/>
                </p:cNvSpPr>
                <p:nvPr/>
              </p:nvSpPr>
              <p:spPr bwMode="auto">
                <a:xfrm>
                  <a:off x="6872478" y="3095245"/>
                  <a:ext cx="1126490" cy="2505075"/>
                </a:xfrm>
                <a:custGeom>
                  <a:avLst/>
                  <a:gdLst>
                    <a:gd name="T0" fmla="*/ 1126490 w 1126490"/>
                    <a:gd name="T1" fmla="*/ 0 h 2505075"/>
                    <a:gd name="T2" fmla="*/ 0 w 1126490"/>
                    <a:gd name="T3" fmla="*/ 2504655 h 2505075"/>
                    <a:gd name="T4" fmla="*/ 0 60000 65536"/>
                    <a:gd name="T5" fmla="*/ 0 60000 65536"/>
                  </a:gdLst>
                  <a:ahLst/>
                  <a:cxnLst>
                    <a:cxn ang="T4">
                      <a:pos x="T0" y="T1"/>
                    </a:cxn>
                    <a:cxn ang="T5">
                      <a:pos x="T2" y="T3"/>
                    </a:cxn>
                  </a:cxnLst>
                  <a:rect l="0" t="0" r="r" b="b"/>
                  <a:pathLst>
                    <a:path w="1126490" h="2505075">
                      <a:moveTo>
                        <a:pt x="1126490" y="0"/>
                      </a:moveTo>
                      <a:lnTo>
                        <a:pt x="0" y="2504655"/>
                      </a:lnTo>
                    </a:path>
                  </a:pathLst>
                </a:custGeom>
                <a:noFill/>
                <a:ln w="38100">
                  <a:solidFill>
                    <a:srgbClr val="94B3D6"/>
                  </a:solidFill>
                  <a:round/>
                  <a:headEnd/>
                  <a:tailEnd/>
                </a:ln>
              </p:spPr>
              <p:txBody>
                <a:bodyPr lIns="0" tIns="0" rIns="0" bIns="0"/>
                <a:lstStyle/>
                <a:p>
                  <a:endParaRPr lang="fr-FR"/>
                </a:p>
              </p:txBody>
            </p:sp>
            <p:sp>
              <p:nvSpPr>
                <p:cNvPr id="15468" name="object 110"/>
                <p:cNvSpPr>
                  <a:spLocks/>
                </p:cNvSpPr>
                <p:nvPr/>
              </p:nvSpPr>
              <p:spPr bwMode="auto">
                <a:xfrm>
                  <a:off x="2829306" y="5795771"/>
                  <a:ext cx="3783329" cy="0"/>
                </a:xfrm>
                <a:custGeom>
                  <a:avLst/>
                  <a:gdLst>
                    <a:gd name="T0" fmla="*/ 0 w 3783329"/>
                    <a:gd name="T1" fmla="*/ 3783076 w 3783329"/>
                    <a:gd name="T2" fmla="*/ 0 60000 65536"/>
                    <a:gd name="T3" fmla="*/ 0 60000 65536"/>
                  </a:gdLst>
                  <a:ahLst/>
                  <a:cxnLst>
                    <a:cxn ang="T2">
                      <a:pos x="T0" y="0"/>
                    </a:cxn>
                    <a:cxn ang="T3">
                      <a:pos x="T1" y="0"/>
                    </a:cxn>
                  </a:cxnLst>
                  <a:rect l="0" t="0" r="r" b="b"/>
                  <a:pathLst>
                    <a:path w="3783329">
                      <a:moveTo>
                        <a:pt x="0" y="0"/>
                      </a:moveTo>
                      <a:lnTo>
                        <a:pt x="3783076" y="0"/>
                      </a:lnTo>
                    </a:path>
                  </a:pathLst>
                </a:custGeom>
                <a:noFill/>
                <a:ln w="38100">
                  <a:solidFill>
                    <a:srgbClr val="94B3D6"/>
                  </a:solidFill>
                  <a:round/>
                  <a:headEnd/>
                  <a:tailEnd/>
                </a:ln>
              </p:spPr>
              <p:txBody>
                <a:bodyPr lIns="0" tIns="0" rIns="0" bIns="0"/>
                <a:lstStyle/>
                <a:p>
                  <a:endParaRPr lang="fr-FR"/>
                </a:p>
              </p:txBody>
            </p:sp>
            <p:sp>
              <p:nvSpPr>
                <p:cNvPr id="15469" name="object 62"/>
                <p:cNvSpPr>
                  <a:spLocks/>
                </p:cNvSpPr>
                <p:nvPr/>
              </p:nvSpPr>
              <p:spPr bwMode="auto">
                <a:xfrm>
                  <a:off x="6607592" y="5608620"/>
                  <a:ext cx="260985" cy="213360"/>
                </a:xfrm>
                <a:custGeom>
                  <a:avLst/>
                  <a:gdLst>
                    <a:gd name="T0" fmla="*/ 130301 w 260984"/>
                    <a:gd name="T1" fmla="*/ 0 h 213360"/>
                    <a:gd name="T2" fmla="*/ 0 w 260984"/>
                    <a:gd name="T3" fmla="*/ 106680 h 213360"/>
                    <a:gd name="T4" fmla="*/ 130301 w 260984"/>
                    <a:gd name="T5" fmla="*/ 213360 h 213360"/>
                    <a:gd name="T6" fmla="*/ 260608 w 260984"/>
                    <a:gd name="T7" fmla="*/ 106680 h 213360"/>
                    <a:gd name="T8" fmla="*/ 130301 w 260984"/>
                    <a:gd name="T9" fmla="*/ 0 h 213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984" h="213360">
                      <a:moveTo>
                        <a:pt x="130301" y="0"/>
                      </a:moveTo>
                      <a:lnTo>
                        <a:pt x="0" y="106680"/>
                      </a:lnTo>
                      <a:lnTo>
                        <a:pt x="130301" y="213360"/>
                      </a:lnTo>
                      <a:lnTo>
                        <a:pt x="260603" y="106680"/>
                      </a:lnTo>
                      <a:lnTo>
                        <a:pt x="130301" y="0"/>
                      </a:lnTo>
                      <a:close/>
                    </a:path>
                  </a:pathLst>
                </a:custGeom>
                <a:solidFill>
                  <a:srgbClr val="7E7E7E"/>
                </a:solidFill>
                <a:ln w="9525">
                  <a:noFill/>
                  <a:round/>
                  <a:headEnd/>
                  <a:tailEnd/>
                </a:ln>
              </p:spPr>
              <p:txBody>
                <a:bodyPr lIns="0" tIns="0" rIns="0" bIns="0"/>
                <a:lstStyle/>
                <a:p>
                  <a:endParaRPr lang="fr-FR"/>
                </a:p>
              </p:txBody>
            </p:sp>
          </p:grpSp>
          <p:sp>
            <p:nvSpPr>
              <p:cNvPr id="126" name="object 36"/>
              <p:cNvSpPr txBox="1"/>
              <p:nvPr/>
            </p:nvSpPr>
            <p:spPr>
              <a:xfrm>
                <a:off x="3679476" y="944571"/>
                <a:ext cx="2017841" cy="228567"/>
              </a:xfrm>
              <a:prstGeom prst="rect">
                <a:avLst/>
              </a:prstGeom>
            </p:spPr>
            <p:txBody>
              <a:bodyPr lIns="0" tIns="13335" rIns="0" bIns="0">
                <a:spAutoFit/>
              </a:bodyPr>
              <a:lstStyle/>
              <a:p>
                <a:pPr marL="12700">
                  <a:spcBef>
                    <a:spcPts val="105"/>
                  </a:spcBef>
                  <a:defRPr/>
                </a:pPr>
                <a:r>
                  <a:rPr lang="fr-FR" sz="1400" b="1" spc="-5" dirty="0">
                    <a:latin typeface="Arial"/>
                    <a:cs typeface="Arial"/>
                  </a:rPr>
                  <a:t>Changement climatique</a:t>
                </a:r>
                <a:endParaRPr sz="1400" dirty="0">
                  <a:latin typeface="Arial"/>
                  <a:cs typeface="Arial"/>
                </a:endParaRPr>
              </a:p>
            </p:txBody>
          </p:sp>
          <p:sp>
            <p:nvSpPr>
              <p:cNvPr id="127" name="object 37"/>
              <p:cNvSpPr txBox="1"/>
              <p:nvPr/>
            </p:nvSpPr>
            <p:spPr>
              <a:xfrm>
                <a:off x="6994388" y="5674648"/>
                <a:ext cx="1004951" cy="228567"/>
              </a:xfrm>
              <a:prstGeom prst="rect">
                <a:avLst/>
              </a:prstGeom>
            </p:spPr>
            <p:txBody>
              <a:bodyPr lIns="0" tIns="12700" rIns="0" bIns="0">
                <a:spAutoFit/>
              </a:bodyPr>
              <a:lstStyle/>
              <a:p>
                <a:pPr marL="12700">
                  <a:spcBef>
                    <a:spcPts val="100"/>
                  </a:spcBef>
                  <a:defRPr/>
                </a:pPr>
                <a:r>
                  <a:rPr lang="fr-FR" sz="1400" b="1" spc="-5" dirty="0">
                    <a:latin typeface="Arial"/>
                    <a:cs typeface="Arial"/>
                  </a:rPr>
                  <a:t>Migrations</a:t>
                </a:r>
                <a:endParaRPr sz="1400" dirty="0">
                  <a:latin typeface="Arial"/>
                  <a:cs typeface="Arial"/>
                </a:endParaRPr>
              </a:p>
            </p:txBody>
          </p:sp>
          <p:sp>
            <p:nvSpPr>
              <p:cNvPr id="15456" name="object 45"/>
              <p:cNvSpPr txBox="1">
                <a:spLocks noChangeArrowheads="1"/>
              </p:cNvSpPr>
              <p:nvPr/>
            </p:nvSpPr>
            <p:spPr bwMode="auto">
              <a:xfrm>
                <a:off x="1367634" y="5600771"/>
                <a:ext cx="1891741" cy="443711"/>
              </a:xfrm>
              <a:prstGeom prst="rect">
                <a:avLst/>
              </a:prstGeom>
              <a:noFill/>
              <a:ln w="9525">
                <a:noFill/>
                <a:miter lim="800000"/>
                <a:headEnd/>
                <a:tailEnd/>
              </a:ln>
            </p:spPr>
            <p:txBody>
              <a:bodyPr lIns="0" tIns="12700" rIns="0" bIns="0">
                <a:spAutoFit/>
              </a:bodyPr>
              <a:lstStyle/>
              <a:p>
                <a:pPr marL="12700">
                  <a:spcBef>
                    <a:spcPts val="100"/>
                  </a:spcBef>
                </a:pPr>
                <a:r>
                  <a:rPr lang="fr-FR" altLang="fr-FR" sz="1400" b="1">
                    <a:cs typeface="Arial" pitchFamily="34" charset="0"/>
                  </a:rPr>
                  <a:t>Marchés indépendants</a:t>
                </a:r>
                <a:endParaRPr lang="fr-FR" altLang="fr-FR" sz="1400">
                  <a:cs typeface="Arial" pitchFamily="34" charset="0"/>
                </a:endParaRPr>
              </a:p>
            </p:txBody>
          </p:sp>
          <p:sp>
            <p:nvSpPr>
              <p:cNvPr id="129" name="object 111"/>
              <p:cNvSpPr txBox="1"/>
              <p:nvPr/>
            </p:nvSpPr>
            <p:spPr>
              <a:xfrm>
                <a:off x="8240655" y="2873108"/>
                <a:ext cx="843017" cy="228567"/>
              </a:xfrm>
              <a:prstGeom prst="rect">
                <a:avLst/>
              </a:prstGeom>
            </p:spPr>
            <p:txBody>
              <a:bodyPr lIns="0" tIns="12700" rIns="0" bIns="0">
                <a:spAutoFit/>
              </a:bodyPr>
              <a:lstStyle/>
              <a:p>
                <a:pPr marL="12700">
                  <a:spcBef>
                    <a:spcPts val="100"/>
                  </a:spcBef>
                  <a:defRPr/>
                </a:pPr>
                <a:r>
                  <a:rPr lang="fr-FR" sz="1400" b="1" spc="-5" dirty="0">
                    <a:latin typeface="Arial"/>
                    <a:cs typeface="Arial"/>
                  </a:rPr>
                  <a:t>Inégalités</a:t>
                </a:r>
                <a:endParaRPr sz="1200" dirty="0">
                  <a:latin typeface="Arial"/>
                  <a:cs typeface="Arial"/>
                </a:endParaRPr>
              </a:p>
            </p:txBody>
          </p:sp>
          <p:sp>
            <p:nvSpPr>
              <p:cNvPr id="130" name="object 114"/>
              <p:cNvSpPr txBox="1"/>
              <p:nvPr/>
            </p:nvSpPr>
            <p:spPr>
              <a:xfrm>
                <a:off x="255018" y="2739777"/>
                <a:ext cx="1300246" cy="228567"/>
              </a:xfrm>
              <a:prstGeom prst="rect">
                <a:avLst/>
              </a:prstGeom>
            </p:spPr>
            <p:txBody>
              <a:bodyPr lIns="0" tIns="12700" rIns="0" bIns="0">
                <a:spAutoFit/>
              </a:bodyPr>
              <a:lstStyle/>
              <a:p>
                <a:pPr marL="12700">
                  <a:spcBef>
                    <a:spcPts val="100"/>
                  </a:spcBef>
                  <a:defRPr/>
                </a:pPr>
                <a:r>
                  <a:rPr lang="fr-FR" sz="1400" b="1" spc="-5" dirty="0">
                    <a:latin typeface="Arial"/>
                    <a:cs typeface="Arial"/>
                  </a:rPr>
                  <a:t>Mondialisation</a:t>
                </a:r>
                <a:endParaRPr sz="1400" dirty="0">
                  <a:latin typeface="Arial"/>
                  <a:cs typeface="Arial"/>
                </a:endParaRPr>
              </a:p>
            </p:txBody>
          </p:sp>
        </p:grpSp>
        <p:sp>
          <p:nvSpPr>
            <p:cNvPr id="124" name="object 112"/>
            <p:cNvSpPr txBox="1"/>
            <p:nvPr/>
          </p:nvSpPr>
          <p:spPr>
            <a:xfrm>
              <a:off x="4108128" y="3269927"/>
              <a:ext cx="1427254" cy="517451"/>
            </a:xfrm>
            <a:prstGeom prst="rect">
              <a:avLst/>
            </a:prstGeom>
          </p:spPr>
          <p:txBody>
            <a:bodyPr lIns="0" tIns="12065" rIns="0" bIns="0">
              <a:spAutoFit/>
            </a:bodyPr>
            <a:lstStyle/>
            <a:p>
              <a:pPr marL="12700">
                <a:spcBef>
                  <a:spcPts val="95"/>
                </a:spcBef>
                <a:defRPr/>
              </a:pPr>
              <a:r>
                <a:rPr lang="fr-FR" sz="1600" b="1" u="sng" spc="-5" dirty="0">
                  <a:latin typeface="Arial"/>
                  <a:cs typeface="Arial"/>
                </a:rPr>
                <a:t>Gouvernance</a:t>
              </a:r>
            </a:p>
            <a:p>
              <a:pPr marL="12700">
                <a:spcBef>
                  <a:spcPts val="95"/>
                </a:spcBef>
                <a:defRPr/>
              </a:pPr>
              <a:r>
                <a:rPr lang="fr-FR" sz="1600" b="1" u="sng" spc="-5" dirty="0">
                  <a:latin typeface="Arial"/>
                  <a:cs typeface="Arial"/>
                </a:rPr>
                <a:t>internationale</a:t>
              </a:r>
              <a:endParaRPr sz="1600" u="sng" dirty="0">
                <a:latin typeface="Arial"/>
                <a:cs typeface="Arial"/>
              </a:endParaRPr>
            </a:p>
          </p:txBody>
        </p:sp>
      </p:grpSp>
      <p:grpSp>
        <p:nvGrpSpPr>
          <p:cNvPr id="15372" name="Groupe 141"/>
          <p:cNvGrpSpPr>
            <a:grpSpLocks/>
          </p:cNvGrpSpPr>
          <p:nvPr/>
        </p:nvGrpSpPr>
        <p:grpSpPr bwMode="auto">
          <a:xfrm>
            <a:off x="1403350" y="1392238"/>
            <a:ext cx="6410325" cy="4235450"/>
            <a:chOff x="1517903" y="1410463"/>
            <a:chExt cx="6411215" cy="4236211"/>
          </a:xfrm>
        </p:grpSpPr>
        <p:sp>
          <p:nvSpPr>
            <p:cNvPr id="15376" name="object 7"/>
            <p:cNvSpPr>
              <a:spLocks/>
            </p:cNvSpPr>
            <p:nvPr/>
          </p:nvSpPr>
          <p:spPr bwMode="auto">
            <a:xfrm>
              <a:off x="4504404" y="1530847"/>
              <a:ext cx="31115" cy="26034"/>
            </a:xfrm>
            <a:custGeom>
              <a:avLst/>
              <a:gdLst>
                <a:gd name="T0" fmla="*/ 30951 w 31114"/>
                <a:gd name="T1" fmla="*/ 0 h 26034"/>
                <a:gd name="T2" fmla="*/ 19031 w 31114"/>
                <a:gd name="T3" fmla="*/ 7287 h 26034"/>
                <a:gd name="T4" fmla="*/ 0 w 31114"/>
                <a:gd name="T5" fmla="*/ 25504 h 26034"/>
                <a:gd name="T6" fmla="*/ 24074 w 31114"/>
                <a:gd name="T7" fmla="*/ 14574 h 26034"/>
                <a:gd name="T8" fmla="*/ 30951 w 31114"/>
                <a:gd name="T9" fmla="*/ 0 h 26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14" h="26034">
                  <a:moveTo>
                    <a:pt x="30946" y="0"/>
                  </a:moveTo>
                  <a:lnTo>
                    <a:pt x="19026" y="7287"/>
                  </a:lnTo>
                  <a:lnTo>
                    <a:pt x="0" y="25504"/>
                  </a:lnTo>
                  <a:lnTo>
                    <a:pt x="24069" y="14574"/>
                  </a:lnTo>
                  <a:lnTo>
                    <a:pt x="30946" y="0"/>
                  </a:lnTo>
                  <a:close/>
                </a:path>
              </a:pathLst>
            </a:custGeom>
            <a:solidFill>
              <a:srgbClr val="5E5E5E"/>
            </a:solidFill>
            <a:ln w="9525">
              <a:noFill/>
              <a:round/>
              <a:headEnd/>
              <a:tailEnd/>
            </a:ln>
          </p:spPr>
          <p:txBody>
            <a:bodyPr lIns="0" tIns="0" rIns="0" bIns="0"/>
            <a:lstStyle/>
            <a:p>
              <a:endParaRPr lang="fr-FR"/>
            </a:p>
          </p:txBody>
        </p:sp>
        <p:sp>
          <p:nvSpPr>
            <p:cNvPr id="15377" name="object 8"/>
            <p:cNvSpPr>
              <a:spLocks/>
            </p:cNvSpPr>
            <p:nvPr/>
          </p:nvSpPr>
          <p:spPr bwMode="auto">
            <a:xfrm>
              <a:off x="4504404" y="1530847"/>
              <a:ext cx="31115" cy="26034"/>
            </a:xfrm>
            <a:custGeom>
              <a:avLst/>
              <a:gdLst>
                <a:gd name="T0" fmla="*/ 30951 w 31114"/>
                <a:gd name="T1" fmla="*/ 0 h 26034"/>
                <a:gd name="T2" fmla="*/ 19031 w 31114"/>
                <a:gd name="T3" fmla="*/ 7287 h 26034"/>
                <a:gd name="T4" fmla="*/ 0 w 31114"/>
                <a:gd name="T5" fmla="*/ 25504 h 26034"/>
                <a:gd name="T6" fmla="*/ 24074 w 31114"/>
                <a:gd name="T7" fmla="*/ 14574 h 26034"/>
                <a:gd name="T8" fmla="*/ 30951 w 31114"/>
                <a:gd name="T9" fmla="*/ 0 h 26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14" h="26034">
                  <a:moveTo>
                    <a:pt x="30946" y="0"/>
                  </a:moveTo>
                  <a:lnTo>
                    <a:pt x="19026" y="7287"/>
                  </a:lnTo>
                  <a:lnTo>
                    <a:pt x="0" y="25504"/>
                  </a:lnTo>
                  <a:lnTo>
                    <a:pt x="24069" y="14574"/>
                  </a:lnTo>
                  <a:lnTo>
                    <a:pt x="30946" y="0"/>
                  </a:lnTo>
                  <a:close/>
                </a:path>
              </a:pathLst>
            </a:custGeom>
            <a:solidFill>
              <a:srgbClr val="8B8B8B"/>
            </a:solidFill>
            <a:ln w="9525">
              <a:noFill/>
              <a:round/>
              <a:headEnd/>
              <a:tailEnd/>
            </a:ln>
          </p:spPr>
          <p:txBody>
            <a:bodyPr lIns="0" tIns="0" rIns="0" bIns="0"/>
            <a:lstStyle/>
            <a:p>
              <a:endParaRPr lang="fr-FR"/>
            </a:p>
          </p:txBody>
        </p:sp>
        <p:sp>
          <p:nvSpPr>
            <p:cNvPr id="15378" name="object 9"/>
            <p:cNvSpPr>
              <a:spLocks/>
            </p:cNvSpPr>
            <p:nvPr/>
          </p:nvSpPr>
          <p:spPr bwMode="auto">
            <a:xfrm>
              <a:off x="4698793" y="2196160"/>
              <a:ext cx="12065" cy="38735"/>
            </a:xfrm>
            <a:custGeom>
              <a:avLst/>
              <a:gdLst>
                <a:gd name="T0" fmla="*/ 8486 w 12064"/>
                <a:gd name="T1" fmla="*/ 0 h 38734"/>
                <a:gd name="T2" fmla="*/ 0 w 12064"/>
                <a:gd name="T3" fmla="*/ 19923 h 38734"/>
                <a:gd name="T4" fmla="*/ 8486 w 12064"/>
                <a:gd name="T5" fmla="*/ 23566 h 38734"/>
                <a:gd name="T6" fmla="*/ 6881 w 12064"/>
                <a:gd name="T7" fmla="*/ 38140 h 38734"/>
                <a:gd name="T8" fmla="*/ 11925 w 12064"/>
                <a:gd name="T9" fmla="*/ 30853 h 38734"/>
                <a:gd name="T10" fmla="*/ 11925 w 12064"/>
                <a:gd name="T11" fmla="*/ 12630 h 38734"/>
                <a:gd name="T12" fmla="*/ 8486 w 12064"/>
                <a:gd name="T13" fmla="*/ 0 h 387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64" h="38734">
                  <a:moveTo>
                    <a:pt x="8481" y="0"/>
                  </a:moveTo>
                  <a:lnTo>
                    <a:pt x="0" y="19918"/>
                  </a:lnTo>
                  <a:lnTo>
                    <a:pt x="8481" y="23561"/>
                  </a:lnTo>
                  <a:lnTo>
                    <a:pt x="6876" y="38135"/>
                  </a:lnTo>
                  <a:lnTo>
                    <a:pt x="11920" y="30848"/>
                  </a:lnTo>
                  <a:lnTo>
                    <a:pt x="11920" y="12630"/>
                  </a:lnTo>
                  <a:lnTo>
                    <a:pt x="8481" y="0"/>
                  </a:lnTo>
                  <a:close/>
                </a:path>
              </a:pathLst>
            </a:custGeom>
            <a:solidFill>
              <a:srgbClr val="5E5E5E"/>
            </a:solidFill>
            <a:ln w="9525">
              <a:noFill/>
              <a:round/>
              <a:headEnd/>
              <a:tailEnd/>
            </a:ln>
          </p:spPr>
          <p:txBody>
            <a:bodyPr lIns="0" tIns="0" rIns="0" bIns="0"/>
            <a:lstStyle/>
            <a:p>
              <a:endParaRPr lang="fr-FR"/>
            </a:p>
          </p:txBody>
        </p:sp>
        <p:sp>
          <p:nvSpPr>
            <p:cNvPr id="15379" name="object 10"/>
            <p:cNvSpPr>
              <a:spLocks/>
            </p:cNvSpPr>
            <p:nvPr/>
          </p:nvSpPr>
          <p:spPr bwMode="auto">
            <a:xfrm>
              <a:off x="4698793" y="2196160"/>
              <a:ext cx="12065" cy="38735"/>
            </a:xfrm>
            <a:custGeom>
              <a:avLst/>
              <a:gdLst>
                <a:gd name="T0" fmla="*/ 8486 w 12064"/>
                <a:gd name="T1" fmla="*/ 0 h 38734"/>
                <a:gd name="T2" fmla="*/ 0 w 12064"/>
                <a:gd name="T3" fmla="*/ 19923 h 38734"/>
                <a:gd name="T4" fmla="*/ 8486 w 12064"/>
                <a:gd name="T5" fmla="*/ 23566 h 38734"/>
                <a:gd name="T6" fmla="*/ 6881 w 12064"/>
                <a:gd name="T7" fmla="*/ 38140 h 38734"/>
                <a:gd name="T8" fmla="*/ 11925 w 12064"/>
                <a:gd name="T9" fmla="*/ 30853 h 38734"/>
                <a:gd name="T10" fmla="*/ 11925 w 12064"/>
                <a:gd name="T11" fmla="*/ 12630 h 38734"/>
                <a:gd name="T12" fmla="*/ 8486 w 12064"/>
                <a:gd name="T13" fmla="*/ 0 h 387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64" h="38734">
                  <a:moveTo>
                    <a:pt x="8481" y="0"/>
                  </a:moveTo>
                  <a:lnTo>
                    <a:pt x="0" y="19918"/>
                  </a:lnTo>
                  <a:lnTo>
                    <a:pt x="8481" y="23561"/>
                  </a:lnTo>
                  <a:lnTo>
                    <a:pt x="6876" y="38135"/>
                  </a:lnTo>
                  <a:lnTo>
                    <a:pt x="11920" y="30848"/>
                  </a:lnTo>
                  <a:lnTo>
                    <a:pt x="11920" y="12630"/>
                  </a:lnTo>
                  <a:lnTo>
                    <a:pt x="8481" y="0"/>
                  </a:lnTo>
                  <a:close/>
                </a:path>
              </a:pathLst>
            </a:custGeom>
            <a:solidFill>
              <a:srgbClr val="8B8B8B"/>
            </a:solidFill>
            <a:ln w="9525">
              <a:noFill/>
              <a:round/>
              <a:headEnd/>
              <a:tailEnd/>
            </a:ln>
          </p:spPr>
          <p:txBody>
            <a:bodyPr lIns="0" tIns="0" rIns="0" bIns="0"/>
            <a:lstStyle/>
            <a:p>
              <a:endParaRPr lang="fr-FR"/>
            </a:p>
          </p:txBody>
        </p:sp>
        <p:sp>
          <p:nvSpPr>
            <p:cNvPr id="15380" name="object 15"/>
            <p:cNvSpPr>
              <a:spLocks/>
            </p:cNvSpPr>
            <p:nvPr/>
          </p:nvSpPr>
          <p:spPr bwMode="auto">
            <a:xfrm>
              <a:off x="6511107" y="5551039"/>
              <a:ext cx="26034" cy="18415"/>
            </a:xfrm>
            <a:custGeom>
              <a:avLst/>
              <a:gdLst>
                <a:gd name="T0" fmla="*/ 6876 w 26034"/>
                <a:gd name="T1" fmla="*/ 0 h 18414"/>
                <a:gd name="T2" fmla="*/ 0 w 26034"/>
                <a:gd name="T3" fmla="*/ 7287 h 18414"/>
                <a:gd name="T4" fmla="*/ 5272 w 26034"/>
                <a:gd name="T5" fmla="*/ 18247 h 18414"/>
                <a:gd name="T6" fmla="*/ 17192 w 26034"/>
                <a:gd name="T7" fmla="*/ 18247 h 18414"/>
                <a:gd name="T8" fmla="*/ 23012 w 26034"/>
                <a:gd name="T9" fmla="*/ 14579 h 18414"/>
                <a:gd name="T10" fmla="*/ 6876 w 26034"/>
                <a:gd name="T11" fmla="*/ 14579 h 18414"/>
                <a:gd name="T12" fmla="*/ 12149 w 26034"/>
                <a:gd name="T13" fmla="*/ 3643 h 18414"/>
                <a:gd name="T14" fmla="*/ 6876 w 26034"/>
                <a:gd name="T15" fmla="*/ 0 h 18414"/>
                <a:gd name="T16" fmla="*/ 25903 w 26034"/>
                <a:gd name="T17" fmla="*/ 12757 h 18414"/>
                <a:gd name="T18" fmla="*/ 6876 w 26034"/>
                <a:gd name="T19" fmla="*/ 14579 h 18414"/>
                <a:gd name="T20" fmla="*/ 23012 w 26034"/>
                <a:gd name="T21" fmla="*/ 14579 h 18414"/>
                <a:gd name="T22" fmla="*/ 25903 w 26034"/>
                <a:gd name="T23" fmla="*/ 12757 h 18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34" h="18414">
                  <a:moveTo>
                    <a:pt x="6876" y="0"/>
                  </a:moveTo>
                  <a:lnTo>
                    <a:pt x="0" y="7287"/>
                  </a:lnTo>
                  <a:lnTo>
                    <a:pt x="5272" y="18242"/>
                  </a:lnTo>
                  <a:lnTo>
                    <a:pt x="17192" y="18242"/>
                  </a:lnTo>
                  <a:lnTo>
                    <a:pt x="23012" y="14574"/>
                  </a:lnTo>
                  <a:lnTo>
                    <a:pt x="6876" y="14574"/>
                  </a:lnTo>
                  <a:lnTo>
                    <a:pt x="12149" y="3643"/>
                  </a:lnTo>
                  <a:lnTo>
                    <a:pt x="6876" y="0"/>
                  </a:lnTo>
                  <a:close/>
                </a:path>
                <a:path w="26034" h="18414">
                  <a:moveTo>
                    <a:pt x="25903" y="12752"/>
                  </a:moveTo>
                  <a:lnTo>
                    <a:pt x="6876" y="14574"/>
                  </a:lnTo>
                  <a:lnTo>
                    <a:pt x="23012" y="14574"/>
                  </a:lnTo>
                  <a:lnTo>
                    <a:pt x="25903" y="12752"/>
                  </a:lnTo>
                  <a:close/>
                </a:path>
              </a:pathLst>
            </a:custGeom>
            <a:solidFill>
              <a:srgbClr val="5E5E5E"/>
            </a:solidFill>
            <a:ln w="9525">
              <a:noFill/>
              <a:round/>
              <a:headEnd/>
              <a:tailEnd/>
            </a:ln>
          </p:spPr>
          <p:txBody>
            <a:bodyPr lIns="0" tIns="0" rIns="0" bIns="0"/>
            <a:lstStyle/>
            <a:p>
              <a:endParaRPr lang="fr-FR"/>
            </a:p>
          </p:txBody>
        </p:sp>
        <p:sp>
          <p:nvSpPr>
            <p:cNvPr id="15381" name="object 16"/>
            <p:cNvSpPr>
              <a:spLocks/>
            </p:cNvSpPr>
            <p:nvPr/>
          </p:nvSpPr>
          <p:spPr bwMode="auto">
            <a:xfrm>
              <a:off x="6516380" y="5569280"/>
              <a:ext cx="41275" cy="24130"/>
            </a:xfrm>
            <a:custGeom>
              <a:avLst/>
              <a:gdLst>
                <a:gd name="T0" fmla="*/ 41261 w 41275"/>
                <a:gd name="T1" fmla="*/ 0 h 24129"/>
                <a:gd name="T2" fmla="*/ 27507 w 41275"/>
                <a:gd name="T3" fmla="*/ 1821 h 24129"/>
                <a:gd name="T4" fmla="*/ 5043 w 41275"/>
                <a:gd name="T5" fmla="*/ 3643 h 24129"/>
                <a:gd name="T6" fmla="*/ 0 w 41275"/>
                <a:gd name="T7" fmla="*/ 16400 h 24129"/>
                <a:gd name="T8" fmla="*/ 3438 w 41275"/>
                <a:gd name="T9" fmla="*/ 23688 h 24129"/>
                <a:gd name="T10" fmla="*/ 10315 w 41275"/>
                <a:gd name="T11" fmla="*/ 16400 h 24129"/>
                <a:gd name="T12" fmla="*/ 30900 w 41275"/>
                <a:gd name="T13" fmla="*/ 16400 h 24129"/>
                <a:gd name="T14" fmla="*/ 25674 w 41275"/>
                <a:gd name="T15" fmla="*/ 10930 h 24129"/>
                <a:gd name="T16" fmla="*/ 35989 w 41275"/>
                <a:gd name="T17" fmla="*/ 10930 h 24129"/>
                <a:gd name="T18" fmla="*/ 41261 w 41275"/>
                <a:gd name="T19" fmla="*/ 0 h 24129"/>
                <a:gd name="T20" fmla="*/ 20630 w 41275"/>
                <a:gd name="T21" fmla="*/ 16400 h 24129"/>
                <a:gd name="T22" fmla="*/ 10315 w 41275"/>
                <a:gd name="T23" fmla="*/ 16400 h 24129"/>
                <a:gd name="T24" fmla="*/ 15358 w 41275"/>
                <a:gd name="T25" fmla="*/ 20044 h 24129"/>
                <a:gd name="T26" fmla="*/ 20630 w 41275"/>
                <a:gd name="T27" fmla="*/ 16400 h 24129"/>
                <a:gd name="T28" fmla="*/ 30900 w 41275"/>
                <a:gd name="T29" fmla="*/ 16400 h 24129"/>
                <a:gd name="T30" fmla="*/ 20630 w 41275"/>
                <a:gd name="T31" fmla="*/ 16400 h 24129"/>
                <a:gd name="T32" fmla="*/ 34384 w 41275"/>
                <a:gd name="T33" fmla="*/ 20044 h 24129"/>
                <a:gd name="T34" fmla="*/ 30900 w 41275"/>
                <a:gd name="T35" fmla="*/ 16400 h 24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75" h="24129">
                  <a:moveTo>
                    <a:pt x="41261" y="0"/>
                  </a:moveTo>
                  <a:lnTo>
                    <a:pt x="27507" y="1821"/>
                  </a:lnTo>
                  <a:lnTo>
                    <a:pt x="5043" y="3643"/>
                  </a:lnTo>
                  <a:lnTo>
                    <a:pt x="0" y="16395"/>
                  </a:lnTo>
                  <a:lnTo>
                    <a:pt x="3438" y="23683"/>
                  </a:lnTo>
                  <a:lnTo>
                    <a:pt x="10315" y="16395"/>
                  </a:lnTo>
                  <a:lnTo>
                    <a:pt x="30900" y="16395"/>
                  </a:lnTo>
                  <a:lnTo>
                    <a:pt x="25674" y="10930"/>
                  </a:lnTo>
                  <a:lnTo>
                    <a:pt x="35989" y="10930"/>
                  </a:lnTo>
                  <a:lnTo>
                    <a:pt x="41261" y="0"/>
                  </a:lnTo>
                  <a:close/>
                </a:path>
                <a:path w="41275" h="24129">
                  <a:moveTo>
                    <a:pt x="20630" y="16395"/>
                  </a:moveTo>
                  <a:lnTo>
                    <a:pt x="10315" y="16395"/>
                  </a:lnTo>
                  <a:lnTo>
                    <a:pt x="15358" y="20039"/>
                  </a:lnTo>
                  <a:lnTo>
                    <a:pt x="20630" y="16395"/>
                  </a:lnTo>
                  <a:close/>
                </a:path>
                <a:path w="41275" h="24129">
                  <a:moveTo>
                    <a:pt x="30900" y="16395"/>
                  </a:moveTo>
                  <a:lnTo>
                    <a:pt x="20630" y="16395"/>
                  </a:lnTo>
                  <a:lnTo>
                    <a:pt x="34384" y="20039"/>
                  </a:lnTo>
                  <a:lnTo>
                    <a:pt x="30900" y="16395"/>
                  </a:lnTo>
                  <a:close/>
                </a:path>
              </a:pathLst>
            </a:custGeom>
            <a:solidFill>
              <a:srgbClr val="5E5E5E"/>
            </a:solidFill>
            <a:ln w="9525">
              <a:noFill/>
              <a:round/>
              <a:headEnd/>
              <a:tailEnd/>
            </a:ln>
          </p:spPr>
          <p:txBody>
            <a:bodyPr lIns="0" tIns="0" rIns="0" bIns="0"/>
            <a:lstStyle/>
            <a:p>
              <a:endParaRPr lang="fr-FR"/>
            </a:p>
          </p:txBody>
        </p:sp>
        <p:sp>
          <p:nvSpPr>
            <p:cNvPr id="15382" name="object 18"/>
            <p:cNvSpPr>
              <a:spLocks/>
            </p:cNvSpPr>
            <p:nvPr/>
          </p:nvSpPr>
          <p:spPr bwMode="auto">
            <a:xfrm>
              <a:off x="4301533" y="3263960"/>
              <a:ext cx="12065" cy="7620"/>
            </a:xfrm>
            <a:custGeom>
              <a:avLst/>
              <a:gdLst>
                <a:gd name="T0" fmla="*/ 6881 w 12064"/>
                <a:gd name="T1" fmla="*/ 0 h 7619"/>
                <a:gd name="T2" fmla="*/ 0 w 12064"/>
                <a:gd name="T3" fmla="*/ 1943 h 7619"/>
                <a:gd name="T4" fmla="*/ 6881 w 12064"/>
                <a:gd name="T5" fmla="*/ 7292 h 7619"/>
                <a:gd name="T6" fmla="*/ 11925 w 12064"/>
                <a:gd name="T7" fmla="*/ 3643 h 7619"/>
                <a:gd name="T8" fmla="*/ 6881 w 12064"/>
                <a:gd name="T9" fmla="*/ 0 h 7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64" h="7619">
                  <a:moveTo>
                    <a:pt x="6876" y="0"/>
                  </a:moveTo>
                  <a:lnTo>
                    <a:pt x="0" y="1943"/>
                  </a:lnTo>
                  <a:lnTo>
                    <a:pt x="6876" y="7287"/>
                  </a:lnTo>
                  <a:lnTo>
                    <a:pt x="11920" y="3643"/>
                  </a:lnTo>
                  <a:lnTo>
                    <a:pt x="6876" y="0"/>
                  </a:lnTo>
                  <a:close/>
                </a:path>
              </a:pathLst>
            </a:custGeom>
            <a:solidFill>
              <a:srgbClr val="5E5E5E"/>
            </a:solidFill>
            <a:ln w="9525">
              <a:noFill/>
              <a:round/>
              <a:headEnd/>
              <a:tailEnd/>
            </a:ln>
          </p:spPr>
          <p:txBody>
            <a:bodyPr lIns="0" tIns="0" rIns="0" bIns="0"/>
            <a:lstStyle/>
            <a:p>
              <a:endParaRPr lang="fr-FR"/>
            </a:p>
          </p:txBody>
        </p:sp>
        <p:sp>
          <p:nvSpPr>
            <p:cNvPr id="15383" name="object 19"/>
            <p:cNvSpPr>
              <a:spLocks/>
            </p:cNvSpPr>
            <p:nvPr/>
          </p:nvSpPr>
          <p:spPr bwMode="auto">
            <a:xfrm>
              <a:off x="4038373" y="3074496"/>
              <a:ext cx="6985" cy="3810"/>
            </a:xfrm>
            <a:custGeom>
              <a:avLst/>
              <a:gdLst>
                <a:gd name="T0" fmla="*/ 6876 w 6985"/>
                <a:gd name="T1" fmla="*/ 0 h 3810"/>
                <a:gd name="T2" fmla="*/ 0 w 6985"/>
                <a:gd name="T3" fmla="*/ 3643 h 3810"/>
                <a:gd name="T4" fmla="*/ 5272 w 6985"/>
                <a:gd name="T5" fmla="*/ 3643 h 3810"/>
                <a:gd name="T6" fmla="*/ 6876 w 6985"/>
                <a:gd name="T7" fmla="*/ 0 h 3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85" h="3810">
                  <a:moveTo>
                    <a:pt x="6876" y="0"/>
                  </a:moveTo>
                  <a:lnTo>
                    <a:pt x="0" y="3643"/>
                  </a:lnTo>
                  <a:lnTo>
                    <a:pt x="5272" y="3643"/>
                  </a:lnTo>
                  <a:lnTo>
                    <a:pt x="6876" y="0"/>
                  </a:lnTo>
                  <a:close/>
                </a:path>
              </a:pathLst>
            </a:custGeom>
            <a:solidFill>
              <a:srgbClr val="5E5E5E"/>
            </a:solidFill>
            <a:ln w="9525">
              <a:noFill/>
              <a:round/>
              <a:headEnd/>
              <a:tailEnd/>
            </a:ln>
          </p:spPr>
          <p:txBody>
            <a:bodyPr lIns="0" tIns="0" rIns="0" bIns="0"/>
            <a:lstStyle/>
            <a:p>
              <a:endParaRPr lang="fr-FR"/>
            </a:p>
          </p:txBody>
        </p:sp>
        <p:sp>
          <p:nvSpPr>
            <p:cNvPr id="15384" name="object 20"/>
            <p:cNvSpPr>
              <a:spLocks/>
            </p:cNvSpPr>
            <p:nvPr/>
          </p:nvSpPr>
          <p:spPr bwMode="auto">
            <a:xfrm>
              <a:off x="4079635" y="3105345"/>
              <a:ext cx="17780" cy="3810"/>
            </a:xfrm>
            <a:custGeom>
              <a:avLst/>
              <a:gdLst>
                <a:gd name="T0" fmla="*/ 17197 w 17779"/>
                <a:gd name="T1" fmla="*/ 0 h 3810"/>
                <a:gd name="T2" fmla="*/ 0 w 17779"/>
                <a:gd name="T3" fmla="*/ 0 h 3810"/>
                <a:gd name="T4" fmla="*/ 8710 w 17779"/>
                <a:gd name="T5" fmla="*/ 3643 h 3810"/>
                <a:gd name="T6" fmla="*/ 17197 w 17779"/>
                <a:gd name="T7" fmla="*/ 0 h 3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79" h="3810">
                  <a:moveTo>
                    <a:pt x="17192" y="0"/>
                  </a:moveTo>
                  <a:lnTo>
                    <a:pt x="0" y="0"/>
                  </a:lnTo>
                  <a:lnTo>
                    <a:pt x="8710" y="3643"/>
                  </a:lnTo>
                  <a:lnTo>
                    <a:pt x="17192" y="0"/>
                  </a:lnTo>
                  <a:close/>
                </a:path>
              </a:pathLst>
            </a:custGeom>
            <a:solidFill>
              <a:srgbClr val="5E5E5E"/>
            </a:solidFill>
            <a:ln w="9525">
              <a:noFill/>
              <a:round/>
              <a:headEnd/>
              <a:tailEnd/>
            </a:ln>
          </p:spPr>
          <p:txBody>
            <a:bodyPr lIns="0" tIns="0" rIns="0" bIns="0"/>
            <a:lstStyle/>
            <a:p>
              <a:endParaRPr lang="fr-FR"/>
            </a:p>
          </p:txBody>
        </p:sp>
        <p:sp>
          <p:nvSpPr>
            <p:cNvPr id="15385" name="object 27"/>
            <p:cNvSpPr>
              <a:spLocks noChangeArrowheads="1"/>
            </p:cNvSpPr>
            <p:nvPr/>
          </p:nvSpPr>
          <p:spPr bwMode="auto">
            <a:xfrm>
              <a:off x="3749041" y="2126742"/>
              <a:ext cx="153923" cy="129539"/>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fr-FR" altLang="fr-FR" u="sng"/>
            </a:p>
          </p:txBody>
        </p:sp>
        <p:sp>
          <p:nvSpPr>
            <p:cNvPr id="15386" name="object 28"/>
            <p:cNvSpPr>
              <a:spLocks noChangeArrowheads="1"/>
            </p:cNvSpPr>
            <p:nvPr/>
          </p:nvSpPr>
          <p:spPr bwMode="auto">
            <a:xfrm>
              <a:off x="5766816" y="3554729"/>
              <a:ext cx="155447" cy="129540"/>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fr-FR" altLang="fr-FR" u="sng"/>
            </a:p>
          </p:txBody>
        </p:sp>
        <p:sp>
          <p:nvSpPr>
            <p:cNvPr id="15387" name="object 29"/>
            <p:cNvSpPr>
              <a:spLocks noChangeArrowheads="1"/>
            </p:cNvSpPr>
            <p:nvPr/>
          </p:nvSpPr>
          <p:spPr bwMode="auto">
            <a:xfrm>
              <a:off x="6649212" y="4956809"/>
              <a:ext cx="155447" cy="12954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fr-FR" altLang="fr-FR" u="sng"/>
            </a:p>
          </p:txBody>
        </p:sp>
        <p:sp>
          <p:nvSpPr>
            <p:cNvPr id="15388" name="object 30"/>
            <p:cNvSpPr>
              <a:spLocks noChangeArrowheads="1"/>
            </p:cNvSpPr>
            <p:nvPr/>
          </p:nvSpPr>
          <p:spPr bwMode="auto">
            <a:xfrm>
              <a:off x="3829812" y="4188714"/>
              <a:ext cx="155447" cy="129540"/>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fr-FR" altLang="fr-FR" u="sng"/>
            </a:p>
          </p:txBody>
        </p:sp>
        <p:sp>
          <p:nvSpPr>
            <p:cNvPr id="15389" name="object 31"/>
            <p:cNvSpPr>
              <a:spLocks noChangeArrowheads="1"/>
            </p:cNvSpPr>
            <p:nvPr/>
          </p:nvSpPr>
          <p:spPr bwMode="auto">
            <a:xfrm>
              <a:off x="4347972" y="1736598"/>
              <a:ext cx="155447" cy="128015"/>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fr-FR" altLang="fr-FR" u="sng"/>
            </a:p>
          </p:txBody>
        </p:sp>
        <p:sp>
          <p:nvSpPr>
            <p:cNvPr id="15390" name="object 32"/>
            <p:cNvSpPr>
              <a:spLocks noChangeArrowheads="1"/>
            </p:cNvSpPr>
            <p:nvPr/>
          </p:nvSpPr>
          <p:spPr bwMode="auto">
            <a:xfrm>
              <a:off x="5910072" y="2551939"/>
              <a:ext cx="155447" cy="128015"/>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fr-FR" altLang="fr-FR" u="sng"/>
            </a:p>
          </p:txBody>
        </p:sp>
        <p:sp>
          <p:nvSpPr>
            <p:cNvPr id="15391" name="object 33"/>
            <p:cNvSpPr>
              <a:spLocks noChangeArrowheads="1"/>
            </p:cNvSpPr>
            <p:nvPr/>
          </p:nvSpPr>
          <p:spPr bwMode="auto">
            <a:xfrm>
              <a:off x="6859523" y="4005833"/>
              <a:ext cx="155448" cy="129540"/>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fr-FR" altLang="fr-FR" u="sng"/>
            </a:p>
          </p:txBody>
        </p:sp>
        <p:sp>
          <p:nvSpPr>
            <p:cNvPr id="15392" name="object 34"/>
            <p:cNvSpPr>
              <a:spLocks noChangeArrowheads="1"/>
            </p:cNvSpPr>
            <p:nvPr/>
          </p:nvSpPr>
          <p:spPr bwMode="auto">
            <a:xfrm>
              <a:off x="2598420" y="3990594"/>
              <a:ext cx="155448" cy="128016"/>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fr-FR" altLang="fr-FR" u="sng"/>
            </a:p>
          </p:txBody>
        </p:sp>
        <p:sp>
          <p:nvSpPr>
            <p:cNvPr id="15393" name="object 35"/>
            <p:cNvSpPr txBox="1">
              <a:spLocks noChangeArrowheads="1"/>
            </p:cNvSpPr>
            <p:nvPr/>
          </p:nvSpPr>
          <p:spPr bwMode="auto">
            <a:xfrm>
              <a:off x="4753677" y="2286920"/>
              <a:ext cx="1008203" cy="319144"/>
            </a:xfrm>
            <a:prstGeom prst="rect">
              <a:avLst/>
            </a:prstGeom>
            <a:noFill/>
            <a:ln w="9525">
              <a:noFill/>
              <a:miter lim="800000"/>
              <a:headEnd/>
              <a:tailEnd/>
            </a:ln>
          </p:spPr>
          <p:txBody>
            <a:bodyPr lIns="0" tIns="12065" rIns="0" bIns="0">
              <a:spAutoFit/>
            </a:bodyPr>
            <a:lstStyle/>
            <a:p>
              <a:pPr marL="12700">
                <a:spcBef>
                  <a:spcPts val="100"/>
                </a:spcBef>
              </a:pPr>
              <a:r>
                <a:rPr lang="fr-FR" altLang="fr-FR" sz="1000" u="sng">
                  <a:cs typeface="Arial" pitchFamily="34" charset="0"/>
                </a:rPr>
                <a:t>Dégradation environnementale</a:t>
              </a:r>
            </a:p>
          </p:txBody>
        </p:sp>
        <p:sp>
          <p:nvSpPr>
            <p:cNvPr id="161" name="object 38"/>
            <p:cNvSpPr txBox="1"/>
            <p:nvPr/>
          </p:nvSpPr>
          <p:spPr>
            <a:xfrm>
              <a:off x="3924887" y="1653394"/>
              <a:ext cx="1222545" cy="166718"/>
            </a:xfrm>
            <a:prstGeom prst="rect">
              <a:avLst/>
            </a:prstGeom>
          </p:spPr>
          <p:txBody>
            <a:bodyPr lIns="0" tIns="12065" rIns="0" bIns="0">
              <a:spAutoFit/>
            </a:bodyPr>
            <a:lstStyle/>
            <a:p>
              <a:pPr marL="12700">
                <a:spcBef>
                  <a:spcPts val="95"/>
                </a:spcBef>
                <a:defRPr/>
              </a:pPr>
              <a:r>
                <a:rPr lang="fr-FR" sz="1000" u="sng" spc="-10" dirty="0">
                  <a:latin typeface="Arial"/>
                  <a:cs typeface="Arial"/>
                </a:rPr>
                <a:t>Energie </a:t>
              </a:r>
              <a:r>
                <a:rPr lang="fr-FR" sz="1000" u="sng" spc="-10" dirty="0" err="1">
                  <a:latin typeface="Arial"/>
                  <a:cs typeface="Arial"/>
                </a:rPr>
                <a:t>renouvelabe</a:t>
              </a:r>
              <a:endParaRPr sz="1000" u="sng" dirty="0">
                <a:latin typeface="Arial"/>
                <a:cs typeface="Arial"/>
              </a:endParaRPr>
            </a:p>
          </p:txBody>
        </p:sp>
        <p:sp>
          <p:nvSpPr>
            <p:cNvPr id="15395" name="object 39"/>
            <p:cNvSpPr txBox="1">
              <a:spLocks noChangeArrowheads="1"/>
            </p:cNvSpPr>
            <p:nvPr/>
          </p:nvSpPr>
          <p:spPr bwMode="auto">
            <a:xfrm>
              <a:off x="6085775" y="2531439"/>
              <a:ext cx="939930" cy="336610"/>
            </a:xfrm>
            <a:prstGeom prst="rect">
              <a:avLst/>
            </a:prstGeom>
            <a:noFill/>
            <a:ln w="9525">
              <a:noFill/>
              <a:miter lim="800000"/>
              <a:headEnd/>
              <a:tailEnd/>
            </a:ln>
          </p:spPr>
          <p:txBody>
            <a:bodyPr lIns="0" tIns="13335" rIns="0" bIns="0">
              <a:spAutoFit/>
            </a:bodyPr>
            <a:lstStyle/>
            <a:p>
              <a:pPr marL="12700">
                <a:spcBef>
                  <a:spcPts val="100"/>
                </a:spcBef>
              </a:pPr>
              <a:r>
                <a:rPr lang="fr-FR" altLang="fr-FR" sz="1000" u="sng">
                  <a:cs typeface="Arial" pitchFamily="34" charset="0"/>
                </a:rPr>
                <a:t>Pénuries d’eau et de nourriture</a:t>
              </a:r>
            </a:p>
          </p:txBody>
        </p:sp>
        <p:sp>
          <p:nvSpPr>
            <p:cNvPr id="15396" name="object 40"/>
            <p:cNvSpPr txBox="1">
              <a:spLocks noChangeArrowheads="1"/>
            </p:cNvSpPr>
            <p:nvPr/>
          </p:nvSpPr>
          <p:spPr bwMode="auto">
            <a:xfrm>
              <a:off x="3561300" y="2288508"/>
              <a:ext cx="1009790" cy="677985"/>
            </a:xfrm>
            <a:prstGeom prst="rect">
              <a:avLst/>
            </a:prstGeom>
            <a:noFill/>
            <a:ln w="9525">
              <a:noFill/>
              <a:miter lim="800000"/>
              <a:headEnd/>
              <a:tailEnd/>
            </a:ln>
          </p:spPr>
          <p:txBody>
            <a:bodyPr lIns="0" tIns="12065" rIns="0" bIns="0">
              <a:spAutoFit/>
            </a:bodyPr>
            <a:lstStyle/>
            <a:p>
              <a:pPr marL="12700">
                <a:spcBef>
                  <a:spcPts val="100"/>
                </a:spcBef>
              </a:pPr>
              <a:r>
                <a:rPr lang="fr-FR" altLang="fr-FR" sz="1000" u="sng">
                  <a:cs typeface="Arial" pitchFamily="34" charset="0"/>
                </a:rPr>
                <a:t>Perte de la diversité</a:t>
              </a:r>
            </a:p>
            <a:p>
              <a:pPr marL="12700">
                <a:lnSpc>
                  <a:spcPts val="1438"/>
                </a:lnSpc>
              </a:pPr>
              <a:r>
                <a:rPr lang="fr-FR" altLang="fr-FR" sz="1200" u="sng">
                  <a:cs typeface="Arial" pitchFamily="34" charset="0"/>
                </a:rPr>
                <a:t>Désastre naturels</a:t>
              </a:r>
            </a:p>
          </p:txBody>
        </p:sp>
        <p:sp>
          <p:nvSpPr>
            <p:cNvPr id="15397" name="object 41"/>
            <p:cNvSpPr txBox="1">
              <a:spLocks noChangeArrowheads="1"/>
            </p:cNvSpPr>
            <p:nvPr/>
          </p:nvSpPr>
          <p:spPr bwMode="auto">
            <a:xfrm>
              <a:off x="3708957" y="4792446"/>
              <a:ext cx="716062" cy="320733"/>
            </a:xfrm>
            <a:prstGeom prst="rect">
              <a:avLst/>
            </a:prstGeom>
            <a:noFill/>
            <a:ln w="9525">
              <a:noFill/>
              <a:miter lim="800000"/>
              <a:headEnd/>
              <a:tailEnd/>
            </a:ln>
          </p:spPr>
          <p:txBody>
            <a:bodyPr lIns="0" tIns="12065" rIns="0" bIns="0">
              <a:spAutoFit/>
            </a:bodyPr>
            <a:lstStyle/>
            <a:p>
              <a:pPr marL="12700">
                <a:spcBef>
                  <a:spcPts val="100"/>
                </a:spcBef>
              </a:pPr>
              <a:r>
                <a:rPr lang="fr-FR" altLang="fr-FR" sz="1000" u="sng">
                  <a:cs typeface="Arial" pitchFamily="34" charset="0"/>
                </a:rPr>
                <a:t>Crises financières</a:t>
              </a:r>
            </a:p>
          </p:txBody>
        </p:sp>
        <p:sp>
          <p:nvSpPr>
            <p:cNvPr id="15398" name="object 42"/>
            <p:cNvSpPr>
              <a:spLocks noChangeArrowheads="1"/>
            </p:cNvSpPr>
            <p:nvPr/>
          </p:nvSpPr>
          <p:spPr bwMode="auto">
            <a:xfrm>
              <a:off x="4186429" y="2460498"/>
              <a:ext cx="155447" cy="128015"/>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fr-FR" altLang="fr-FR" u="sng"/>
            </a:p>
          </p:txBody>
        </p:sp>
        <p:sp>
          <p:nvSpPr>
            <p:cNvPr id="166" name="object 43"/>
            <p:cNvSpPr txBox="1"/>
            <p:nvPr/>
          </p:nvSpPr>
          <p:spPr>
            <a:xfrm>
              <a:off x="6282652" y="4838491"/>
              <a:ext cx="795447" cy="166718"/>
            </a:xfrm>
            <a:prstGeom prst="rect">
              <a:avLst/>
            </a:prstGeom>
          </p:spPr>
          <p:txBody>
            <a:bodyPr lIns="0" tIns="12065" rIns="0" bIns="0">
              <a:spAutoFit/>
            </a:bodyPr>
            <a:lstStyle/>
            <a:p>
              <a:pPr marL="12700">
                <a:spcBef>
                  <a:spcPts val="95"/>
                </a:spcBef>
                <a:defRPr/>
              </a:pPr>
              <a:r>
                <a:rPr lang="fr-FR" sz="1000" u="sng" spc="-5" dirty="0">
                  <a:latin typeface="Arial"/>
                  <a:cs typeface="Arial"/>
                </a:rPr>
                <a:t>Nationalisme</a:t>
              </a:r>
              <a:endParaRPr sz="1000" u="sng" dirty="0">
                <a:latin typeface="Arial"/>
                <a:cs typeface="Arial"/>
              </a:endParaRPr>
            </a:p>
          </p:txBody>
        </p:sp>
        <p:sp>
          <p:nvSpPr>
            <p:cNvPr id="15400" name="object 44"/>
            <p:cNvSpPr txBox="1">
              <a:spLocks noChangeArrowheads="1"/>
            </p:cNvSpPr>
            <p:nvPr/>
          </p:nvSpPr>
          <p:spPr bwMode="auto">
            <a:xfrm>
              <a:off x="2734097" y="3661942"/>
              <a:ext cx="1055835" cy="525556"/>
            </a:xfrm>
            <a:prstGeom prst="rect">
              <a:avLst/>
            </a:prstGeom>
            <a:noFill/>
            <a:ln w="9525">
              <a:noFill/>
              <a:miter lim="800000"/>
              <a:headEnd/>
              <a:tailEnd/>
            </a:ln>
          </p:spPr>
          <p:txBody>
            <a:bodyPr lIns="0" tIns="12065" rIns="0" bIns="0">
              <a:spAutoFit/>
            </a:bodyPr>
            <a:lstStyle/>
            <a:p>
              <a:pPr marL="12700">
                <a:spcBef>
                  <a:spcPts val="100"/>
                </a:spcBef>
              </a:pPr>
              <a:r>
                <a:rPr lang="fr-FR" altLang="fr-FR" sz="1000" u="sng">
                  <a:cs typeface="Arial" pitchFamily="34" charset="0"/>
                </a:rPr>
                <a:t>Companies internationales</a:t>
              </a:r>
            </a:p>
            <a:p>
              <a:pPr marL="12700">
                <a:spcBef>
                  <a:spcPts val="425"/>
                </a:spcBef>
              </a:pPr>
              <a:r>
                <a:rPr lang="fr-FR" altLang="fr-FR" sz="1000" u="sng">
                  <a:cs typeface="Arial" pitchFamily="34" charset="0"/>
                </a:rPr>
                <a:t>Démocratisation</a:t>
              </a:r>
            </a:p>
          </p:txBody>
        </p:sp>
        <p:sp>
          <p:nvSpPr>
            <p:cNvPr id="15401" name="object 46"/>
            <p:cNvSpPr>
              <a:spLocks noChangeArrowheads="1"/>
            </p:cNvSpPr>
            <p:nvPr/>
          </p:nvSpPr>
          <p:spPr bwMode="auto">
            <a:xfrm>
              <a:off x="3544824" y="3925061"/>
              <a:ext cx="155447" cy="129540"/>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fr-FR" altLang="fr-FR" u="sng"/>
            </a:p>
          </p:txBody>
        </p:sp>
        <p:sp>
          <p:nvSpPr>
            <p:cNvPr id="15402" name="object 47"/>
            <p:cNvSpPr>
              <a:spLocks noChangeArrowheads="1"/>
            </p:cNvSpPr>
            <p:nvPr/>
          </p:nvSpPr>
          <p:spPr bwMode="auto">
            <a:xfrm>
              <a:off x="2168651" y="4007357"/>
              <a:ext cx="155448" cy="128016"/>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fr-FR" altLang="fr-FR" u="sng"/>
            </a:p>
          </p:txBody>
        </p:sp>
        <p:sp>
          <p:nvSpPr>
            <p:cNvPr id="15403" name="object 48"/>
            <p:cNvSpPr txBox="1">
              <a:spLocks noChangeArrowheads="1"/>
            </p:cNvSpPr>
            <p:nvPr/>
          </p:nvSpPr>
          <p:spPr bwMode="auto">
            <a:xfrm>
              <a:off x="3751826" y="3887408"/>
              <a:ext cx="1319395" cy="663694"/>
            </a:xfrm>
            <a:prstGeom prst="rect">
              <a:avLst/>
            </a:prstGeom>
            <a:noFill/>
            <a:ln w="9525">
              <a:noFill/>
              <a:miter lim="800000"/>
              <a:headEnd/>
              <a:tailEnd/>
            </a:ln>
          </p:spPr>
          <p:txBody>
            <a:bodyPr lIns="0" tIns="12700" rIns="0" bIns="0">
              <a:spAutoFit/>
            </a:bodyPr>
            <a:lstStyle/>
            <a:p>
              <a:pPr marL="12700">
                <a:spcBef>
                  <a:spcPts val="100"/>
                </a:spcBef>
              </a:pPr>
              <a:r>
                <a:rPr lang="fr-FR" altLang="fr-FR" sz="1200" u="sng">
                  <a:cs typeface="Arial" pitchFamily="34" charset="0"/>
                </a:rPr>
                <a:t>Liberté de commerce</a:t>
              </a:r>
            </a:p>
            <a:p>
              <a:pPr marL="12700">
                <a:lnSpc>
                  <a:spcPts val="1025"/>
                </a:lnSpc>
              </a:pPr>
              <a:r>
                <a:rPr lang="fr-FR" altLang="fr-FR" sz="1000" u="sng">
                  <a:cs typeface="Arial" pitchFamily="34" charset="0"/>
                </a:rPr>
                <a:t>Harmonization</a:t>
              </a:r>
            </a:p>
            <a:p>
              <a:pPr marL="12700"/>
              <a:r>
                <a:rPr lang="fr-FR" altLang="fr-FR" sz="1000" u="sng">
                  <a:cs typeface="Arial" pitchFamily="34" charset="0"/>
                </a:rPr>
                <a:t>Des valeurs</a:t>
              </a:r>
            </a:p>
          </p:txBody>
        </p:sp>
        <p:sp>
          <p:nvSpPr>
            <p:cNvPr id="15404" name="object 49"/>
            <p:cNvSpPr txBox="1">
              <a:spLocks noChangeArrowheads="1"/>
            </p:cNvSpPr>
            <p:nvPr/>
          </p:nvSpPr>
          <p:spPr bwMode="auto">
            <a:xfrm>
              <a:off x="1973579" y="4166858"/>
              <a:ext cx="771632" cy="336610"/>
            </a:xfrm>
            <a:prstGeom prst="rect">
              <a:avLst/>
            </a:prstGeom>
            <a:noFill/>
            <a:ln w="9525">
              <a:noFill/>
              <a:miter lim="800000"/>
              <a:headEnd/>
              <a:tailEnd/>
            </a:ln>
          </p:spPr>
          <p:txBody>
            <a:bodyPr lIns="0" tIns="13335" rIns="0" bIns="0">
              <a:spAutoFit/>
            </a:bodyPr>
            <a:lstStyle/>
            <a:p>
              <a:pPr marL="12700">
                <a:spcBef>
                  <a:spcPts val="100"/>
                </a:spcBef>
              </a:pPr>
              <a:r>
                <a:rPr lang="fr-FR" altLang="fr-FR" sz="1000" u="sng">
                  <a:cs typeface="Arial" pitchFamily="34" charset="0"/>
                </a:rPr>
                <a:t>Économies émergentes</a:t>
              </a:r>
            </a:p>
          </p:txBody>
        </p:sp>
        <p:sp>
          <p:nvSpPr>
            <p:cNvPr id="15405" name="object 50"/>
            <p:cNvSpPr>
              <a:spLocks noChangeArrowheads="1"/>
            </p:cNvSpPr>
            <p:nvPr/>
          </p:nvSpPr>
          <p:spPr bwMode="auto">
            <a:xfrm>
              <a:off x="2506979" y="3658361"/>
              <a:ext cx="155448" cy="128016"/>
            </a:xfrm>
            <a:prstGeom prst="rect">
              <a:avLst/>
            </a:prstGeom>
            <a:blipFill dpi="0" rotWithShape="1">
              <a:blip r:embed="rId13" cstate="print"/>
              <a:srcRect/>
              <a:stretch>
                <a:fillRect/>
              </a:stretch>
            </a:blipFill>
            <a:ln w="9525">
              <a:noFill/>
              <a:miter lim="800000"/>
              <a:headEnd/>
              <a:tailEnd/>
            </a:ln>
          </p:spPr>
          <p:txBody>
            <a:bodyPr lIns="0" tIns="0" rIns="0" bIns="0"/>
            <a:lstStyle/>
            <a:p>
              <a:endParaRPr lang="fr-FR" altLang="fr-FR" u="sng"/>
            </a:p>
          </p:txBody>
        </p:sp>
        <p:sp>
          <p:nvSpPr>
            <p:cNvPr id="15406" name="object 51"/>
            <p:cNvSpPr>
              <a:spLocks noChangeArrowheads="1"/>
            </p:cNvSpPr>
            <p:nvPr/>
          </p:nvSpPr>
          <p:spPr bwMode="auto">
            <a:xfrm>
              <a:off x="4661916" y="3519677"/>
              <a:ext cx="155447" cy="12954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fr-FR" altLang="fr-FR" u="sng"/>
            </a:p>
          </p:txBody>
        </p:sp>
        <p:sp>
          <p:nvSpPr>
            <p:cNvPr id="15407" name="object 52"/>
            <p:cNvSpPr>
              <a:spLocks noChangeArrowheads="1"/>
            </p:cNvSpPr>
            <p:nvPr/>
          </p:nvSpPr>
          <p:spPr bwMode="auto">
            <a:xfrm>
              <a:off x="3541776" y="4904994"/>
              <a:ext cx="155448" cy="129540"/>
            </a:xfrm>
            <a:prstGeom prst="rect">
              <a:avLst/>
            </a:prstGeom>
            <a:blipFill dpi="0" rotWithShape="1">
              <a:blip r:embed="rId14" cstate="print"/>
              <a:srcRect/>
              <a:stretch>
                <a:fillRect/>
              </a:stretch>
            </a:blipFill>
            <a:ln w="9525">
              <a:noFill/>
              <a:miter lim="800000"/>
              <a:headEnd/>
              <a:tailEnd/>
            </a:ln>
          </p:spPr>
          <p:txBody>
            <a:bodyPr lIns="0" tIns="0" rIns="0" bIns="0"/>
            <a:lstStyle/>
            <a:p>
              <a:endParaRPr lang="fr-FR" altLang="fr-FR" u="sng"/>
            </a:p>
          </p:txBody>
        </p:sp>
        <p:sp>
          <p:nvSpPr>
            <p:cNvPr id="15408" name="object 53"/>
            <p:cNvSpPr>
              <a:spLocks noChangeArrowheads="1"/>
            </p:cNvSpPr>
            <p:nvPr/>
          </p:nvSpPr>
          <p:spPr bwMode="auto">
            <a:xfrm>
              <a:off x="5178552" y="2120647"/>
              <a:ext cx="155448" cy="129539"/>
            </a:xfrm>
            <a:prstGeom prst="rect">
              <a:avLst/>
            </a:prstGeom>
            <a:blipFill dpi="0" rotWithShape="1">
              <a:blip r:embed="rId15" cstate="print"/>
              <a:srcRect/>
              <a:stretch>
                <a:fillRect/>
              </a:stretch>
            </a:blipFill>
            <a:ln w="9525">
              <a:noFill/>
              <a:miter lim="800000"/>
              <a:headEnd/>
              <a:tailEnd/>
            </a:ln>
          </p:spPr>
          <p:txBody>
            <a:bodyPr lIns="0" tIns="0" rIns="0" bIns="0"/>
            <a:lstStyle/>
            <a:p>
              <a:endParaRPr lang="fr-FR" altLang="fr-FR" u="sng"/>
            </a:p>
          </p:txBody>
        </p:sp>
        <p:sp>
          <p:nvSpPr>
            <p:cNvPr id="15409" name="object 64"/>
            <p:cNvSpPr>
              <a:spLocks noChangeArrowheads="1"/>
            </p:cNvSpPr>
            <p:nvPr/>
          </p:nvSpPr>
          <p:spPr bwMode="auto">
            <a:xfrm>
              <a:off x="6632447" y="3560826"/>
              <a:ext cx="155448" cy="129540"/>
            </a:xfrm>
            <a:prstGeom prst="rect">
              <a:avLst/>
            </a:prstGeom>
            <a:blipFill dpi="0" rotWithShape="1">
              <a:blip r:embed="rId16" cstate="print"/>
              <a:srcRect/>
              <a:stretch>
                <a:fillRect/>
              </a:stretch>
            </a:blipFill>
            <a:ln w="9525">
              <a:noFill/>
              <a:miter lim="800000"/>
              <a:headEnd/>
              <a:tailEnd/>
            </a:ln>
          </p:spPr>
          <p:txBody>
            <a:bodyPr lIns="0" tIns="0" rIns="0" bIns="0"/>
            <a:lstStyle/>
            <a:p>
              <a:endParaRPr lang="fr-FR" altLang="fr-FR" u="sng"/>
            </a:p>
          </p:txBody>
        </p:sp>
        <p:sp>
          <p:nvSpPr>
            <p:cNvPr id="15410" name="object 65"/>
            <p:cNvSpPr>
              <a:spLocks noChangeArrowheads="1"/>
            </p:cNvSpPr>
            <p:nvPr/>
          </p:nvSpPr>
          <p:spPr bwMode="auto">
            <a:xfrm>
              <a:off x="6140197" y="3286505"/>
              <a:ext cx="155447" cy="129540"/>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fr-FR" altLang="fr-FR" u="sng"/>
            </a:p>
          </p:txBody>
        </p:sp>
        <p:sp>
          <p:nvSpPr>
            <p:cNvPr id="178" name="object 66"/>
            <p:cNvSpPr txBox="1"/>
            <p:nvPr/>
          </p:nvSpPr>
          <p:spPr>
            <a:xfrm>
              <a:off x="5885722" y="3390431"/>
              <a:ext cx="617623" cy="176245"/>
            </a:xfrm>
            <a:prstGeom prst="rect">
              <a:avLst/>
            </a:prstGeom>
          </p:spPr>
          <p:txBody>
            <a:bodyPr lIns="0" tIns="13335" rIns="0" bIns="0">
              <a:spAutoFit/>
            </a:bodyPr>
            <a:lstStyle/>
            <a:p>
              <a:pPr marL="12700">
                <a:spcBef>
                  <a:spcPts val="105"/>
                </a:spcBef>
                <a:defRPr/>
              </a:pPr>
              <a:r>
                <a:rPr lang="fr-FR" sz="1050" u="sng" spc="-5" dirty="0">
                  <a:latin typeface="Arial"/>
                  <a:cs typeface="Arial"/>
                </a:rPr>
                <a:t>Pauvreté</a:t>
              </a:r>
              <a:endParaRPr sz="1050" u="sng" dirty="0">
                <a:latin typeface="Arial"/>
                <a:cs typeface="Arial"/>
              </a:endParaRPr>
            </a:p>
          </p:txBody>
        </p:sp>
        <p:sp>
          <p:nvSpPr>
            <p:cNvPr id="15412" name="object 67"/>
            <p:cNvSpPr>
              <a:spLocks noChangeArrowheads="1"/>
            </p:cNvSpPr>
            <p:nvPr/>
          </p:nvSpPr>
          <p:spPr bwMode="auto">
            <a:xfrm>
              <a:off x="6089904" y="4421886"/>
              <a:ext cx="155447" cy="129539"/>
            </a:xfrm>
            <a:prstGeom prst="rect">
              <a:avLst/>
            </a:prstGeom>
            <a:blipFill dpi="0" rotWithShape="1">
              <a:blip r:embed="rId17" cstate="print"/>
              <a:srcRect/>
              <a:stretch>
                <a:fillRect/>
              </a:stretch>
            </a:blipFill>
            <a:ln w="9525">
              <a:noFill/>
              <a:miter lim="800000"/>
              <a:headEnd/>
              <a:tailEnd/>
            </a:ln>
          </p:spPr>
          <p:txBody>
            <a:bodyPr lIns="0" tIns="0" rIns="0" bIns="0"/>
            <a:lstStyle/>
            <a:p>
              <a:endParaRPr lang="fr-FR" altLang="fr-FR" u="sng"/>
            </a:p>
          </p:txBody>
        </p:sp>
        <p:sp>
          <p:nvSpPr>
            <p:cNvPr id="15413" name="object 68"/>
            <p:cNvSpPr txBox="1">
              <a:spLocks noChangeArrowheads="1"/>
            </p:cNvSpPr>
            <p:nvPr/>
          </p:nvSpPr>
          <p:spPr bwMode="auto">
            <a:xfrm>
              <a:off x="5167721" y="3684152"/>
              <a:ext cx="2163943" cy="910670"/>
            </a:xfrm>
            <a:prstGeom prst="rect">
              <a:avLst/>
            </a:prstGeom>
            <a:noFill/>
            <a:ln w="9525">
              <a:noFill/>
              <a:miter lim="800000"/>
              <a:headEnd/>
              <a:tailEnd/>
            </a:ln>
          </p:spPr>
          <p:txBody>
            <a:bodyPr lIns="0" tIns="12700" rIns="0" bIns="0">
              <a:spAutoFit/>
            </a:bodyPr>
            <a:lstStyle/>
            <a:p>
              <a:pPr marL="865188">
                <a:lnSpc>
                  <a:spcPts val="1175"/>
                </a:lnSpc>
                <a:spcBef>
                  <a:spcPts val="100"/>
                </a:spcBef>
              </a:pPr>
              <a:r>
                <a:rPr lang="fr-FR" altLang="fr-FR" sz="1100" u="sng">
                  <a:cs typeface="Arial" pitchFamily="34" charset="0"/>
                </a:rPr>
                <a:t>Vieillissement</a:t>
              </a:r>
            </a:p>
            <a:p>
              <a:pPr marL="865188">
                <a:lnSpc>
                  <a:spcPts val="1175"/>
                </a:lnSpc>
              </a:pPr>
              <a:r>
                <a:rPr lang="fr-FR" altLang="fr-FR" sz="1100" u="sng">
                  <a:cs typeface="Arial" pitchFamily="34" charset="0"/>
                </a:rPr>
                <a:t>Classes moyennes</a:t>
              </a:r>
            </a:p>
            <a:p>
              <a:pPr marL="865188">
                <a:spcBef>
                  <a:spcPts val="1038"/>
                </a:spcBef>
              </a:pPr>
              <a:r>
                <a:rPr lang="fr-FR" altLang="fr-FR" sz="1000" u="sng">
                  <a:cs typeface="Arial" pitchFamily="34" charset="0"/>
                </a:rPr>
                <a:t>Polaristaion des sociétés</a:t>
              </a:r>
            </a:p>
            <a:p>
              <a:pPr marL="865188">
                <a:lnSpc>
                  <a:spcPts val="1238"/>
                </a:lnSpc>
              </a:pPr>
              <a:r>
                <a:rPr lang="fr-FR" altLang="fr-FR" sz="1100" u="sng">
                  <a:cs typeface="Arial" pitchFamily="34" charset="0"/>
                </a:rPr>
                <a:t>Radicalisation</a:t>
              </a:r>
            </a:p>
          </p:txBody>
        </p:sp>
        <p:sp>
          <p:nvSpPr>
            <p:cNvPr id="15414" name="object 69"/>
            <p:cNvSpPr txBox="1">
              <a:spLocks noChangeArrowheads="1"/>
            </p:cNvSpPr>
            <p:nvPr/>
          </p:nvSpPr>
          <p:spPr bwMode="auto">
            <a:xfrm>
              <a:off x="3474212" y="3482594"/>
              <a:ext cx="613920" cy="166071"/>
            </a:xfrm>
            <a:prstGeom prst="rect">
              <a:avLst/>
            </a:prstGeom>
            <a:noFill/>
            <a:ln w="9525">
              <a:noFill/>
              <a:miter lim="800000"/>
              <a:headEnd/>
              <a:tailEnd/>
            </a:ln>
          </p:spPr>
          <p:txBody>
            <a:bodyPr lIns="0" tIns="12065" rIns="0" bIns="0">
              <a:spAutoFit/>
            </a:bodyPr>
            <a:lstStyle/>
            <a:p>
              <a:pPr marL="12700">
                <a:spcBef>
                  <a:spcPts val="100"/>
                </a:spcBef>
              </a:pPr>
              <a:r>
                <a:rPr lang="fr-FR" altLang="fr-FR" sz="1000" u="sng">
                  <a:cs typeface="Arial" pitchFamily="34" charset="0"/>
                </a:rPr>
                <a:t>Tourisme</a:t>
              </a:r>
            </a:p>
          </p:txBody>
        </p:sp>
        <p:sp>
          <p:nvSpPr>
            <p:cNvPr id="15415" name="object 70"/>
            <p:cNvSpPr>
              <a:spLocks noChangeArrowheads="1"/>
            </p:cNvSpPr>
            <p:nvPr/>
          </p:nvSpPr>
          <p:spPr bwMode="auto">
            <a:xfrm>
              <a:off x="3553968" y="3573017"/>
              <a:ext cx="155447" cy="129540"/>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fr-FR" altLang="fr-FR" u="sng"/>
            </a:p>
          </p:txBody>
        </p:sp>
        <p:sp>
          <p:nvSpPr>
            <p:cNvPr id="15416" name="object 71"/>
            <p:cNvSpPr>
              <a:spLocks/>
            </p:cNvSpPr>
            <p:nvPr/>
          </p:nvSpPr>
          <p:spPr bwMode="auto">
            <a:xfrm>
              <a:off x="4489704" y="1433323"/>
              <a:ext cx="184785" cy="282575"/>
            </a:xfrm>
            <a:custGeom>
              <a:avLst/>
              <a:gdLst>
                <a:gd name="T0" fmla="*/ 184404 w 184785"/>
                <a:gd name="T1" fmla="*/ 0 h 282575"/>
                <a:gd name="T2" fmla="*/ 0 w 184785"/>
                <a:gd name="T3" fmla="*/ 282575 h 282575"/>
                <a:gd name="T4" fmla="*/ 0 60000 65536"/>
                <a:gd name="T5" fmla="*/ 0 60000 65536"/>
              </a:gdLst>
              <a:ahLst/>
              <a:cxnLst>
                <a:cxn ang="T4">
                  <a:pos x="T0" y="T1"/>
                </a:cxn>
                <a:cxn ang="T5">
                  <a:pos x="T2" y="T3"/>
                </a:cxn>
              </a:cxnLst>
              <a:rect l="0" t="0" r="r" b="b"/>
              <a:pathLst>
                <a:path w="184785" h="282575">
                  <a:moveTo>
                    <a:pt x="184404" y="0"/>
                  </a:moveTo>
                  <a:lnTo>
                    <a:pt x="0" y="282575"/>
                  </a:lnTo>
                </a:path>
              </a:pathLst>
            </a:custGeom>
            <a:noFill/>
            <a:ln w="9143">
              <a:solidFill>
                <a:srgbClr val="497DBA"/>
              </a:solidFill>
              <a:round/>
              <a:headEnd/>
              <a:tailEnd/>
            </a:ln>
          </p:spPr>
          <p:txBody>
            <a:bodyPr lIns="0" tIns="0" rIns="0" bIns="0"/>
            <a:lstStyle/>
            <a:p>
              <a:endParaRPr lang="fr-FR"/>
            </a:p>
          </p:txBody>
        </p:sp>
        <p:sp>
          <p:nvSpPr>
            <p:cNvPr id="15417" name="object 72"/>
            <p:cNvSpPr>
              <a:spLocks/>
            </p:cNvSpPr>
            <p:nvPr/>
          </p:nvSpPr>
          <p:spPr bwMode="auto">
            <a:xfrm>
              <a:off x="4860036" y="1433322"/>
              <a:ext cx="395605" cy="666750"/>
            </a:xfrm>
            <a:custGeom>
              <a:avLst/>
              <a:gdLst>
                <a:gd name="T0" fmla="*/ 0 w 395604"/>
                <a:gd name="T1" fmla="*/ 0 h 666750"/>
                <a:gd name="T2" fmla="*/ 395482 w 395604"/>
                <a:gd name="T3" fmla="*/ 666368 h 666750"/>
                <a:gd name="T4" fmla="*/ 0 60000 65536"/>
                <a:gd name="T5" fmla="*/ 0 60000 65536"/>
              </a:gdLst>
              <a:ahLst/>
              <a:cxnLst>
                <a:cxn ang="T4">
                  <a:pos x="T0" y="T1"/>
                </a:cxn>
                <a:cxn ang="T5">
                  <a:pos x="T2" y="T3"/>
                </a:cxn>
              </a:cxnLst>
              <a:rect l="0" t="0" r="r" b="b"/>
              <a:pathLst>
                <a:path w="395604" h="666750">
                  <a:moveTo>
                    <a:pt x="0" y="0"/>
                  </a:moveTo>
                  <a:lnTo>
                    <a:pt x="395477" y="666368"/>
                  </a:lnTo>
                </a:path>
              </a:pathLst>
            </a:custGeom>
            <a:noFill/>
            <a:ln w="9144">
              <a:solidFill>
                <a:srgbClr val="497DBA"/>
              </a:solidFill>
              <a:round/>
              <a:headEnd/>
              <a:tailEnd/>
            </a:ln>
          </p:spPr>
          <p:txBody>
            <a:bodyPr lIns="0" tIns="0" rIns="0" bIns="0"/>
            <a:lstStyle/>
            <a:p>
              <a:endParaRPr lang="fr-FR"/>
            </a:p>
          </p:txBody>
        </p:sp>
        <p:sp>
          <p:nvSpPr>
            <p:cNvPr id="15418" name="object 73"/>
            <p:cNvSpPr>
              <a:spLocks/>
            </p:cNvSpPr>
            <p:nvPr/>
          </p:nvSpPr>
          <p:spPr bwMode="auto">
            <a:xfrm>
              <a:off x="3889247" y="1433323"/>
              <a:ext cx="694690" cy="700405"/>
            </a:xfrm>
            <a:custGeom>
              <a:avLst/>
              <a:gdLst>
                <a:gd name="T0" fmla="*/ 694568 w 694689"/>
                <a:gd name="T1" fmla="*/ 0 h 700405"/>
                <a:gd name="T2" fmla="*/ 0 w 694689"/>
                <a:gd name="T3" fmla="*/ 700404 h 700405"/>
                <a:gd name="T4" fmla="*/ 0 60000 65536"/>
                <a:gd name="T5" fmla="*/ 0 60000 65536"/>
              </a:gdLst>
              <a:ahLst/>
              <a:cxnLst>
                <a:cxn ang="T4">
                  <a:pos x="T0" y="T1"/>
                </a:cxn>
                <a:cxn ang="T5">
                  <a:pos x="T2" y="T3"/>
                </a:cxn>
              </a:cxnLst>
              <a:rect l="0" t="0" r="r" b="b"/>
              <a:pathLst>
                <a:path w="694689" h="700405">
                  <a:moveTo>
                    <a:pt x="694563" y="0"/>
                  </a:moveTo>
                  <a:lnTo>
                    <a:pt x="0" y="700404"/>
                  </a:lnTo>
                </a:path>
              </a:pathLst>
            </a:custGeom>
            <a:noFill/>
            <a:ln w="9144">
              <a:solidFill>
                <a:srgbClr val="497DBA"/>
              </a:solidFill>
              <a:round/>
              <a:headEnd/>
              <a:tailEnd/>
            </a:ln>
          </p:spPr>
          <p:txBody>
            <a:bodyPr lIns="0" tIns="0" rIns="0" bIns="0"/>
            <a:lstStyle/>
            <a:p>
              <a:endParaRPr lang="fr-FR"/>
            </a:p>
          </p:txBody>
        </p:sp>
        <p:sp>
          <p:nvSpPr>
            <p:cNvPr id="15419" name="object 74"/>
            <p:cNvSpPr>
              <a:spLocks/>
            </p:cNvSpPr>
            <p:nvPr/>
          </p:nvSpPr>
          <p:spPr bwMode="auto">
            <a:xfrm>
              <a:off x="4360165" y="1488186"/>
              <a:ext cx="342265" cy="984250"/>
            </a:xfrm>
            <a:custGeom>
              <a:avLst/>
              <a:gdLst>
                <a:gd name="T0" fmla="*/ 342269 w 342264"/>
                <a:gd name="T1" fmla="*/ 0 h 984250"/>
                <a:gd name="T2" fmla="*/ 0 w 342264"/>
                <a:gd name="T3" fmla="*/ 983741 h 984250"/>
                <a:gd name="T4" fmla="*/ 0 60000 65536"/>
                <a:gd name="T5" fmla="*/ 0 60000 65536"/>
              </a:gdLst>
              <a:ahLst/>
              <a:cxnLst>
                <a:cxn ang="T4">
                  <a:pos x="T0" y="T1"/>
                </a:cxn>
                <a:cxn ang="T5">
                  <a:pos x="T2" y="T3"/>
                </a:cxn>
              </a:cxnLst>
              <a:rect l="0" t="0" r="r" b="b"/>
              <a:pathLst>
                <a:path w="342264" h="984250">
                  <a:moveTo>
                    <a:pt x="342264" y="0"/>
                  </a:moveTo>
                  <a:lnTo>
                    <a:pt x="0" y="983741"/>
                  </a:lnTo>
                </a:path>
              </a:pathLst>
            </a:custGeom>
            <a:noFill/>
            <a:ln w="9144">
              <a:solidFill>
                <a:srgbClr val="497DBA"/>
              </a:solidFill>
              <a:round/>
              <a:headEnd/>
              <a:tailEnd/>
            </a:ln>
          </p:spPr>
          <p:txBody>
            <a:bodyPr lIns="0" tIns="0" rIns="0" bIns="0"/>
            <a:lstStyle/>
            <a:p>
              <a:endParaRPr lang="fr-FR"/>
            </a:p>
          </p:txBody>
        </p:sp>
        <p:sp>
          <p:nvSpPr>
            <p:cNvPr id="15420" name="object 75"/>
            <p:cNvSpPr>
              <a:spLocks/>
            </p:cNvSpPr>
            <p:nvPr/>
          </p:nvSpPr>
          <p:spPr bwMode="auto">
            <a:xfrm>
              <a:off x="4885945" y="1410463"/>
              <a:ext cx="998855" cy="1144905"/>
            </a:xfrm>
            <a:custGeom>
              <a:avLst/>
              <a:gdLst>
                <a:gd name="T0" fmla="*/ 0 w 998854"/>
                <a:gd name="T1" fmla="*/ 0 h 1144905"/>
                <a:gd name="T2" fmla="*/ 998859 w 998854"/>
                <a:gd name="T3" fmla="*/ 1144397 h 1144905"/>
                <a:gd name="T4" fmla="*/ 0 60000 65536"/>
                <a:gd name="T5" fmla="*/ 0 60000 65536"/>
              </a:gdLst>
              <a:ahLst/>
              <a:cxnLst>
                <a:cxn ang="T4">
                  <a:pos x="T0" y="T1"/>
                </a:cxn>
                <a:cxn ang="T5">
                  <a:pos x="T2" y="T3"/>
                </a:cxn>
              </a:cxnLst>
              <a:rect l="0" t="0" r="r" b="b"/>
              <a:pathLst>
                <a:path w="998854" h="1144905">
                  <a:moveTo>
                    <a:pt x="0" y="0"/>
                  </a:moveTo>
                  <a:lnTo>
                    <a:pt x="998854" y="1144397"/>
                  </a:lnTo>
                </a:path>
              </a:pathLst>
            </a:custGeom>
            <a:noFill/>
            <a:ln w="9144">
              <a:solidFill>
                <a:srgbClr val="497DBA"/>
              </a:solidFill>
              <a:round/>
              <a:headEnd/>
              <a:tailEnd/>
            </a:ln>
          </p:spPr>
          <p:txBody>
            <a:bodyPr lIns="0" tIns="0" rIns="0" bIns="0"/>
            <a:lstStyle/>
            <a:p>
              <a:endParaRPr lang="fr-FR"/>
            </a:p>
          </p:txBody>
        </p:sp>
        <p:sp>
          <p:nvSpPr>
            <p:cNvPr id="15421" name="object 76"/>
            <p:cNvSpPr>
              <a:spLocks/>
            </p:cNvSpPr>
            <p:nvPr/>
          </p:nvSpPr>
          <p:spPr bwMode="auto">
            <a:xfrm>
              <a:off x="6289547" y="3033522"/>
              <a:ext cx="1492250" cy="265430"/>
            </a:xfrm>
            <a:custGeom>
              <a:avLst/>
              <a:gdLst>
                <a:gd name="T0" fmla="*/ 1491742 w 1492250"/>
                <a:gd name="T1" fmla="*/ 0 h 265430"/>
                <a:gd name="T2" fmla="*/ 0 w 1492250"/>
                <a:gd name="T3" fmla="*/ 265048 h 265430"/>
                <a:gd name="T4" fmla="*/ 0 60000 65536"/>
                <a:gd name="T5" fmla="*/ 0 60000 65536"/>
              </a:gdLst>
              <a:ahLst/>
              <a:cxnLst>
                <a:cxn ang="T4">
                  <a:pos x="T0" y="T1"/>
                </a:cxn>
                <a:cxn ang="T5">
                  <a:pos x="T2" y="T3"/>
                </a:cxn>
              </a:cxnLst>
              <a:rect l="0" t="0" r="r" b="b"/>
              <a:pathLst>
                <a:path w="1492250" h="265430">
                  <a:moveTo>
                    <a:pt x="1491742" y="0"/>
                  </a:moveTo>
                  <a:lnTo>
                    <a:pt x="0" y="265048"/>
                  </a:lnTo>
                </a:path>
              </a:pathLst>
            </a:custGeom>
            <a:noFill/>
            <a:ln w="9144">
              <a:solidFill>
                <a:srgbClr val="497DBA"/>
              </a:solidFill>
              <a:round/>
              <a:headEnd/>
              <a:tailEnd/>
            </a:ln>
          </p:spPr>
          <p:txBody>
            <a:bodyPr lIns="0" tIns="0" rIns="0" bIns="0"/>
            <a:lstStyle/>
            <a:p>
              <a:endParaRPr lang="fr-FR"/>
            </a:p>
          </p:txBody>
        </p:sp>
        <p:sp>
          <p:nvSpPr>
            <p:cNvPr id="15422" name="object 77"/>
            <p:cNvSpPr>
              <a:spLocks/>
            </p:cNvSpPr>
            <p:nvPr/>
          </p:nvSpPr>
          <p:spPr bwMode="auto">
            <a:xfrm>
              <a:off x="5919215" y="3094483"/>
              <a:ext cx="1861820" cy="492125"/>
            </a:xfrm>
            <a:custGeom>
              <a:avLst/>
              <a:gdLst>
                <a:gd name="T0" fmla="*/ 1861439 w 1861820"/>
                <a:gd name="T1" fmla="*/ 0 h 492125"/>
                <a:gd name="T2" fmla="*/ 0 w 1861820"/>
                <a:gd name="T3" fmla="*/ 491744 h 492125"/>
                <a:gd name="T4" fmla="*/ 0 60000 65536"/>
                <a:gd name="T5" fmla="*/ 0 60000 65536"/>
              </a:gdLst>
              <a:ahLst/>
              <a:cxnLst>
                <a:cxn ang="T4">
                  <a:pos x="T0" y="T1"/>
                </a:cxn>
                <a:cxn ang="T5">
                  <a:pos x="T2" y="T3"/>
                </a:cxn>
              </a:cxnLst>
              <a:rect l="0" t="0" r="r" b="b"/>
              <a:pathLst>
                <a:path w="1861820" h="492125">
                  <a:moveTo>
                    <a:pt x="1861439" y="0"/>
                  </a:moveTo>
                  <a:lnTo>
                    <a:pt x="0" y="491744"/>
                  </a:lnTo>
                </a:path>
              </a:pathLst>
            </a:custGeom>
            <a:noFill/>
            <a:ln w="9144">
              <a:solidFill>
                <a:srgbClr val="497DBA"/>
              </a:solidFill>
              <a:round/>
              <a:headEnd/>
              <a:tailEnd/>
            </a:ln>
          </p:spPr>
          <p:txBody>
            <a:bodyPr lIns="0" tIns="0" rIns="0" bIns="0"/>
            <a:lstStyle/>
            <a:p>
              <a:endParaRPr lang="fr-FR"/>
            </a:p>
          </p:txBody>
        </p:sp>
        <p:sp>
          <p:nvSpPr>
            <p:cNvPr id="15423" name="object 78"/>
            <p:cNvSpPr>
              <a:spLocks/>
            </p:cNvSpPr>
            <p:nvPr/>
          </p:nvSpPr>
          <p:spPr bwMode="auto">
            <a:xfrm>
              <a:off x="7001257" y="3094482"/>
              <a:ext cx="866775" cy="920750"/>
            </a:xfrm>
            <a:custGeom>
              <a:avLst/>
              <a:gdLst>
                <a:gd name="T0" fmla="*/ 0 w 866775"/>
                <a:gd name="T1" fmla="*/ 920369 h 920750"/>
                <a:gd name="T2" fmla="*/ 866648 w 866775"/>
                <a:gd name="T3" fmla="*/ 0 h 920750"/>
                <a:gd name="T4" fmla="*/ 0 60000 65536"/>
                <a:gd name="T5" fmla="*/ 0 60000 65536"/>
              </a:gdLst>
              <a:ahLst/>
              <a:cxnLst>
                <a:cxn ang="T4">
                  <a:pos x="T0" y="T1"/>
                </a:cxn>
                <a:cxn ang="T5">
                  <a:pos x="T2" y="T3"/>
                </a:cxn>
              </a:cxnLst>
              <a:rect l="0" t="0" r="r" b="b"/>
              <a:pathLst>
                <a:path w="866775" h="920750">
                  <a:moveTo>
                    <a:pt x="0" y="920369"/>
                  </a:moveTo>
                  <a:lnTo>
                    <a:pt x="866648" y="0"/>
                  </a:lnTo>
                </a:path>
              </a:pathLst>
            </a:custGeom>
            <a:noFill/>
            <a:ln w="9144">
              <a:solidFill>
                <a:srgbClr val="497DBA"/>
              </a:solidFill>
              <a:round/>
              <a:headEnd/>
              <a:tailEnd/>
            </a:ln>
          </p:spPr>
          <p:txBody>
            <a:bodyPr lIns="0" tIns="0" rIns="0" bIns="0"/>
            <a:lstStyle/>
            <a:p>
              <a:endParaRPr lang="fr-FR"/>
            </a:p>
          </p:txBody>
        </p:sp>
        <p:sp>
          <p:nvSpPr>
            <p:cNvPr id="15424" name="object 79"/>
            <p:cNvSpPr>
              <a:spLocks/>
            </p:cNvSpPr>
            <p:nvPr/>
          </p:nvSpPr>
          <p:spPr bwMode="auto">
            <a:xfrm>
              <a:off x="6726935" y="5110735"/>
              <a:ext cx="15240" cy="435609"/>
            </a:xfrm>
            <a:custGeom>
              <a:avLst/>
              <a:gdLst>
                <a:gd name="T0" fmla="*/ 0 w 15240"/>
                <a:gd name="T1" fmla="*/ 0 h 435610"/>
                <a:gd name="T2" fmla="*/ 14732 w 15240"/>
                <a:gd name="T3" fmla="*/ 435452 h 435610"/>
                <a:gd name="T4" fmla="*/ 0 60000 65536"/>
                <a:gd name="T5" fmla="*/ 0 60000 65536"/>
              </a:gdLst>
              <a:ahLst/>
              <a:cxnLst>
                <a:cxn ang="T4">
                  <a:pos x="T0" y="T1"/>
                </a:cxn>
                <a:cxn ang="T5">
                  <a:pos x="T2" y="T3"/>
                </a:cxn>
              </a:cxnLst>
              <a:rect l="0" t="0" r="r" b="b"/>
              <a:pathLst>
                <a:path w="15240" h="435610">
                  <a:moveTo>
                    <a:pt x="0" y="0"/>
                  </a:moveTo>
                  <a:lnTo>
                    <a:pt x="14732" y="435457"/>
                  </a:lnTo>
                </a:path>
              </a:pathLst>
            </a:custGeom>
            <a:noFill/>
            <a:ln w="9144">
              <a:solidFill>
                <a:srgbClr val="497DBA"/>
              </a:solidFill>
              <a:round/>
              <a:headEnd/>
              <a:tailEnd/>
            </a:ln>
          </p:spPr>
          <p:txBody>
            <a:bodyPr lIns="0" tIns="0" rIns="0" bIns="0"/>
            <a:lstStyle/>
            <a:p>
              <a:endParaRPr lang="fr-FR"/>
            </a:p>
          </p:txBody>
        </p:sp>
        <p:sp>
          <p:nvSpPr>
            <p:cNvPr id="15425" name="object 80"/>
            <p:cNvSpPr>
              <a:spLocks/>
            </p:cNvSpPr>
            <p:nvPr/>
          </p:nvSpPr>
          <p:spPr bwMode="auto">
            <a:xfrm>
              <a:off x="6281928" y="4537709"/>
              <a:ext cx="373380" cy="1060450"/>
            </a:xfrm>
            <a:custGeom>
              <a:avLst/>
              <a:gdLst>
                <a:gd name="T0" fmla="*/ 0 w 373379"/>
                <a:gd name="T1" fmla="*/ 0 h 1060450"/>
                <a:gd name="T2" fmla="*/ 373257 w 373379"/>
                <a:gd name="T3" fmla="*/ 1060068 h 1060450"/>
                <a:gd name="T4" fmla="*/ 0 60000 65536"/>
                <a:gd name="T5" fmla="*/ 0 60000 65536"/>
              </a:gdLst>
              <a:ahLst/>
              <a:cxnLst>
                <a:cxn ang="T4">
                  <a:pos x="T0" y="T1"/>
                </a:cxn>
                <a:cxn ang="T5">
                  <a:pos x="T2" y="T3"/>
                </a:cxn>
              </a:cxnLst>
              <a:rect l="0" t="0" r="r" b="b"/>
              <a:pathLst>
                <a:path w="373379" h="1060450">
                  <a:moveTo>
                    <a:pt x="0" y="0"/>
                  </a:moveTo>
                  <a:lnTo>
                    <a:pt x="373252" y="1060068"/>
                  </a:lnTo>
                </a:path>
              </a:pathLst>
            </a:custGeom>
            <a:noFill/>
            <a:ln w="9144">
              <a:solidFill>
                <a:srgbClr val="497DBA"/>
              </a:solidFill>
              <a:round/>
              <a:headEnd/>
              <a:tailEnd/>
            </a:ln>
          </p:spPr>
          <p:txBody>
            <a:bodyPr lIns="0" tIns="0" rIns="0" bIns="0"/>
            <a:lstStyle/>
            <a:p>
              <a:endParaRPr lang="fr-FR"/>
            </a:p>
          </p:txBody>
        </p:sp>
        <p:sp>
          <p:nvSpPr>
            <p:cNvPr id="15426" name="object 81"/>
            <p:cNvSpPr>
              <a:spLocks/>
            </p:cNvSpPr>
            <p:nvPr/>
          </p:nvSpPr>
          <p:spPr bwMode="auto">
            <a:xfrm>
              <a:off x="1616963" y="3094483"/>
              <a:ext cx="4434840" cy="1340485"/>
            </a:xfrm>
            <a:custGeom>
              <a:avLst/>
              <a:gdLst>
                <a:gd name="T0" fmla="*/ 4434459 w 4434840"/>
                <a:gd name="T1" fmla="*/ 1340104 h 1340485"/>
                <a:gd name="T2" fmla="*/ 0 w 4434840"/>
                <a:gd name="T3" fmla="*/ 0 h 1340485"/>
                <a:gd name="T4" fmla="*/ 0 60000 65536"/>
                <a:gd name="T5" fmla="*/ 0 60000 65536"/>
              </a:gdLst>
              <a:ahLst/>
              <a:cxnLst>
                <a:cxn ang="T4">
                  <a:pos x="T0" y="T1"/>
                </a:cxn>
                <a:cxn ang="T5">
                  <a:pos x="T2" y="T3"/>
                </a:cxn>
              </a:cxnLst>
              <a:rect l="0" t="0" r="r" b="b"/>
              <a:pathLst>
                <a:path w="4434840" h="1340485">
                  <a:moveTo>
                    <a:pt x="4434459" y="1340104"/>
                  </a:moveTo>
                  <a:lnTo>
                    <a:pt x="0" y="0"/>
                  </a:lnTo>
                </a:path>
              </a:pathLst>
            </a:custGeom>
            <a:noFill/>
            <a:ln w="9144">
              <a:solidFill>
                <a:srgbClr val="497DBA"/>
              </a:solidFill>
              <a:round/>
              <a:headEnd/>
              <a:tailEnd/>
            </a:ln>
          </p:spPr>
          <p:txBody>
            <a:bodyPr lIns="0" tIns="0" rIns="0" bIns="0"/>
            <a:lstStyle/>
            <a:p>
              <a:endParaRPr lang="fr-FR"/>
            </a:p>
          </p:txBody>
        </p:sp>
        <p:sp>
          <p:nvSpPr>
            <p:cNvPr id="15427" name="object 82"/>
            <p:cNvSpPr>
              <a:spLocks/>
            </p:cNvSpPr>
            <p:nvPr/>
          </p:nvSpPr>
          <p:spPr bwMode="auto">
            <a:xfrm>
              <a:off x="2828544" y="5020817"/>
              <a:ext cx="721360" cy="527050"/>
            </a:xfrm>
            <a:custGeom>
              <a:avLst/>
              <a:gdLst>
                <a:gd name="T0" fmla="*/ 0 w 721360"/>
                <a:gd name="T1" fmla="*/ 526656 h 527050"/>
                <a:gd name="T2" fmla="*/ 721232 w 721360"/>
                <a:gd name="T3" fmla="*/ 0 h 527050"/>
                <a:gd name="T4" fmla="*/ 0 60000 65536"/>
                <a:gd name="T5" fmla="*/ 0 60000 65536"/>
              </a:gdLst>
              <a:ahLst/>
              <a:cxnLst>
                <a:cxn ang="T4">
                  <a:pos x="T0" y="T1"/>
                </a:cxn>
                <a:cxn ang="T5">
                  <a:pos x="T2" y="T3"/>
                </a:cxn>
              </a:cxnLst>
              <a:rect l="0" t="0" r="r" b="b"/>
              <a:pathLst>
                <a:path w="721360" h="527050">
                  <a:moveTo>
                    <a:pt x="0" y="526656"/>
                  </a:moveTo>
                  <a:lnTo>
                    <a:pt x="721232" y="0"/>
                  </a:lnTo>
                </a:path>
              </a:pathLst>
            </a:custGeom>
            <a:noFill/>
            <a:ln w="9144">
              <a:solidFill>
                <a:srgbClr val="497DBA"/>
              </a:solidFill>
              <a:round/>
              <a:headEnd/>
              <a:tailEnd/>
            </a:ln>
          </p:spPr>
          <p:txBody>
            <a:bodyPr lIns="0" tIns="0" rIns="0" bIns="0"/>
            <a:lstStyle/>
            <a:p>
              <a:endParaRPr lang="fr-FR"/>
            </a:p>
          </p:txBody>
        </p:sp>
        <p:sp>
          <p:nvSpPr>
            <p:cNvPr id="15428" name="object 83"/>
            <p:cNvSpPr>
              <a:spLocks/>
            </p:cNvSpPr>
            <p:nvPr/>
          </p:nvSpPr>
          <p:spPr bwMode="auto">
            <a:xfrm>
              <a:off x="1517903" y="3108198"/>
              <a:ext cx="1049020" cy="880744"/>
            </a:xfrm>
            <a:custGeom>
              <a:avLst/>
              <a:gdLst>
                <a:gd name="T0" fmla="*/ 1048766 w 1049020"/>
                <a:gd name="T1" fmla="*/ 880744 h 880744"/>
                <a:gd name="T2" fmla="*/ 0 w 1049020"/>
                <a:gd name="T3" fmla="*/ 0 h 880744"/>
                <a:gd name="T4" fmla="*/ 0 60000 65536"/>
                <a:gd name="T5" fmla="*/ 0 60000 65536"/>
              </a:gdLst>
              <a:ahLst/>
              <a:cxnLst>
                <a:cxn ang="T4">
                  <a:pos x="T0" y="T1"/>
                </a:cxn>
                <a:cxn ang="T5">
                  <a:pos x="T2" y="T3"/>
                </a:cxn>
              </a:cxnLst>
              <a:rect l="0" t="0" r="r" b="b"/>
              <a:pathLst>
                <a:path w="1049020" h="880744">
                  <a:moveTo>
                    <a:pt x="1048766" y="880744"/>
                  </a:moveTo>
                  <a:lnTo>
                    <a:pt x="0" y="0"/>
                  </a:lnTo>
                </a:path>
              </a:pathLst>
            </a:custGeom>
            <a:noFill/>
            <a:ln w="9143">
              <a:solidFill>
                <a:srgbClr val="497DBA"/>
              </a:solidFill>
              <a:round/>
              <a:headEnd/>
              <a:tailEnd/>
            </a:ln>
          </p:spPr>
          <p:txBody>
            <a:bodyPr lIns="0" tIns="0" rIns="0" bIns="0"/>
            <a:lstStyle/>
            <a:p>
              <a:endParaRPr lang="fr-FR"/>
            </a:p>
          </p:txBody>
        </p:sp>
        <p:sp>
          <p:nvSpPr>
            <p:cNvPr id="15429" name="object 84"/>
            <p:cNvSpPr>
              <a:spLocks/>
            </p:cNvSpPr>
            <p:nvPr/>
          </p:nvSpPr>
          <p:spPr bwMode="auto">
            <a:xfrm>
              <a:off x="2828544" y="4104894"/>
              <a:ext cx="3717290" cy="1541780"/>
            </a:xfrm>
            <a:custGeom>
              <a:avLst/>
              <a:gdLst>
                <a:gd name="T0" fmla="*/ 0 w 3717290"/>
                <a:gd name="T1" fmla="*/ 0 h 1541779"/>
                <a:gd name="T2" fmla="*/ 3717289 w 3717290"/>
                <a:gd name="T3" fmla="*/ 1541556 h 1541779"/>
                <a:gd name="T4" fmla="*/ 0 60000 65536"/>
                <a:gd name="T5" fmla="*/ 0 60000 65536"/>
              </a:gdLst>
              <a:ahLst/>
              <a:cxnLst>
                <a:cxn ang="T4">
                  <a:pos x="T0" y="T1"/>
                </a:cxn>
                <a:cxn ang="T5">
                  <a:pos x="T2" y="T3"/>
                </a:cxn>
              </a:cxnLst>
              <a:rect l="0" t="0" r="r" b="b"/>
              <a:pathLst>
                <a:path w="3717290" h="1541779">
                  <a:moveTo>
                    <a:pt x="0" y="0"/>
                  </a:moveTo>
                  <a:lnTo>
                    <a:pt x="3717289" y="1541551"/>
                  </a:lnTo>
                </a:path>
              </a:pathLst>
            </a:custGeom>
            <a:noFill/>
            <a:ln w="9144">
              <a:solidFill>
                <a:srgbClr val="497DBA"/>
              </a:solidFill>
              <a:round/>
              <a:headEnd/>
              <a:tailEnd/>
            </a:ln>
          </p:spPr>
          <p:txBody>
            <a:bodyPr lIns="0" tIns="0" rIns="0" bIns="0"/>
            <a:lstStyle/>
            <a:p>
              <a:endParaRPr lang="fr-FR"/>
            </a:p>
          </p:txBody>
        </p:sp>
        <p:sp>
          <p:nvSpPr>
            <p:cNvPr id="15430" name="object 85"/>
            <p:cNvSpPr>
              <a:spLocks/>
            </p:cNvSpPr>
            <p:nvPr/>
          </p:nvSpPr>
          <p:spPr bwMode="auto">
            <a:xfrm>
              <a:off x="1616963" y="3108198"/>
              <a:ext cx="2143760" cy="1092200"/>
            </a:xfrm>
            <a:custGeom>
              <a:avLst/>
              <a:gdLst>
                <a:gd name="T0" fmla="*/ 2143760 w 2143760"/>
                <a:gd name="T1" fmla="*/ 1092200 h 1092200"/>
                <a:gd name="T2" fmla="*/ 0 w 2143760"/>
                <a:gd name="T3" fmla="*/ 0 h 1092200"/>
                <a:gd name="T4" fmla="*/ 0 60000 65536"/>
                <a:gd name="T5" fmla="*/ 0 60000 65536"/>
              </a:gdLst>
              <a:ahLst/>
              <a:cxnLst>
                <a:cxn ang="T4">
                  <a:pos x="T0" y="T1"/>
                </a:cxn>
                <a:cxn ang="T5">
                  <a:pos x="T2" y="T3"/>
                </a:cxn>
              </a:cxnLst>
              <a:rect l="0" t="0" r="r" b="b"/>
              <a:pathLst>
                <a:path w="2143760" h="1092200">
                  <a:moveTo>
                    <a:pt x="2143760" y="1092200"/>
                  </a:moveTo>
                  <a:lnTo>
                    <a:pt x="0" y="0"/>
                  </a:lnTo>
                </a:path>
              </a:pathLst>
            </a:custGeom>
            <a:noFill/>
            <a:ln w="9144">
              <a:solidFill>
                <a:srgbClr val="497DBA"/>
              </a:solidFill>
              <a:round/>
              <a:headEnd/>
              <a:tailEnd/>
            </a:ln>
          </p:spPr>
          <p:txBody>
            <a:bodyPr lIns="0" tIns="0" rIns="0" bIns="0"/>
            <a:lstStyle/>
            <a:p>
              <a:endParaRPr lang="fr-FR"/>
            </a:p>
          </p:txBody>
        </p:sp>
        <p:sp>
          <p:nvSpPr>
            <p:cNvPr id="15431" name="object 86"/>
            <p:cNvSpPr>
              <a:spLocks/>
            </p:cNvSpPr>
            <p:nvPr/>
          </p:nvSpPr>
          <p:spPr bwMode="auto">
            <a:xfrm>
              <a:off x="3957828" y="4304538"/>
              <a:ext cx="2588260" cy="1295400"/>
            </a:xfrm>
            <a:custGeom>
              <a:avLst/>
              <a:gdLst>
                <a:gd name="T0" fmla="*/ 0 w 2588259"/>
                <a:gd name="T1" fmla="*/ 0 h 1295400"/>
                <a:gd name="T2" fmla="*/ 2587884 w 2588259"/>
                <a:gd name="T3" fmla="*/ 1294930 h 1295400"/>
                <a:gd name="T4" fmla="*/ 0 60000 65536"/>
                <a:gd name="T5" fmla="*/ 0 60000 65536"/>
              </a:gdLst>
              <a:ahLst/>
              <a:cxnLst>
                <a:cxn ang="T4">
                  <a:pos x="T0" y="T1"/>
                </a:cxn>
                <a:cxn ang="T5">
                  <a:pos x="T2" y="T3"/>
                </a:cxn>
              </a:cxnLst>
              <a:rect l="0" t="0" r="r" b="b"/>
              <a:pathLst>
                <a:path w="2588259" h="1295400">
                  <a:moveTo>
                    <a:pt x="0" y="0"/>
                  </a:moveTo>
                  <a:lnTo>
                    <a:pt x="2587879" y="1294930"/>
                  </a:lnTo>
                </a:path>
              </a:pathLst>
            </a:custGeom>
            <a:noFill/>
            <a:ln w="9143">
              <a:solidFill>
                <a:srgbClr val="497DBA"/>
              </a:solidFill>
              <a:round/>
              <a:headEnd/>
              <a:tailEnd/>
            </a:ln>
          </p:spPr>
          <p:txBody>
            <a:bodyPr lIns="0" tIns="0" rIns="0" bIns="0"/>
            <a:lstStyle/>
            <a:p>
              <a:endParaRPr lang="fr-FR"/>
            </a:p>
          </p:txBody>
        </p:sp>
        <p:sp>
          <p:nvSpPr>
            <p:cNvPr id="15432" name="object 87"/>
            <p:cNvSpPr>
              <a:spLocks/>
            </p:cNvSpPr>
            <p:nvPr/>
          </p:nvSpPr>
          <p:spPr bwMode="auto">
            <a:xfrm>
              <a:off x="1588009" y="3124962"/>
              <a:ext cx="915035" cy="545465"/>
            </a:xfrm>
            <a:custGeom>
              <a:avLst/>
              <a:gdLst>
                <a:gd name="T0" fmla="*/ 914527 w 915035"/>
                <a:gd name="T1" fmla="*/ 544962 h 545464"/>
                <a:gd name="T2" fmla="*/ 0 w 915035"/>
                <a:gd name="T3" fmla="*/ 0 h 545464"/>
                <a:gd name="T4" fmla="*/ 0 60000 65536"/>
                <a:gd name="T5" fmla="*/ 0 60000 65536"/>
              </a:gdLst>
              <a:ahLst/>
              <a:cxnLst>
                <a:cxn ang="T4">
                  <a:pos x="T0" y="T1"/>
                </a:cxn>
                <a:cxn ang="T5">
                  <a:pos x="T2" y="T3"/>
                </a:cxn>
              </a:cxnLst>
              <a:rect l="0" t="0" r="r" b="b"/>
              <a:pathLst>
                <a:path w="915035" h="545464">
                  <a:moveTo>
                    <a:pt x="914527" y="544957"/>
                  </a:moveTo>
                  <a:lnTo>
                    <a:pt x="0" y="0"/>
                  </a:lnTo>
                </a:path>
              </a:pathLst>
            </a:custGeom>
            <a:noFill/>
            <a:ln w="9144">
              <a:solidFill>
                <a:srgbClr val="497DBA"/>
              </a:solidFill>
              <a:round/>
              <a:headEnd/>
              <a:tailEnd/>
            </a:ln>
          </p:spPr>
          <p:txBody>
            <a:bodyPr lIns="0" tIns="0" rIns="0" bIns="0"/>
            <a:lstStyle/>
            <a:p>
              <a:endParaRPr lang="fr-FR"/>
            </a:p>
          </p:txBody>
        </p:sp>
        <p:sp>
          <p:nvSpPr>
            <p:cNvPr id="15433" name="object 88"/>
            <p:cNvSpPr>
              <a:spLocks/>
            </p:cNvSpPr>
            <p:nvPr/>
          </p:nvSpPr>
          <p:spPr bwMode="auto">
            <a:xfrm>
              <a:off x="1616964" y="3033523"/>
              <a:ext cx="1932305" cy="573405"/>
            </a:xfrm>
            <a:custGeom>
              <a:avLst/>
              <a:gdLst>
                <a:gd name="T0" fmla="*/ 1932182 w 1932304"/>
                <a:gd name="T1" fmla="*/ 573404 h 573405"/>
                <a:gd name="T2" fmla="*/ 0 w 1932304"/>
                <a:gd name="T3" fmla="*/ 0 h 573405"/>
                <a:gd name="T4" fmla="*/ 0 60000 65536"/>
                <a:gd name="T5" fmla="*/ 0 60000 65536"/>
              </a:gdLst>
              <a:ahLst/>
              <a:cxnLst>
                <a:cxn ang="T4">
                  <a:pos x="T0" y="T1"/>
                </a:cxn>
                <a:cxn ang="T5">
                  <a:pos x="T2" y="T3"/>
                </a:cxn>
              </a:cxnLst>
              <a:rect l="0" t="0" r="r" b="b"/>
              <a:pathLst>
                <a:path w="1932304" h="573405">
                  <a:moveTo>
                    <a:pt x="1932177" y="573404"/>
                  </a:moveTo>
                  <a:lnTo>
                    <a:pt x="0" y="0"/>
                  </a:lnTo>
                </a:path>
              </a:pathLst>
            </a:custGeom>
            <a:noFill/>
            <a:ln w="9143">
              <a:solidFill>
                <a:srgbClr val="497DBA"/>
              </a:solidFill>
              <a:round/>
              <a:headEnd/>
              <a:tailEnd/>
            </a:ln>
          </p:spPr>
          <p:txBody>
            <a:bodyPr lIns="0" tIns="0" rIns="0" bIns="0"/>
            <a:lstStyle/>
            <a:p>
              <a:endParaRPr lang="fr-FR"/>
            </a:p>
          </p:txBody>
        </p:sp>
        <p:sp>
          <p:nvSpPr>
            <p:cNvPr id="15434" name="object 89"/>
            <p:cNvSpPr>
              <a:spLocks/>
            </p:cNvSpPr>
            <p:nvPr/>
          </p:nvSpPr>
          <p:spPr bwMode="auto">
            <a:xfrm>
              <a:off x="1517904" y="3166111"/>
              <a:ext cx="662305" cy="838835"/>
            </a:xfrm>
            <a:custGeom>
              <a:avLst/>
              <a:gdLst>
                <a:gd name="T0" fmla="*/ 662304 w 662305"/>
                <a:gd name="T1" fmla="*/ 838707 h 838835"/>
                <a:gd name="T2" fmla="*/ 0 w 662305"/>
                <a:gd name="T3" fmla="*/ 0 h 838835"/>
                <a:gd name="T4" fmla="*/ 0 60000 65536"/>
                <a:gd name="T5" fmla="*/ 0 60000 65536"/>
              </a:gdLst>
              <a:ahLst/>
              <a:cxnLst>
                <a:cxn ang="T4">
                  <a:pos x="T0" y="T1"/>
                </a:cxn>
                <a:cxn ang="T5">
                  <a:pos x="T2" y="T3"/>
                </a:cxn>
              </a:cxnLst>
              <a:rect l="0" t="0" r="r" b="b"/>
              <a:pathLst>
                <a:path w="662305" h="838835">
                  <a:moveTo>
                    <a:pt x="662304" y="838707"/>
                  </a:moveTo>
                  <a:lnTo>
                    <a:pt x="0" y="0"/>
                  </a:lnTo>
                </a:path>
              </a:pathLst>
            </a:custGeom>
            <a:noFill/>
            <a:ln w="9144">
              <a:solidFill>
                <a:srgbClr val="497DBA"/>
              </a:solidFill>
              <a:round/>
              <a:headEnd/>
              <a:tailEnd/>
            </a:ln>
          </p:spPr>
          <p:txBody>
            <a:bodyPr lIns="0" tIns="0" rIns="0" bIns="0"/>
            <a:lstStyle/>
            <a:p>
              <a:endParaRPr lang="fr-FR"/>
            </a:p>
          </p:txBody>
        </p:sp>
        <p:sp>
          <p:nvSpPr>
            <p:cNvPr id="15435" name="object 90"/>
            <p:cNvSpPr>
              <a:spLocks/>
            </p:cNvSpPr>
            <p:nvPr/>
          </p:nvSpPr>
          <p:spPr bwMode="auto">
            <a:xfrm>
              <a:off x="2310383" y="4353305"/>
              <a:ext cx="304800" cy="1154430"/>
            </a:xfrm>
            <a:custGeom>
              <a:avLst/>
              <a:gdLst>
                <a:gd name="T0" fmla="*/ 0 w 304800"/>
                <a:gd name="T1" fmla="*/ 0 h 1154429"/>
                <a:gd name="T2" fmla="*/ 304673 w 304800"/>
                <a:gd name="T3" fmla="*/ 1154130 h 1154429"/>
                <a:gd name="T4" fmla="*/ 0 60000 65536"/>
                <a:gd name="T5" fmla="*/ 0 60000 65536"/>
              </a:gdLst>
              <a:ahLst/>
              <a:cxnLst>
                <a:cxn ang="T4">
                  <a:pos x="T0" y="T1"/>
                </a:cxn>
                <a:cxn ang="T5">
                  <a:pos x="T2" y="T3"/>
                </a:cxn>
              </a:cxnLst>
              <a:rect l="0" t="0" r="r" b="b"/>
              <a:pathLst>
                <a:path w="304800" h="1154429">
                  <a:moveTo>
                    <a:pt x="0" y="0"/>
                  </a:moveTo>
                  <a:lnTo>
                    <a:pt x="304673" y="1154125"/>
                  </a:lnTo>
                </a:path>
              </a:pathLst>
            </a:custGeom>
            <a:noFill/>
            <a:ln w="9144">
              <a:solidFill>
                <a:srgbClr val="497DBA"/>
              </a:solidFill>
              <a:round/>
              <a:headEnd/>
              <a:tailEnd/>
            </a:ln>
          </p:spPr>
          <p:txBody>
            <a:bodyPr lIns="0" tIns="0" rIns="0" bIns="0"/>
            <a:lstStyle/>
            <a:p>
              <a:endParaRPr lang="fr-FR"/>
            </a:p>
          </p:txBody>
        </p:sp>
        <p:sp>
          <p:nvSpPr>
            <p:cNvPr id="15436" name="object 91"/>
            <p:cNvSpPr>
              <a:spLocks/>
            </p:cNvSpPr>
            <p:nvPr/>
          </p:nvSpPr>
          <p:spPr bwMode="auto">
            <a:xfrm>
              <a:off x="4719829" y="1488186"/>
              <a:ext cx="60325" cy="1677670"/>
            </a:xfrm>
            <a:custGeom>
              <a:avLst/>
              <a:gdLst>
                <a:gd name="T0" fmla="*/ 0 w 60325"/>
                <a:gd name="T1" fmla="*/ 1677670 h 1677670"/>
                <a:gd name="T2" fmla="*/ 60325 w 60325"/>
                <a:gd name="T3" fmla="*/ 0 h 1677670"/>
                <a:gd name="T4" fmla="*/ 0 60000 65536"/>
                <a:gd name="T5" fmla="*/ 0 60000 65536"/>
              </a:gdLst>
              <a:ahLst/>
              <a:cxnLst>
                <a:cxn ang="T4">
                  <a:pos x="T0" y="T1"/>
                </a:cxn>
                <a:cxn ang="T5">
                  <a:pos x="T2" y="T3"/>
                </a:cxn>
              </a:cxnLst>
              <a:rect l="0" t="0" r="r" b="b"/>
              <a:pathLst>
                <a:path w="60325" h="1677670">
                  <a:moveTo>
                    <a:pt x="0" y="1677670"/>
                  </a:moveTo>
                  <a:lnTo>
                    <a:pt x="60325" y="0"/>
                  </a:lnTo>
                </a:path>
              </a:pathLst>
            </a:custGeom>
            <a:noFill/>
            <a:ln w="9144">
              <a:solidFill>
                <a:srgbClr val="497DBA"/>
              </a:solidFill>
              <a:round/>
              <a:headEnd/>
              <a:tailEnd/>
            </a:ln>
          </p:spPr>
          <p:txBody>
            <a:bodyPr lIns="0" tIns="0" rIns="0" bIns="0"/>
            <a:lstStyle/>
            <a:p>
              <a:endParaRPr lang="fr-FR"/>
            </a:p>
          </p:txBody>
        </p:sp>
        <p:sp>
          <p:nvSpPr>
            <p:cNvPr id="15437" name="object 92"/>
            <p:cNvSpPr>
              <a:spLocks/>
            </p:cNvSpPr>
            <p:nvPr/>
          </p:nvSpPr>
          <p:spPr bwMode="auto">
            <a:xfrm>
              <a:off x="4803648" y="2987802"/>
              <a:ext cx="2977515" cy="567055"/>
            </a:xfrm>
            <a:custGeom>
              <a:avLst/>
              <a:gdLst>
                <a:gd name="T0" fmla="*/ 0 w 2977515"/>
                <a:gd name="T1" fmla="*/ 566547 h 567055"/>
                <a:gd name="T2" fmla="*/ 2977006 w 2977515"/>
                <a:gd name="T3" fmla="*/ 0 h 567055"/>
                <a:gd name="T4" fmla="*/ 0 60000 65536"/>
                <a:gd name="T5" fmla="*/ 0 60000 65536"/>
              </a:gdLst>
              <a:ahLst/>
              <a:cxnLst>
                <a:cxn ang="T4">
                  <a:pos x="T0" y="T1"/>
                </a:cxn>
                <a:cxn ang="T5">
                  <a:pos x="T2" y="T3"/>
                </a:cxn>
              </a:cxnLst>
              <a:rect l="0" t="0" r="r" b="b"/>
              <a:pathLst>
                <a:path w="2977515" h="567055">
                  <a:moveTo>
                    <a:pt x="0" y="566547"/>
                  </a:moveTo>
                  <a:lnTo>
                    <a:pt x="2977006" y="0"/>
                  </a:lnTo>
                </a:path>
              </a:pathLst>
            </a:custGeom>
            <a:noFill/>
            <a:ln w="9144">
              <a:solidFill>
                <a:srgbClr val="497DBA"/>
              </a:solidFill>
              <a:round/>
              <a:headEnd/>
              <a:tailEnd/>
            </a:ln>
          </p:spPr>
          <p:txBody>
            <a:bodyPr lIns="0" tIns="0" rIns="0" bIns="0"/>
            <a:lstStyle/>
            <a:p>
              <a:endParaRPr lang="fr-FR"/>
            </a:p>
          </p:txBody>
        </p:sp>
        <p:sp>
          <p:nvSpPr>
            <p:cNvPr id="15438" name="object 93"/>
            <p:cNvSpPr>
              <a:spLocks/>
            </p:cNvSpPr>
            <p:nvPr/>
          </p:nvSpPr>
          <p:spPr bwMode="auto">
            <a:xfrm>
              <a:off x="4779265" y="3670554"/>
              <a:ext cx="1831339" cy="1927860"/>
            </a:xfrm>
            <a:custGeom>
              <a:avLst/>
              <a:gdLst>
                <a:gd name="T0" fmla="*/ 0 w 1831340"/>
                <a:gd name="T1" fmla="*/ 0 h 1927860"/>
                <a:gd name="T2" fmla="*/ 1831208 w 1831340"/>
                <a:gd name="T3" fmla="*/ 1927301 h 1927860"/>
                <a:gd name="T4" fmla="*/ 0 60000 65536"/>
                <a:gd name="T5" fmla="*/ 0 60000 65536"/>
              </a:gdLst>
              <a:ahLst/>
              <a:cxnLst>
                <a:cxn ang="T4">
                  <a:pos x="T0" y="T1"/>
                </a:cxn>
                <a:cxn ang="T5">
                  <a:pos x="T2" y="T3"/>
                </a:cxn>
              </a:cxnLst>
              <a:rect l="0" t="0" r="r" b="b"/>
              <a:pathLst>
                <a:path w="1831340" h="1927860">
                  <a:moveTo>
                    <a:pt x="0" y="0"/>
                  </a:moveTo>
                  <a:lnTo>
                    <a:pt x="1831213" y="1927301"/>
                  </a:lnTo>
                </a:path>
              </a:pathLst>
            </a:custGeom>
            <a:noFill/>
            <a:ln w="9144">
              <a:solidFill>
                <a:srgbClr val="497DBA"/>
              </a:solidFill>
              <a:round/>
              <a:headEnd/>
              <a:tailEnd/>
            </a:ln>
          </p:spPr>
          <p:txBody>
            <a:bodyPr lIns="0" tIns="0" rIns="0" bIns="0"/>
            <a:lstStyle/>
            <a:p>
              <a:endParaRPr lang="fr-FR"/>
            </a:p>
          </p:txBody>
        </p:sp>
        <p:sp>
          <p:nvSpPr>
            <p:cNvPr id="15439" name="object 94"/>
            <p:cNvSpPr>
              <a:spLocks/>
            </p:cNvSpPr>
            <p:nvPr/>
          </p:nvSpPr>
          <p:spPr bwMode="auto">
            <a:xfrm>
              <a:off x="1616963" y="2987802"/>
              <a:ext cx="2967990" cy="579755"/>
            </a:xfrm>
            <a:custGeom>
              <a:avLst/>
              <a:gdLst>
                <a:gd name="T0" fmla="*/ 2967736 w 2967990"/>
                <a:gd name="T1" fmla="*/ 579247 h 579755"/>
                <a:gd name="T2" fmla="*/ 0 w 2967990"/>
                <a:gd name="T3" fmla="*/ 0 h 579755"/>
                <a:gd name="T4" fmla="*/ 0 60000 65536"/>
                <a:gd name="T5" fmla="*/ 0 60000 65536"/>
              </a:gdLst>
              <a:ahLst/>
              <a:cxnLst>
                <a:cxn ang="T4">
                  <a:pos x="T0" y="T1"/>
                </a:cxn>
                <a:cxn ang="T5">
                  <a:pos x="T2" y="T3"/>
                </a:cxn>
              </a:cxnLst>
              <a:rect l="0" t="0" r="r" b="b"/>
              <a:pathLst>
                <a:path w="2967990" h="579755">
                  <a:moveTo>
                    <a:pt x="2967736" y="579247"/>
                  </a:moveTo>
                  <a:lnTo>
                    <a:pt x="0" y="0"/>
                  </a:lnTo>
                </a:path>
              </a:pathLst>
            </a:custGeom>
            <a:noFill/>
            <a:ln w="9144">
              <a:solidFill>
                <a:srgbClr val="497DBA"/>
              </a:solidFill>
              <a:round/>
              <a:headEnd/>
              <a:tailEnd/>
            </a:ln>
          </p:spPr>
          <p:txBody>
            <a:bodyPr lIns="0" tIns="0" rIns="0" bIns="0"/>
            <a:lstStyle/>
            <a:p>
              <a:endParaRPr lang="fr-FR"/>
            </a:p>
          </p:txBody>
        </p:sp>
        <p:sp>
          <p:nvSpPr>
            <p:cNvPr id="15440" name="object 95"/>
            <p:cNvSpPr>
              <a:spLocks/>
            </p:cNvSpPr>
            <p:nvPr/>
          </p:nvSpPr>
          <p:spPr bwMode="auto">
            <a:xfrm>
              <a:off x="6807707" y="3124962"/>
              <a:ext cx="974090" cy="448309"/>
            </a:xfrm>
            <a:custGeom>
              <a:avLst/>
              <a:gdLst>
                <a:gd name="T0" fmla="*/ 0 w 974090"/>
                <a:gd name="T1" fmla="*/ 448051 h 448310"/>
                <a:gd name="T2" fmla="*/ 974090 w 974090"/>
                <a:gd name="T3" fmla="*/ 0 h 448310"/>
                <a:gd name="T4" fmla="*/ 0 60000 65536"/>
                <a:gd name="T5" fmla="*/ 0 60000 65536"/>
              </a:gdLst>
              <a:ahLst/>
              <a:cxnLst>
                <a:cxn ang="T4">
                  <a:pos x="T0" y="T1"/>
                </a:cxn>
                <a:cxn ang="T5">
                  <a:pos x="T2" y="T3"/>
                </a:cxn>
              </a:cxnLst>
              <a:rect l="0" t="0" r="r" b="b"/>
              <a:pathLst>
                <a:path w="974090" h="448310">
                  <a:moveTo>
                    <a:pt x="0" y="448056"/>
                  </a:moveTo>
                  <a:lnTo>
                    <a:pt x="974090" y="0"/>
                  </a:lnTo>
                </a:path>
              </a:pathLst>
            </a:custGeom>
            <a:noFill/>
            <a:ln w="9144">
              <a:solidFill>
                <a:srgbClr val="497DBA"/>
              </a:solidFill>
              <a:round/>
              <a:headEnd/>
              <a:tailEnd/>
            </a:ln>
          </p:spPr>
          <p:txBody>
            <a:bodyPr lIns="0" tIns="0" rIns="0" bIns="0"/>
            <a:lstStyle/>
            <a:p>
              <a:endParaRPr lang="fr-FR"/>
            </a:p>
          </p:txBody>
        </p:sp>
        <p:sp>
          <p:nvSpPr>
            <p:cNvPr id="15441" name="object 96"/>
            <p:cNvSpPr>
              <a:spLocks/>
            </p:cNvSpPr>
            <p:nvPr/>
          </p:nvSpPr>
          <p:spPr bwMode="auto">
            <a:xfrm>
              <a:off x="6388608" y="2716530"/>
              <a:ext cx="1393190" cy="202565"/>
            </a:xfrm>
            <a:custGeom>
              <a:avLst/>
              <a:gdLst>
                <a:gd name="T0" fmla="*/ 0 w 1393190"/>
                <a:gd name="T1" fmla="*/ 0 h 202564"/>
                <a:gd name="T2" fmla="*/ 1392809 w 1393190"/>
                <a:gd name="T3" fmla="*/ 202316 h 202564"/>
                <a:gd name="T4" fmla="*/ 0 60000 65536"/>
                <a:gd name="T5" fmla="*/ 0 60000 65536"/>
              </a:gdLst>
              <a:ahLst/>
              <a:cxnLst>
                <a:cxn ang="T4">
                  <a:pos x="T0" y="T1"/>
                </a:cxn>
                <a:cxn ang="T5">
                  <a:pos x="T2" y="T3"/>
                </a:cxn>
              </a:cxnLst>
              <a:rect l="0" t="0" r="r" b="b"/>
              <a:pathLst>
                <a:path w="1393190" h="202564">
                  <a:moveTo>
                    <a:pt x="0" y="0"/>
                  </a:moveTo>
                  <a:lnTo>
                    <a:pt x="1392809" y="202311"/>
                  </a:lnTo>
                </a:path>
              </a:pathLst>
            </a:custGeom>
            <a:noFill/>
            <a:ln w="9144">
              <a:solidFill>
                <a:srgbClr val="497DBA"/>
              </a:solidFill>
              <a:round/>
              <a:headEnd/>
              <a:tailEnd/>
            </a:ln>
          </p:spPr>
          <p:txBody>
            <a:bodyPr lIns="0" tIns="0" rIns="0" bIns="0"/>
            <a:lstStyle/>
            <a:p>
              <a:endParaRPr lang="fr-FR"/>
            </a:p>
          </p:txBody>
        </p:sp>
        <p:sp>
          <p:nvSpPr>
            <p:cNvPr id="15442" name="object 97"/>
            <p:cNvSpPr>
              <a:spLocks/>
            </p:cNvSpPr>
            <p:nvPr/>
          </p:nvSpPr>
          <p:spPr bwMode="auto">
            <a:xfrm>
              <a:off x="5245608" y="2167890"/>
              <a:ext cx="2683510" cy="751205"/>
            </a:xfrm>
            <a:custGeom>
              <a:avLst/>
              <a:gdLst>
                <a:gd name="T0" fmla="*/ 0 w 2683509"/>
                <a:gd name="T1" fmla="*/ 0 h 751205"/>
                <a:gd name="T2" fmla="*/ 2683261 w 2683509"/>
                <a:gd name="T3" fmla="*/ 751078 h 751205"/>
                <a:gd name="T4" fmla="*/ 0 60000 65536"/>
                <a:gd name="T5" fmla="*/ 0 60000 65536"/>
              </a:gdLst>
              <a:ahLst/>
              <a:cxnLst>
                <a:cxn ang="T4">
                  <a:pos x="T0" y="T1"/>
                </a:cxn>
                <a:cxn ang="T5">
                  <a:pos x="T2" y="T3"/>
                </a:cxn>
              </a:cxnLst>
              <a:rect l="0" t="0" r="r" b="b"/>
              <a:pathLst>
                <a:path w="2683509" h="751205">
                  <a:moveTo>
                    <a:pt x="0" y="0"/>
                  </a:moveTo>
                  <a:lnTo>
                    <a:pt x="2683256" y="751078"/>
                  </a:lnTo>
                </a:path>
              </a:pathLst>
            </a:custGeom>
            <a:noFill/>
            <a:ln w="9144">
              <a:solidFill>
                <a:srgbClr val="497DBA"/>
              </a:solidFill>
              <a:round/>
              <a:headEnd/>
              <a:tailEnd/>
            </a:ln>
          </p:spPr>
          <p:txBody>
            <a:bodyPr lIns="0" tIns="0" rIns="0" bIns="0"/>
            <a:lstStyle/>
            <a:p>
              <a:endParaRPr lang="fr-FR"/>
            </a:p>
          </p:txBody>
        </p:sp>
        <p:sp>
          <p:nvSpPr>
            <p:cNvPr id="15443" name="object 98"/>
            <p:cNvSpPr>
              <a:spLocks/>
            </p:cNvSpPr>
            <p:nvPr/>
          </p:nvSpPr>
          <p:spPr bwMode="auto">
            <a:xfrm>
              <a:off x="1588009" y="2228851"/>
              <a:ext cx="2107565" cy="652145"/>
            </a:xfrm>
            <a:custGeom>
              <a:avLst/>
              <a:gdLst>
                <a:gd name="T0" fmla="*/ 2107311 w 2107565"/>
                <a:gd name="T1" fmla="*/ 0 h 652144"/>
                <a:gd name="T2" fmla="*/ 0 w 2107565"/>
                <a:gd name="T3" fmla="*/ 651768 h 652144"/>
                <a:gd name="T4" fmla="*/ 0 60000 65536"/>
                <a:gd name="T5" fmla="*/ 0 60000 65536"/>
              </a:gdLst>
              <a:ahLst/>
              <a:cxnLst>
                <a:cxn ang="T4">
                  <a:pos x="T0" y="T1"/>
                </a:cxn>
                <a:cxn ang="T5">
                  <a:pos x="T2" y="T3"/>
                </a:cxn>
              </a:cxnLst>
              <a:rect l="0" t="0" r="r" b="b"/>
              <a:pathLst>
                <a:path w="2107565" h="652144">
                  <a:moveTo>
                    <a:pt x="2107311" y="0"/>
                  </a:moveTo>
                  <a:lnTo>
                    <a:pt x="0" y="651763"/>
                  </a:lnTo>
                </a:path>
              </a:pathLst>
            </a:custGeom>
            <a:noFill/>
            <a:ln w="9144">
              <a:solidFill>
                <a:srgbClr val="497DBA"/>
              </a:solidFill>
              <a:round/>
              <a:headEnd/>
              <a:tailEnd/>
            </a:ln>
          </p:spPr>
          <p:txBody>
            <a:bodyPr lIns="0" tIns="0" rIns="0" bIns="0"/>
            <a:lstStyle/>
            <a:p>
              <a:endParaRPr lang="fr-FR"/>
            </a:p>
          </p:txBody>
        </p:sp>
        <p:sp>
          <p:nvSpPr>
            <p:cNvPr id="15444" name="object 99"/>
            <p:cNvSpPr>
              <a:spLocks/>
            </p:cNvSpPr>
            <p:nvPr/>
          </p:nvSpPr>
          <p:spPr bwMode="auto">
            <a:xfrm>
              <a:off x="1616963" y="2554985"/>
              <a:ext cx="2581910" cy="363220"/>
            </a:xfrm>
            <a:custGeom>
              <a:avLst/>
              <a:gdLst>
                <a:gd name="T0" fmla="*/ 2581402 w 2581910"/>
                <a:gd name="T1" fmla="*/ 0 h 363219"/>
                <a:gd name="T2" fmla="*/ 0 w 2581910"/>
                <a:gd name="T3" fmla="*/ 362843 h 363219"/>
                <a:gd name="T4" fmla="*/ 0 60000 65536"/>
                <a:gd name="T5" fmla="*/ 0 60000 65536"/>
              </a:gdLst>
              <a:ahLst/>
              <a:cxnLst>
                <a:cxn ang="T4">
                  <a:pos x="T0" y="T1"/>
                </a:cxn>
                <a:cxn ang="T5">
                  <a:pos x="T2" y="T3"/>
                </a:cxn>
              </a:cxnLst>
              <a:rect l="0" t="0" r="r" b="b"/>
              <a:pathLst>
                <a:path w="2581910" h="363219">
                  <a:moveTo>
                    <a:pt x="2581402" y="0"/>
                  </a:moveTo>
                  <a:lnTo>
                    <a:pt x="0" y="362838"/>
                  </a:lnTo>
                </a:path>
              </a:pathLst>
            </a:custGeom>
            <a:noFill/>
            <a:ln w="9144">
              <a:solidFill>
                <a:srgbClr val="497DBA"/>
              </a:solidFill>
              <a:round/>
              <a:headEnd/>
              <a:tailEnd/>
            </a:ln>
          </p:spPr>
          <p:txBody>
            <a:bodyPr lIns="0" tIns="0" rIns="0" bIns="0"/>
            <a:lstStyle/>
            <a:p>
              <a:endParaRPr lang="fr-FR"/>
            </a:p>
          </p:txBody>
        </p:sp>
        <p:sp>
          <p:nvSpPr>
            <p:cNvPr id="15445" name="object 100"/>
            <p:cNvSpPr>
              <a:spLocks/>
            </p:cNvSpPr>
            <p:nvPr/>
          </p:nvSpPr>
          <p:spPr bwMode="auto">
            <a:xfrm>
              <a:off x="4425697" y="2574799"/>
              <a:ext cx="3355975" cy="393065"/>
            </a:xfrm>
            <a:custGeom>
              <a:avLst/>
              <a:gdLst>
                <a:gd name="T0" fmla="*/ 0 w 3355975"/>
                <a:gd name="T1" fmla="*/ 0 h 393064"/>
                <a:gd name="T2" fmla="*/ 3355594 w 3355975"/>
                <a:gd name="T3" fmla="*/ 392943 h 393064"/>
                <a:gd name="T4" fmla="*/ 0 60000 65536"/>
                <a:gd name="T5" fmla="*/ 0 60000 65536"/>
              </a:gdLst>
              <a:ahLst/>
              <a:cxnLst>
                <a:cxn ang="T4">
                  <a:pos x="T0" y="T1"/>
                </a:cxn>
                <a:cxn ang="T5">
                  <a:pos x="T2" y="T3"/>
                </a:cxn>
              </a:cxnLst>
              <a:rect l="0" t="0" r="r" b="b"/>
              <a:pathLst>
                <a:path w="3355975" h="393064">
                  <a:moveTo>
                    <a:pt x="0" y="0"/>
                  </a:moveTo>
                  <a:lnTo>
                    <a:pt x="3355594" y="392938"/>
                  </a:lnTo>
                </a:path>
              </a:pathLst>
            </a:custGeom>
            <a:noFill/>
            <a:ln w="9144">
              <a:solidFill>
                <a:srgbClr val="497DBA"/>
              </a:solidFill>
              <a:round/>
              <a:headEnd/>
              <a:tailEnd/>
            </a:ln>
          </p:spPr>
          <p:txBody>
            <a:bodyPr lIns="0" tIns="0" rIns="0" bIns="0"/>
            <a:lstStyle/>
            <a:p>
              <a:endParaRPr lang="fr-FR"/>
            </a:p>
          </p:txBody>
        </p:sp>
        <p:sp>
          <p:nvSpPr>
            <p:cNvPr id="15446" name="object 101"/>
            <p:cNvSpPr>
              <a:spLocks/>
            </p:cNvSpPr>
            <p:nvPr/>
          </p:nvSpPr>
          <p:spPr bwMode="auto">
            <a:xfrm>
              <a:off x="1636776" y="2666239"/>
              <a:ext cx="4206240" cy="301625"/>
            </a:xfrm>
            <a:custGeom>
              <a:avLst/>
              <a:gdLst>
                <a:gd name="T0" fmla="*/ 4206240 w 4206240"/>
                <a:gd name="T1" fmla="*/ 0 h 301625"/>
                <a:gd name="T2" fmla="*/ 0 w 4206240"/>
                <a:gd name="T3" fmla="*/ 301370 h 301625"/>
                <a:gd name="T4" fmla="*/ 0 60000 65536"/>
                <a:gd name="T5" fmla="*/ 0 60000 65536"/>
              </a:gdLst>
              <a:ahLst/>
              <a:cxnLst>
                <a:cxn ang="T4">
                  <a:pos x="T0" y="T1"/>
                </a:cxn>
                <a:cxn ang="T5">
                  <a:pos x="T2" y="T3"/>
                </a:cxn>
              </a:cxnLst>
              <a:rect l="0" t="0" r="r" b="b"/>
              <a:pathLst>
                <a:path w="4206240" h="301625">
                  <a:moveTo>
                    <a:pt x="4206240" y="0"/>
                  </a:moveTo>
                  <a:lnTo>
                    <a:pt x="0" y="301370"/>
                  </a:lnTo>
                </a:path>
              </a:pathLst>
            </a:custGeom>
            <a:noFill/>
            <a:ln w="9144">
              <a:solidFill>
                <a:srgbClr val="497DBA"/>
              </a:solidFill>
              <a:round/>
              <a:headEnd/>
              <a:tailEnd/>
            </a:ln>
          </p:spPr>
          <p:txBody>
            <a:bodyPr lIns="0" tIns="0" rIns="0" bIns="0"/>
            <a:lstStyle/>
            <a:p>
              <a:endParaRPr lang="fr-FR"/>
            </a:p>
          </p:txBody>
        </p:sp>
        <p:sp>
          <p:nvSpPr>
            <p:cNvPr id="15447" name="object 102"/>
            <p:cNvSpPr>
              <a:spLocks/>
            </p:cNvSpPr>
            <p:nvPr/>
          </p:nvSpPr>
          <p:spPr bwMode="auto">
            <a:xfrm>
              <a:off x="6790944" y="4147566"/>
              <a:ext cx="160655" cy="1377315"/>
            </a:xfrm>
            <a:custGeom>
              <a:avLst/>
              <a:gdLst>
                <a:gd name="T0" fmla="*/ 160405 w 160654"/>
                <a:gd name="T1" fmla="*/ 0 h 1377314"/>
                <a:gd name="T2" fmla="*/ 0 w 160654"/>
                <a:gd name="T3" fmla="*/ 1377116 h 1377314"/>
                <a:gd name="T4" fmla="*/ 0 60000 65536"/>
                <a:gd name="T5" fmla="*/ 0 60000 65536"/>
              </a:gdLst>
              <a:ahLst/>
              <a:cxnLst>
                <a:cxn ang="T4">
                  <a:pos x="T0" y="T1"/>
                </a:cxn>
                <a:cxn ang="T5">
                  <a:pos x="T2" y="T3"/>
                </a:cxn>
              </a:cxnLst>
              <a:rect l="0" t="0" r="r" b="b"/>
              <a:pathLst>
                <a:path w="160654" h="1377314">
                  <a:moveTo>
                    <a:pt x="160400" y="0"/>
                  </a:moveTo>
                  <a:lnTo>
                    <a:pt x="0" y="1377111"/>
                  </a:lnTo>
                </a:path>
              </a:pathLst>
            </a:custGeom>
            <a:noFill/>
            <a:ln w="9144">
              <a:solidFill>
                <a:srgbClr val="497DBA"/>
              </a:solidFill>
              <a:round/>
              <a:headEnd/>
              <a:tailEnd/>
            </a:ln>
          </p:spPr>
          <p:txBody>
            <a:bodyPr lIns="0" tIns="0" rIns="0" bIns="0"/>
            <a:lstStyle/>
            <a:p>
              <a:endParaRPr lang="fr-FR"/>
            </a:p>
          </p:txBody>
        </p:sp>
        <p:sp>
          <p:nvSpPr>
            <p:cNvPr id="15448" name="object 103"/>
            <p:cNvSpPr>
              <a:spLocks/>
            </p:cNvSpPr>
            <p:nvPr/>
          </p:nvSpPr>
          <p:spPr bwMode="auto">
            <a:xfrm>
              <a:off x="2583179" y="3845814"/>
              <a:ext cx="153670" cy="1661160"/>
            </a:xfrm>
            <a:custGeom>
              <a:avLst/>
              <a:gdLst>
                <a:gd name="T0" fmla="*/ 0 w 153669"/>
                <a:gd name="T1" fmla="*/ 0 h 1661160"/>
                <a:gd name="T2" fmla="*/ 153548 w 153669"/>
                <a:gd name="T3" fmla="*/ 1661020 h 1661160"/>
                <a:gd name="T4" fmla="*/ 0 60000 65536"/>
                <a:gd name="T5" fmla="*/ 0 60000 65536"/>
              </a:gdLst>
              <a:ahLst/>
              <a:cxnLst>
                <a:cxn ang="T4">
                  <a:pos x="T0" y="T1"/>
                </a:cxn>
                <a:cxn ang="T5">
                  <a:pos x="T2" y="T3"/>
                </a:cxn>
              </a:cxnLst>
              <a:rect l="0" t="0" r="r" b="b"/>
              <a:pathLst>
                <a:path w="153669" h="1661160">
                  <a:moveTo>
                    <a:pt x="0" y="0"/>
                  </a:moveTo>
                  <a:lnTo>
                    <a:pt x="153543" y="1661020"/>
                  </a:lnTo>
                </a:path>
              </a:pathLst>
            </a:custGeom>
            <a:noFill/>
            <a:ln w="9144">
              <a:solidFill>
                <a:srgbClr val="497DBA"/>
              </a:solidFill>
              <a:round/>
              <a:headEnd/>
              <a:tailEnd/>
            </a:ln>
          </p:spPr>
          <p:txBody>
            <a:bodyPr lIns="0" tIns="0" rIns="0" bIns="0"/>
            <a:lstStyle/>
            <a:p>
              <a:endParaRPr lang="fr-FR"/>
            </a:p>
          </p:txBody>
        </p:sp>
        <p:sp>
          <p:nvSpPr>
            <p:cNvPr id="15449" name="object 104"/>
            <p:cNvSpPr>
              <a:spLocks/>
            </p:cNvSpPr>
            <p:nvPr/>
          </p:nvSpPr>
          <p:spPr bwMode="auto">
            <a:xfrm>
              <a:off x="1636776" y="3108199"/>
              <a:ext cx="1191260" cy="498475"/>
            </a:xfrm>
            <a:custGeom>
              <a:avLst/>
              <a:gdLst>
                <a:gd name="T0" fmla="*/ 1190879 w 1191260"/>
                <a:gd name="T1" fmla="*/ 498347 h 498475"/>
                <a:gd name="T2" fmla="*/ 0 w 1191260"/>
                <a:gd name="T3" fmla="*/ 0 h 498475"/>
                <a:gd name="T4" fmla="*/ 0 60000 65536"/>
                <a:gd name="T5" fmla="*/ 0 60000 65536"/>
              </a:gdLst>
              <a:ahLst/>
              <a:cxnLst>
                <a:cxn ang="T4">
                  <a:pos x="T0" y="T1"/>
                </a:cxn>
                <a:cxn ang="T5">
                  <a:pos x="T2" y="T3"/>
                </a:cxn>
              </a:cxnLst>
              <a:rect l="0" t="0" r="r" b="b"/>
              <a:pathLst>
                <a:path w="1191260" h="498475">
                  <a:moveTo>
                    <a:pt x="1190879" y="498347"/>
                  </a:moveTo>
                  <a:lnTo>
                    <a:pt x="0" y="0"/>
                  </a:lnTo>
                </a:path>
              </a:pathLst>
            </a:custGeom>
            <a:noFill/>
            <a:ln w="9143">
              <a:solidFill>
                <a:srgbClr val="497DBA"/>
              </a:solidFill>
              <a:round/>
              <a:headEnd/>
              <a:tailEnd/>
            </a:ln>
          </p:spPr>
          <p:txBody>
            <a:bodyPr lIns="0" tIns="0" rIns="0" bIns="0"/>
            <a:lstStyle/>
            <a:p>
              <a:endParaRPr lang="fr-FR"/>
            </a:p>
          </p:txBody>
        </p:sp>
        <p:sp>
          <p:nvSpPr>
            <p:cNvPr id="15450" name="object 105"/>
            <p:cNvSpPr>
              <a:spLocks/>
            </p:cNvSpPr>
            <p:nvPr/>
          </p:nvSpPr>
          <p:spPr bwMode="auto">
            <a:xfrm>
              <a:off x="2758439" y="4187191"/>
              <a:ext cx="791210" cy="1320165"/>
            </a:xfrm>
            <a:custGeom>
              <a:avLst/>
              <a:gdLst>
                <a:gd name="T0" fmla="*/ 791083 w 791210"/>
                <a:gd name="T1" fmla="*/ 0 h 1320164"/>
                <a:gd name="T2" fmla="*/ 0 w 791210"/>
                <a:gd name="T3" fmla="*/ 1319573 h 1320164"/>
                <a:gd name="T4" fmla="*/ 0 60000 65536"/>
                <a:gd name="T5" fmla="*/ 0 60000 65536"/>
              </a:gdLst>
              <a:ahLst/>
              <a:cxnLst>
                <a:cxn ang="T4">
                  <a:pos x="T0" y="T1"/>
                </a:cxn>
                <a:cxn ang="T5">
                  <a:pos x="T2" y="T3"/>
                </a:cxn>
              </a:cxnLst>
              <a:rect l="0" t="0" r="r" b="b"/>
              <a:pathLst>
                <a:path w="791210" h="1320164">
                  <a:moveTo>
                    <a:pt x="791083" y="0"/>
                  </a:moveTo>
                  <a:lnTo>
                    <a:pt x="0" y="1319568"/>
                  </a:lnTo>
                </a:path>
              </a:pathLst>
            </a:custGeom>
            <a:noFill/>
            <a:ln w="9144">
              <a:solidFill>
                <a:srgbClr val="497DBA"/>
              </a:solidFill>
              <a:round/>
              <a:headEnd/>
              <a:tailEnd/>
            </a:ln>
          </p:spPr>
          <p:txBody>
            <a:bodyPr lIns="0" tIns="0" rIns="0" bIns="0"/>
            <a:lstStyle/>
            <a:p>
              <a:endParaRPr lang="fr-FR"/>
            </a:p>
          </p:txBody>
        </p:sp>
      </p:grpSp>
      <p:sp>
        <p:nvSpPr>
          <p:cNvPr id="15373" name="ZoneTexte 217"/>
          <p:cNvSpPr txBox="1">
            <a:spLocks noChangeArrowheads="1"/>
          </p:cNvSpPr>
          <p:nvPr/>
        </p:nvSpPr>
        <p:spPr bwMode="auto">
          <a:xfrm>
            <a:off x="8789988" y="790575"/>
            <a:ext cx="184150" cy="368300"/>
          </a:xfrm>
          <a:prstGeom prst="rect">
            <a:avLst/>
          </a:prstGeom>
          <a:noFill/>
          <a:ln w="9525">
            <a:noFill/>
            <a:miter lim="800000"/>
            <a:headEnd/>
            <a:tailEnd/>
          </a:ln>
        </p:spPr>
        <p:txBody>
          <a:bodyPr wrap="none">
            <a:spAutoFit/>
          </a:bodyPr>
          <a:lstStyle/>
          <a:p>
            <a:endParaRPr lang="fr-FR" altLang="fr-FR"/>
          </a:p>
        </p:txBody>
      </p:sp>
      <p:sp>
        <p:nvSpPr>
          <p:cNvPr id="116" name="Titre 1"/>
          <p:cNvSpPr txBox="1">
            <a:spLocks noChangeArrowheads="1"/>
          </p:cNvSpPr>
          <p:nvPr/>
        </p:nvSpPr>
        <p:spPr>
          <a:xfrm>
            <a:off x="1047750" y="292100"/>
            <a:ext cx="7880350" cy="747713"/>
          </a:xfrm>
          <a:prstGeom prst="rect">
            <a:avLst/>
          </a:prstGeom>
        </p:spPr>
        <p:txBody>
          <a:bodyPr>
            <a:normAutofit/>
          </a:bodyPr>
          <a:lstStyle>
            <a:lvl1pPr algn="l" rtl="0" eaLnBrk="0" fontAlgn="base" hangingPunct="0">
              <a:spcBef>
                <a:spcPct val="0"/>
              </a:spcBef>
              <a:spcAft>
                <a:spcPct val="0"/>
              </a:spcAft>
              <a:defRPr sz="2000">
                <a:solidFill>
                  <a:srgbClr val="00AFE6"/>
                </a:solidFill>
                <a:latin typeface="+mj-lt"/>
                <a:ea typeface="+mj-ea"/>
                <a:cs typeface="+mj-cs"/>
              </a:defRPr>
            </a:lvl1pPr>
            <a:lvl2pPr algn="l" rtl="0" eaLnBrk="0" fontAlgn="base" hangingPunct="0">
              <a:spcBef>
                <a:spcPct val="0"/>
              </a:spcBef>
              <a:spcAft>
                <a:spcPct val="0"/>
              </a:spcAft>
              <a:defRPr sz="2000">
                <a:solidFill>
                  <a:srgbClr val="00AFE6"/>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a:solidFill>
                  <a:srgbClr val="00AFE6"/>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a:solidFill>
                  <a:srgbClr val="00AFE6"/>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a:solidFill>
                  <a:srgbClr val="00AFE6"/>
                </a:solidFill>
                <a:latin typeface="Arial" charset="0"/>
                <a:ea typeface="ＭＳ Ｐゴシック" charset="-128"/>
                <a:cs typeface="ＭＳ Ｐゴシック" charset="-128"/>
              </a:defRPr>
            </a:lvl5pPr>
            <a:lvl6pPr marL="457200" algn="l" rtl="0" fontAlgn="base">
              <a:spcBef>
                <a:spcPct val="0"/>
              </a:spcBef>
              <a:spcAft>
                <a:spcPct val="0"/>
              </a:spcAft>
              <a:defRPr sz="5400">
                <a:solidFill>
                  <a:srgbClr val="00AFE6"/>
                </a:solidFill>
                <a:latin typeface="Arial" charset="0"/>
                <a:ea typeface="ＭＳ Ｐゴシック" charset="-128"/>
                <a:cs typeface="ＭＳ Ｐゴシック" charset="-128"/>
              </a:defRPr>
            </a:lvl6pPr>
            <a:lvl7pPr marL="914400" algn="l" rtl="0" fontAlgn="base">
              <a:spcBef>
                <a:spcPct val="0"/>
              </a:spcBef>
              <a:spcAft>
                <a:spcPct val="0"/>
              </a:spcAft>
              <a:defRPr sz="5400">
                <a:solidFill>
                  <a:srgbClr val="00AFE6"/>
                </a:solidFill>
                <a:latin typeface="Arial" charset="0"/>
                <a:ea typeface="ＭＳ Ｐゴシック" charset="-128"/>
                <a:cs typeface="ＭＳ Ｐゴシック" charset="-128"/>
              </a:defRPr>
            </a:lvl7pPr>
            <a:lvl8pPr marL="1371600" algn="l" rtl="0" fontAlgn="base">
              <a:spcBef>
                <a:spcPct val="0"/>
              </a:spcBef>
              <a:spcAft>
                <a:spcPct val="0"/>
              </a:spcAft>
              <a:defRPr sz="5400">
                <a:solidFill>
                  <a:srgbClr val="00AFE6"/>
                </a:solidFill>
                <a:latin typeface="Arial" charset="0"/>
                <a:ea typeface="ＭＳ Ｐゴシック" charset="-128"/>
                <a:cs typeface="ＭＳ Ｐゴシック" charset="-128"/>
              </a:defRPr>
            </a:lvl8pPr>
            <a:lvl9pPr marL="1828800" algn="l" rtl="0" fontAlgn="base">
              <a:spcBef>
                <a:spcPct val="0"/>
              </a:spcBef>
              <a:spcAft>
                <a:spcPct val="0"/>
              </a:spcAft>
              <a:defRPr sz="5400">
                <a:solidFill>
                  <a:srgbClr val="00AFE6"/>
                </a:solidFill>
                <a:latin typeface="Arial" charset="0"/>
                <a:ea typeface="ＭＳ Ｐゴシック" charset="-128"/>
                <a:cs typeface="ＭＳ Ｐゴシック" charset="-128"/>
              </a:defRPr>
            </a:lvl9pPr>
          </a:lstStyle>
          <a:p>
            <a:pPr>
              <a:defRPr/>
            </a:pPr>
            <a:r>
              <a:rPr lang="fr-FR" altLang="fr-FR" sz="2800" kern="0" dirty="0"/>
              <a:t>ENJEUX de PISA POUR LA PLANÈTE</a:t>
            </a:r>
          </a:p>
        </p:txBody>
      </p:sp>
      <p:sp>
        <p:nvSpPr>
          <p:cNvPr id="15375" name="ZoneTexte 116"/>
          <p:cNvSpPr txBox="1">
            <a:spLocks noChangeArrowheads="1"/>
          </p:cNvSpPr>
          <p:nvPr/>
        </p:nvSpPr>
        <p:spPr bwMode="auto">
          <a:xfrm>
            <a:off x="833438" y="6237288"/>
            <a:ext cx="7426325" cy="307975"/>
          </a:xfrm>
          <a:prstGeom prst="rect">
            <a:avLst/>
          </a:prstGeom>
          <a:noFill/>
          <a:ln w="9525">
            <a:noFill/>
            <a:miter lim="800000"/>
            <a:headEnd/>
            <a:tailEnd/>
          </a:ln>
        </p:spPr>
        <p:txBody>
          <a:bodyPr>
            <a:spAutoFit/>
          </a:bodyPr>
          <a:lstStyle/>
          <a:p>
            <a:pPr algn="r"/>
            <a:r>
              <a:rPr lang="fr-FR" altLang="fr-FR" sz="1400" i="1"/>
              <a:t>Traduit et adapté de « Preparing our youth for an inclusive and sustainable world”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Raisons et objectifs de PISA p.2 </a:t>
            </a:r>
            <a:br>
              <a:rPr lang="fr-FR" altLang="fr-FR" sz="2400">
                <a:solidFill>
                  <a:srgbClr val="00AFE6"/>
                </a:solidFill>
              </a:rPr>
            </a:br>
            <a:r>
              <a:rPr lang="fr-FR" altLang="fr-FR">
                <a:solidFill>
                  <a:srgbClr val="00AFE6"/>
                </a:solidFill>
              </a:rPr>
              <a:t>(Pourquoi ? et Pour Quoi ?)</a:t>
            </a:r>
            <a:endParaRPr lang="en-GB" altLang="fr-FR">
              <a:solidFill>
                <a:srgbClr val="00AFE6"/>
              </a:solidFill>
            </a:endParaRPr>
          </a:p>
        </p:txBody>
      </p:sp>
      <p:sp>
        <p:nvSpPr>
          <p:cNvPr id="16386" name="Rectangle 3"/>
          <p:cNvSpPr txBox="1">
            <a:spLocks noChangeArrowheads="1"/>
          </p:cNvSpPr>
          <p:nvPr/>
        </p:nvSpPr>
        <p:spPr bwMode="auto">
          <a:xfrm>
            <a:off x="771525" y="1916113"/>
            <a:ext cx="7345363" cy="2232025"/>
          </a:xfrm>
          <a:prstGeom prst="rect">
            <a:avLst/>
          </a:prstGeom>
          <a:noFill/>
          <a:ln w="9525">
            <a:noFill/>
            <a:miter lim="800000"/>
            <a:headEnd/>
            <a:tailEnd/>
          </a:ln>
        </p:spPr>
        <p:txBody>
          <a:bodyPr/>
          <a:lstStyle/>
          <a:p>
            <a:pPr algn="just" eaLnBrk="1" hangingPunct="1">
              <a:spcAft>
                <a:spcPts val="1000"/>
              </a:spcAft>
            </a:pPr>
            <a:r>
              <a:rPr lang="fr-CA" altLang="fr-FR"/>
              <a:t>« </a:t>
            </a:r>
            <a:r>
              <a:rPr lang="fr-CA" altLang="fr-FR" i="1"/>
              <a:t>L’enquête PISA vise à évaluer dans quelle mesure les jeunes adultes de 15 ans … sont préparés à relever les défis de la société de la connaissance. </a:t>
            </a:r>
          </a:p>
          <a:p>
            <a:pPr algn="just" eaLnBrk="1" hangingPunct="1">
              <a:spcAft>
                <a:spcPts val="1000"/>
              </a:spcAft>
            </a:pPr>
            <a:r>
              <a:rPr lang="fr-CA" altLang="fr-FR" i="1"/>
              <a:t>L’évaluation est prospective … elle porte sur l’aptitude des jeunes à exploiter leurs savoirs et savoir-faire pour faire face aux défis de la vie réelle ; </a:t>
            </a:r>
            <a:r>
              <a:rPr lang="fr-CA" altLang="fr-FR" i="1">
                <a:solidFill>
                  <a:srgbClr val="00B0F0"/>
                </a:solidFill>
              </a:rPr>
              <a:t>elle ne cherche pas à déterminer dans quelle mesure les élèves ont assimilé une matière spécifique du programme d’enseignement. </a:t>
            </a:r>
          </a:p>
          <a:p>
            <a:pPr algn="just" eaLnBrk="1" hangingPunct="1">
              <a:spcAft>
                <a:spcPts val="1000"/>
              </a:spcAft>
            </a:pPr>
            <a:r>
              <a:rPr lang="fr-CA" altLang="fr-FR" i="1"/>
              <a:t>… l’important est d’amener les élèves à utiliser ce qu’ils ont appris à l’école, et pas seulement à le reproduire. </a:t>
            </a:r>
            <a:r>
              <a:rPr lang="fr-CA" altLang="fr-FR"/>
              <a:t>»  (OCDE 2004)</a:t>
            </a:r>
          </a:p>
          <a:p>
            <a:pPr algn="just" eaLnBrk="1" hangingPunct="1">
              <a:spcAft>
                <a:spcPts val="1000"/>
              </a:spcAft>
            </a:pPr>
            <a:endParaRPr lang="fr-CA"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txBox="1">
            <a:spLocks noChangeArrowheads="1"/>
          </p:cNvSpPr>
          <p:nvPr/>
        </p:nvSpPr>
        <p:spPr bwMode="auto">
          <a:xfrm>
            <a:off x="827088" y="404813"/>
            <a:ext cx="7758112" cy="792162"/>
          </a:xfrm>
          <a:prstGeom prst="rect">
            <a:avLst/>
          </a:prstGeom>
          <a:noFill/>
          <a:ln w="9525">
            <a:noFill/>
            <a:miter lim="800000"/>
            <a:headEnd/>
            <a:tailEnd/>
          </a:ln>
        </p:spPr>
        <p:txBody>
          <a:bodyPr/>
          <a:lstStyle/>
          <a:p>
            <a:pPr algn="ctr"/>
            <a:r>
              <a:rPr lang="fr-FR" altLang="fr-FR" sz="2400">
                <a:solidFill>
                  <a:srgbClr val="00AFE6"/>
                </a:solidFill>
              </a:rPr>
              <a:t>PISA-Maths </a:t>
            </a:r>
          </a:p>
          <a:p>
            <a:pPr algn="ctr"/>
            <a:r>
              <a:rPr lang="fr-FR" altLang="fr-FR" sz="2400">
                <a:solidFill>
                  <a:srgbClr val="00AFE6"/>
                </a:solidFill>
              </a:rPr>
              <a:t>replacé dans le cadre général du programme PISA </a:t>
            </a:r>
          </a:p>
          <a:p>
            <a:pPr algn="ctr"/>
            <a:endParaRPr lang="en-GB" altLang="fr-FR">
              <a:solidFill>
                <a:srgbClr val="00AFE6"/>
              </a:solidFill>
            </a:endParaRPr>
          </a:p>
          <a:p>
            <a:pPr algn="ctr"/>
            <a:endParaRPr lang="en-GB" altLang="fr-FR">
              <a:solidFill>
                <a:srgbClr val="00AFE6"/>
              </a:solidFill>
            </a:endParaRPr>
          </a:p>
        </p:txBody>
      </p:sp>
      <p:sp>
        <p:nvSpPr>
          <p:cNvPr id="18434" name="Rectangle 3"/>
          <p:cNvSpPr txBox="1">
            <a:spLocks noChangeArrowheads="1"/>
          </p:cNvSpPr>
          <p:nvPr/>
        </p:nvSpPr>
        <p:spPr bwMode="auto">
          <a:xfrm>
            <a:off x="1239838" y="3508375"/>
            <a:ext cx="7345362" cy="2232025"/>
          </a:xfrm>
          <a:prstGeom prst="rect">
            <a:avLst/>
          </a:prstGeom>
          <a:noFill/>
          <a:ln w="9525">
            <a:noFill/>
            <a:miter lim="800000"/>
            <a:headEnd/>
            <a:tailEnd/>
          </a:ln>
        </p:spPr>
        <p:txBody>
          <a:bodyPr/>
          <a:lstStyle/>
          <a:p>
            <a:pPr algn="just" eaLnBrk="1" hangingPunct="1">
              <a:spcAft>
                <a:spcPct val="30000"/>
              </a:spcAft>
            </a:pPr>
            <a:r>
              <a:rPr lang="fr-CA" altLang="fr-FR"/>
              <a:t>PISA décline la littératie dans une variété de domaines :</a:t>
            </a:r>
          </a:p>
          <a:p>
            <a:pPr algn="just" eaLnBrk="1" hangingPunct="1">
              <a:spcAft>
                <a:spcPct val="30000"/>
              </a:spcAft>
              <a:buFont typeface="Arial" pitchFamily="34" charset="0"/>
              <a:buChar char="•"/>
            </a:pPr>
            <a:r>
              <a:rPr lang="fr-CA" altLang="fr-FR" i="1"/>
              <a:t>Reading literacy</a:t>
            </a:r>
          </a:p>
          <a:p>
            <a:pPr algn="just" eaLnBrk="1" hangingPunct="1">
              <a:spcAft>
                <a:spcPct val="30000"/>
              </a:spcAft>
              <a:buFont typeface="Arial" pitchFamily="34" charset="0"/>
              <a:buChar char="•"/>
            </a:pPr>
            <a:r>
              <a:rPr lang="fr-CA" altLang="fr-FR">
                <a:solidFill>
                  <a:srgbClr val="0070C0"/>
                </a:solidFill>
              </a:rPr>
              <a:t>Littératie mathématique</a:t>
            </a:r>
          </a:p>
          <a:p>
            <a:pPr algn="just" eaLnBrk="1" hangingPunct="1">
              <a:spcAft>
                <a:spcPct val="30000"/>
              </a:spcAft>
              <a:buFont typeface="Arial" pitchFamily="34" charset="0"/>
              <a:buChar char="•"/>
            </a:pPr>
            <a:r>
              <a:rPr lang="fr-CA" altLang="fr-FR"/>
              <a:t>Littératie scientifique</a:t>
            </a:r>
          </a:p>
          <a:p>
            <a:pPr algn="just" eaLnBrk="1" hangingPunct="1">
              <a:spcAft>
                <a:spcPct val="30000"/>
              </a:spcAft>
              <a:buFont typeface="Arial" pitchFamily="34" charset="0"/>
              <a:buChar char="•"/>
            </a:pPr>
            <a:r>
              <a:rPr lang="fr-CA" altLang="fr-FR"/>
              <a:t>Résolution de problèmes</a:t>
            </a:r>
          </a:p>
          <a:p>
            <a:pPr algn="just" eaLnBrk="1" hangingPunct="1">
              <a:spcAft>
                <a:spcPct val="30000"/>
              </a:spcAft>
              <a:buFont typeface="Arial" pitchFamily="34" charset="0"/>
              <a:buChar char="•"/>
            </a:pPr>
            <a:r>
              <a:rPr lang="fr-CA" altLang="fr-FR"/>
              <a:t>Littératie financière</a:t>
            </a:r>
          </a:p>
        </p:txBody>
      </p:sp>
      <p:sp>
        <p:nvSpPr>
          <p:cNvPr id="18435" name="Rectangle 3"/>
          <p:cNvSpPr txBox="1">
            <a:spLocks noChangeArrowheads="1"/>
          </p:cNvSpPr>
          <p:nvPr/>
        </p:nvSpPr>
        <p:spPr bwMode="auto">
          <a:xfrm>
            <a:off x="971550" y="1557338"/>
            <a:ext cx="7345363" cy="1800225"/>
          </a:xfrm>
          <a:prstGeom prst="rect">
            <a:avLst/>
          </a:prstGeom>
          <a:noFill/>
          <a:ln w="9525">
            <a:noFill/>
            <a:miter lim="800000"/>
            <a:headEnd/>
            <a:tailEnd/>
          </a:ln>
        </p:spPr>
        <p:txBody>
          <a:bodyPr/>
          <a:lstStyle/>
          <a:p>
            <a:pPr algn="just" eaLnBrk="1" hangingPunct="1">
              <a:spcAft>
                <a:spcPct val="30000"/>
              </a:spcAft>
            </a:pPr>
            <a:r>
              <a:rPr lang="fr-CA" altLang="fr-FR"/>
              <a:t>Ce qui est évalué est </a:t>
            </a:r>
            <a:r>
              <a:rPr lang="fr-CA" altLang="fr-FR">
                <a:solidFill>
                  <a:srgbClr val="0070C0"/>
                </a:solidFill>
              </a:rPr>
              <a:t>la littéracie</a:t>
            </a:r>
            <a:r>
              <a:rPr lang="fr-CA" altLang="fr-FR"/>
              <a:t>, que l'OCDE définit ainsi :</a:t>
            </a:r>
          </a:p>
          <a:p>
            <a:pPr algn="just" eaLnBrk="1" hangingPunct="1">
              <a:spcAft>
                <a:spcPts val="1000"/>
              </a:spcAft>
            </a:pPr>
            <a:r>
              <a:rPr lang="fr-CA" altLang="fr-FR"/>
              <a:t>« …la notion de « littératie  » …renvoie à la capacité des élèves d’exploiter des savoirs et savoir-faire dans des matières clés et d’analyser, de raisonner et de communiquer lorsqu’ils énoncent, résolvent et interprètent des problèmes qui s’inscrivent dans divers contextes. » (OCDE 2004)</a:t>
            </a:r>
          </a:p>
        </p:txBody>
      </p:sp>
    </p:spTree>
  </p:cSld>
  <p:clrMapOvr>
    <a:masterClrMapping/>
  </p:clrMapOvr>
</p:sld>
</file>

<file path=ppt/theme/theme1.xml><?xml version="1.0" encoding="utf-8"?>
<a:theme xmlns:a="http://schemas.openxmlformats.org/drawingml/2006/main" name="PresentationRecherche">
  <a:themeElements>
    <a:clrScheme name="PresentationRecherch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resentationRecherche">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sentationRecherch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ception personnalisée">
  <a:themeElements>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PresentationRecherche</Template>
  <TotalTime>32253</TotalTime>
  <Words>2160</Words>
  <Application>Microsoft Office PowerPoint</Application>
  <PresentationFormat>Affichage à l'écran (4:3)</PresentationFormat>
  <Paragraphs>226</Paragraphs>
  <Slides>26</Slides>
  <Notes>26</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26</vt:i4>
      </vt:variant>
    </vt:vector>
  </HeadingPairs>
  <TitlesOfParts>
    <vt:vector size="34" baseType="lpstr">
      <vt:lpstr>Arial</vt:lpstr>
      <vt:lpstr>Arial Italic</vt:lpstr>
      <vt:lpstr>Calibri</vt:lpstr>
      <vt:lpstr>PresentationRecherche</vt:lpstr>
      <vt:lpstr>Conception personnalisée</vt:lpstr>
      <vt:lpstr>2_Conception personnalisée</vt:lpstr>
      <vt:lpstr>1_Conception personnalisée</vt:lpstr>
      <vt:lpstr>3_Conception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Résultats culture mathématiques PISA 2015</vt:lpstr>
      <vt:lpstr>Présentation PowerPoint</vt:lpstr>
      <vt:lpstr>Présentation PowerPoint</vt:lpstr>
      <vt:lpstr>Présentation PowerPoint</vt:lpstr>
      <vt:lpstr>Présentation PowerPoint</vt:lpstr>
      <vt:lpstr>Présentation PowerPoint</vt:lpstr>
      <vt:lpstr>Présentation PowerPoint</vt:lpstr>
    </vt:vector>
  </TitlesOfParts>
  <Manager>Recherche</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Présentation Power Point</dc:subject>
  <dc:creator>User</dc:creator>
  <cp:lastModifiedBy>Carole BAHEUX</cp:lastModifiedBy>
  <cp:revision>1054</cp:revision>
  <dcterms:created xsi:type="dcterms:W3CDTF">2011-08-30T06:37:00Z</dcterms:created>
  <dcterms:modified xsi:type="dcterms:W3CDTF">2022-06-13T16:42:54Z</dcterms:modified>
</cp:coreProperties>
</file>