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8"/>
  </p:notesMasterIdLst>
  <p:sldIdLst>
    <p:sldId id="256" r:id="rId3"/>
    <p:sldId id="286" r:id="rId4"/>
    <p:sldId id="260" r:id="rId5"/>
    <p:sldId id="274" r:id="rId6"/>
    <p:sldId id="257" r:id="rId7"/>
    <p:sldId id="313" r:id="rId8"/>
    <p:sldId id="259" r:id="rId9"/>
    <p:sldId id="284" r:id="rId10"/>
    <p:sldId id="295" r:id="rId11"/>
    <p:sldId id="289" r:id="rId12"/>
    <p:sldId id="290" r:id="rId13"/>
    <p:sldId id="280" r:id="rId14"/>
    <p:sldId id="291" r:id="rId15"/>
    <p:sldId id="306" r:id="rId16"/>
    <p:sldId id="262" r:id="rId17"/>
    <p:sldId id="261" r:id="rId18"/>
    <p:sldId id="276" r:id="rId19"/>
    <p:sldId id="299" r:id="rId20"/>
    <p:sldId id="264" r:id="rId21"/>
    <p:sldId id="301" r:id="rId22"/>
    <p:sldId id="258" r:id="rId23"/>
    <p:sldId id="271" r:id="rId24"/>
    <p:sldId id="272" r:id="rId25"/>
    <p:sldId id="273" r:id="rId26"/>
    <p:sldId id="312" r:id="rId27"/>
    <p:sldId id="292" r:id="rId28"/>
    <p:sldId id="294" r:id="rId29"/>
    <p:sldId id="283" r:id="rId30"/>
    <p:sldId id="304" r:id="rId31"/>
    <p:sldId id="305" r:id="rId32"/>
    <p:sldId id="296" r:id="rId33"/>
    <p:sldId id="310" r:id="rId34"/>
    <p:sldId id="307" r:id="rId35"/>
    <p:sldId id="311" r:id="rId36"/>
    <p:sldId id="308" r:id="rId3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onyme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569" autoAdjust="0"/>
  </p:normalViewPr>
  <p:slideViewPr>
    <p:cSldViewPr>
      <p:cViewPr>
        <p:scale>
          <a:sx n="77" d="100"/>
          <a:sy n="77" d="100"/>
        </p:scale>
        <p:origin x="-18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commentAuthors" Target="commentAuthor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D866DB-068E-408E-87E2-69F3674FE51E}" type="datetimeFigureOut">
              <a:rPr lang="fr-FR" smtClean="0"/>
              <a:t>05/12/2015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B93DE-79C1-49AD-994F-9CB2B0E615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34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Les modes de questionnement</a:t>
            </a:r>
          </a:p>
          <a:p>
            <a:r>
              <a:rPr lang="fr-FR" dirty="0" smtClean="0"/>
              <a:t>Besoins</a:t>
            </a:r>
            <a:r>
              <a:rPr lang="fr-FR" baseline="0" dirty="0" smtClean="0"/>
              <a:t> techniques, technologiques, théoriques…</a:t>
            </a:r>
          </a:p>
          <a:p>
            <a:r>
              <a:rPr lang="fr-FR" baseline="0" dirty="0" smtClean="0"/>
              <a:t>Grille…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B93DE-79C1-49AD-994F-9CB2B0E6152A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5347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i="1" dirty="0" smtClean="0"/>
              <a:t>Mon expérience des partiels en temps non limité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B93DE-79C1-49AD-994F-9CB2B0E6152A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793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Exemple « histoire vraie »</a:t>
            </a:r>
          </a:p>
          <a:p>
            <a:r>
              <a:rPr lang="fr-FR" dirty="0" smtClean="0"/>
              <a:t>Exemple en sixième</a:t>
            </a:r>
          </a:p>
          <a:p>
            <a:r>
              <a:rPr lang="fr-FR" dirty="0" smtClean="0"/>
              <a:t>On donne deux</a:t>
            </a:r>
            <a:r>
              <a:rPr lang="fr-FR" baseline="0" dirty="0" smtClean="0"/>
              <a:t> droites d et h et deux points A et b appartenant (respectivement) à d et h.</a:t>
            </a:r>
          </a:p>
          <a:p>
            <a:r>
              <a:rPr lang="fr-FR" dirty="0" smtClean="0"/>
              <a:t>Tracer une droite passant par A et</a:t>
            </a:r>
            <a:r>
              <a:rPr lang="fr-FR" baseline="0" dirty="0" smtClean="0"/>
              <a:t> perpendiculaire à d puis passant par B et perpendiculaire à h. Elles se coupent en I.</a:t>
            </a:r>
          </a:p>
          <a:p>
            <a:r>
              <a:rPr lang="fr-FR" i="1" baseline="0" dirty="0" smtClean="0"/>
              <a:t>Il faut comprendre que veut dire « on se donne », ce qu’est un point, comment est nommée une droite (où on les met). </a:t>
            </a:r>
          </a:p>
          <a:p>
            <a:r>
              <a:rPr lang="fr-FR" i="1" baseline="0" dirty="0" smtClean="0"/>
              <a:t>Il faut faire passer un côté de l’équerre par A, et mettre l’autre le long de d … intermédiaire instrumentaux.</a:t>
            </a:r>
          </a:p>
          <a:p>
            <a:r>
              <a:rPr lang="fr-FR" i="1" baseline="0" dirty="0" smtClean="0"/>
              <a:t>A la fin il faut prolonger !les tracés – impensable dans un premier temps !</a:t>
            </a:r>
            <a:endParaRPr lang="fr-FR" i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B93DE-79C1-49AD-994F-9CB2B0E6152A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35297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Exemple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B93DE-79C1-49AD-994F-9CB2B0E6152A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769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Outils :</a:t>
            </a:r>
          </a:p>
          <a:p>
            <a:r>
              <a:rPr lang="fr-FR" dirty="0" smtClean="0"/>
              <a:t>Les dimensions à prendre en compte et les 3 niveaux</a:t>
            </a:r>
          </a:p>
          <a:p>
            <a:r>
              <a:rPr lang="fr-FR" dirty="0" smtClean="0"/>
              <a:t>Résultats :</a:t>
            </a:r>
          </a:p>
          <a:p>
            <a:r>
              <a:rPr lang="fr-FR" dirty="0" smtClean="0"/>
              <a:t>Stabilité de la </a:t>
            </a:r>
            <a:r>
              <a:rPr lang="fr-FR" dirty="0" err="1" smtClean="0"/>
              <a:t>médiative</a:t>
            </a:r>
            <a:endParaRPr lang="fr-FR" dirty="0" smtClean="0"/>
          </a:p>
          <a:p>
            <a:r>
              <a:rPr lang="fr-FR" dirty="0" smtClean="0"/>
              <a:t>Surcharge locale des débutants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B93DE-79C1-49AD-994F-9CB2B0E6152A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94951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Coulange</a:t>
            </a:r>
            <a:r>
              <a:rPr lang="fr-FR" baseline="0" dirty="0" smtClean="0"/>
              <a:t> 1997</a:t>
            </a:r>
          </a:p>
          <a:p>
            <a:r>
              <a:rPr lang="fr-FR" dirty="0" err="1" smtClean="0"/>
              <a:t>Dorier</a:t>
            </a:r>
            <a:r>
              <a:rPr lang="fr-FR" dirty="0" smtClean="0"/>
              <a:t> 2013 petit x 91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B93DE-79C1-49AD-994F-9CB2B0E6152A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249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2B04B-F155-496D-B322-99A02E91D7A3}" type="datetime1">
              <a:rPr lang="fr-FR" smtClean="0"/>
              <a:t>05/12/2015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CB004-5C66-440D-BA50-48A1B6E6E9D4}" type="datetime1">
              <a:rPr lang="fr-FR" smtClean="0"/>
              <a:t>05/12/2015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94491-AB3C-4F6B-95D9-BB728563B3ED}" type="datetime1">
              <a:rPr lang="fr-FR" smtClean="0"/>
              <a:t>05/12/2015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2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251" indent="0" algn="ctr">
              <a:buNone/>
              <a:defRPr/>
            </a:lvl2pPr>
            <a:lvl3pPr marL="912506" indent="0" algn="ctr">
              <a:buNone/>
              <a:defRPr/>
            </a:lvl3pPr>
            <a:lvl4pPr marL="1368760" indent="0" algn="ctr">
              <a:buNone/>
              <a:defRPr/>
            </a:lvl4pPr>
            <a:lvl5pPr marL="1825012" indent="0" algn="ctr">
              <a:buNone/>
              <a:defRPr/>
            </a:lvl5pPr>
            <a:lvl6pPr marL="2281267" indent="0" algn="ctr">
              <a:buNone/>
              <a:defRPr/>
            </a:lvl6pPr>
            <a:lvl7pPr marL="2737518" indent="0" algn="ctr">
              <a:buNone/>
              <a:defRPr/>
            </a:lvl7pPr>
            <a:lvl8pPr marL="3193764" indent="0" algn="ctr">
              <a:buNone/>
              <a:defRPr/>
            </a:lvl8pPr>
            <a:lvl9pPr marL="3650023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D88D0B0-612F-4CE5-A939-F2E76981267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53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1407424-DC9A-4332-A6DF-457A2DF0533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2709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251" indent="0">
              <a:buNone/>
              <a:defRPr sz="1800"/>
            </a:lvl2pPr>
            <a:lvl3pPr marL="912506" indent="0">
              <a:buNone/>
              <a:defRPr sz="1600"/>
            </a:lvl3pPr>
            <a:lvl4pPr marL="1368760" indent="0">
              <a:buNone/>
              <a:defRPr sz="1400"/>
            </a:lvl4pPr>
            <a:lvl5pPr marL="1825012" indent="0">
              <a:buNone/>
              <a:defRPr sz="1400"/>
            </a:lvl5pPr>
            <a:lvl6pPr marL="2281267" indent="0">
              <a:buNone/>
              <a:defRPr sz="1400"/>
            </a:lvl6pPr>
            <a:lvl7pPr marL="2737518" indent="0">
              <a:buNone/>
              <a:defRPr sz="1400"/>
            </a:lvl7pPr>
            <a:lvl8pPr marL="3193764" indent="0">
              <a:buNone/>
              <a:defRPr sz="1400"/>
            </a:lvl8pPr>
            <a:lvl9pPr marL="3650023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445E982-55A7-40AA-9106-23FF0BDA788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0957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D91CE3B-2233-4688-8CA2-B8B1EFB6EF4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80893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251" indent="0">
              <a:buNone/>
              <a:defRPr sz="2000" b="1"/>
            </a:lvl2pPr>
            <a:lvl3pPr marL="912506" indent="0">
              <a:buNone/>
              <a:defRPr sz="1800" b="1"/>
            </a:lvl3pPr>
            <a:lvl4pPr marL="1368760" indent="0">
              <a:buNone/>
              <a:defRPr sz="1600" b="1"/>
            </a:lvl4pPr>
            <a:lvl5pPr marL="1825012" indent="0">
              <a:buNone/>
              <a:defRPr sz="1600" b="1"/>
            </a:lvl5pPr>
            <a:lvl6pPr marL="2281267" indent="0">
              <a:buNone/>
              <a:defRPr sz="1600" b="1"/>
            </a:lvl6pPr>
            <a:lvl7pPr marL="2737518" indent="0">
              <a:buNone/>
              <a:defRPr sz="1600" b="1"/>
            </a:lvl7pPr>
            <a:lvl8pPr marL="3193764" indent="0">
              <a:buNone/>
              <a:defRPr sz="1600" b="1"/>
            </a:lvl8pPr>
            <a:lvl9pPr marL="3650023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251" indent="0">
              <a:buNone/>
              <a:defRPr sz="2000" b="1"/>
            </a:lvl2pPr>
            <a:lvl3pPr marL="912506" indent="0">
              <a:buNone/>
              <a:defRPr sz="1800" b="1"/>
            </a:lvl3pPr>
            <a:lvl4pPr marL="1368760" indent="0">
              <a:buNone/>
              <a:defRPr sz="1600" b="1"/>
            </a:lvl4pPr>
            <a:lvl5pPr marL="1825012" indent="0">
              <a:buNone/>
              <a:defRPr sz="1600" b="1"/>
            </a:lvl5pPr>
            <a:lvl6pPr marL="2281267" indent="0">
              <a:buNone/>
              <a:defRPr sz="1600" b="1"/>
            </a:lvl6pPr>
            <a:lvl7pPr marL="2737518" indent="0">
              <a:buNone/>
              <a:defRPr sz="1600" b="1"/>
            </a:lvl7pPr>
            <a:lvl8pPr marL="3193764" indent="0">
              <a:buNone/>
              <a:defRPr sz="1600" b="1"/>
            </a:lvl8pPr>
            <a:lvl9pPr marL="3650023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EF9A05A-629D-4C67-A01E-462398674D1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3750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B92EE83-17D4-4DAD-901C-16DE8505AA5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8122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2D86569-30DA-477A-867E-64B40C2B04B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49054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4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251" indent="0">
              <a:buNone/>
              <a:defRPr sz="1200"/>
            </a:lvl2pPr>
            <a:lvl3pPr marL="912506" indent="0">
              <a:buNone/>
              <a:defRPr sz="1000"/>
            </a:lvl3pPr>
            <a:lvl4pPr marL="1368760" indent="0">
              <a:buNone/>
              <a:defRPr sz="900"/>
            </a:lvl4pPr>
            <a:lvl5pPr marL="1825012" indent="0">
              <a:buNone/>
              <a:defRPr sz="900"/>
            </a:lvl5pPr>
            <a:lvl6pPr marL="2281267" indent="0">
              <a:buNone/>
              <a:defRPr sz="900"/>
            </a:lvl6pPr>
            <a:lvl7pPr marL="2737518" indent="0">
              <a:buNone/>
              <a:defRPr sz="900"/>
            </a:lvl7pPr>
            <a:lvl8pPr marL="3193764" indent="0">
              <a:buNone/>
              <a:defRPr sz="900"/>
            </a:lvl8pPr>
            <a:lvl9pPr marL="3650023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B44AD79-3A43-42DF-B13E-F1CBAE64EE4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5857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D730-97AB-4163-9207-D6C04FDCD3B4}" type="datetime1">
              <a:rPr lang="fr-FR" smtClean="0"/>
              <a:t>05/12/2015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251" indent="0">
              <a:buNone/>
              <a:defRPr sz="2800"/>
            </a:lvl2pPr>
            <a:lvl3pPr marL="912506" indent="0">
              <a:buNone/>
              <a:defRPr sz="2400"/>
            </a:lvl3pPr>
            <a:lvl4pPr marL="1368760" indent="0">
              <a:buNone/>
              <a:defRPr sz="2000"/>
            </a:lvl4pPr>
            <a:lvl5pPr marL="1825012" indent="0">
              <a:buNone/>
              <a:defRPr sz="2000"/>
            </a:lvl5pPr>
            <a:lvl6pPr marL="2281267" indent="0">
              <a:buNone/>
              <a:defRPr sz="2000"/>
            </a:lvl6pPr>
            <a:lvl7pPr marL="2737518" indent="0">
              <a:buNone/>
              <a:defRPr sz="2000"/>
            </a:lvl7pPr>
            <a:lvl8pPr marL="3193764" indent="0">
              <a:buNone/>
              <a:defRPr sz="2000"/>
            </a:lvl8pPr>
            <a:lvl9pPr marL="3650023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251" indent="0">
              <a:buNone/>
              <a:defRPr sz="1200"/>
            </a:lvl2pPr>
            <a:lvl3pPr marL="912506" indent="0">
              <a:buNone/>
              <a:defRPr sz="1000"/>
            </a:lvl3pPr>
            <a:lvl4pPr marL="1368760" indent="0">
              <a:buNone/>
              <a:defRPr sz="900"/>
            </a:lvl4pPr>
            <a:lvl5pPr marL="1825012" indent="0">
              <a:buNone/>
              <a:defRPr sz="900"/>
            </a:lvl5pPr>
            <a:lvl6pPr marL="2281267" indent="0">
              <a:buNone/>
              <a:defRPr sz="900"/>
            </a:lvl6pPr>
            <a:lvl7pPr marL="2737518" indent="0">
              <a:buNone/>
              <a:defRPr sz="900"/>
            </a:lvl7pPr>
            <a:lvl8pPr marL="3193764" indent="0">
              <a:buNone/>
              <a:defRPr sz="900"/>
            </a:lvl8pPr>
            <a:lvl9pPr marL="3650023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28BD008-E3CB-49BC-8D04-40FE612BC47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62435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C9F8881-F423-425D-AEBF-90B38430BE8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4505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1" y="27465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1EE59FC-24A7-43E5-AEB9-F6168163428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5183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4B803-2994-46CF-BE5E-39EDAAD8A196}" type="datetime1">
              <a:rPr lang="fr-FR" smtClean="0"/>
              <a:t>05/12/2015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F6832-9989-4CF5-83DA-873CD99B092F}" type="datetime1">
              <a:rPr lang="fr-FR" smtClean="0"/>
              <a:t>05/12/2015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9A03B-DAD1-484F-A41E-6C33D8EEFD68}" type="datetime1">
              <a:rPr lang="fr-FR" smtClean="0"/>
              <a:t>05/12/2015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939DC-D010-4DB8-AEAF-DD3C303F2C64}" type="datetime1">
              <a:rPr lang="fr-FR" smtClean="0"/>
              <a:t>05/12/2015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FE757-32AE-4CA9-8EDC-177E5FE759CF}" type="datetime1">
              <a:rPr lang="fr-FR" smtClean="0"/>
              <a:t>05/12/2015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B7C1F-3DA7-47C5-992A-27848D942E7A}" type="datetime1">
              <a:rPr lang="fr-FR" smtClean="0"/>
              <a:t>05/12/2015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2CC6D-E911-4CD7-8356-E180B4DC9D3A}" type="datetime1">
              <a:rPr lang="fr-FR" smtClean="0"/>
              <a:t>05/12/2015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A3A1D-475B-43EC-A0E2-F38CABB320BC}" type="datetime1">
              <a:rPr lang="fr-FR" smtClean="0"/>
              <a:t>05/12/2015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42" tIns="45624" rIns="91242" bIns="4562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42" tIns="45624" rIns="91242" bIns="456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42" tIns="45624" rIns="91242" bIns="45624" numCol="1" anchor="t" anchorCtr="0" compatLnSpc="1">
            <a:prstTxWarp prst="textNoShape">
              <a:avLst/>
            </a:prstTxWarp>
          </a:bodyPr>
          <a:lstStyle>
            <a:lvl1pPr defTabSz="912506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42" tIns="45624" rIns="91242" bIns="45624" numCol="1" anchor="t" anchorCtr="0" compatLnSpc="1">
            <a:prstTxWarp prst="textNoShape">
              <a:avLst/>
            </a:prstTxWarp>
          </a:bodyPr>
          <a:lstStyle>
            <a:lvl1pPr algn="ctr" defTabSz="912506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42" tIns="45624" rIns="91242" bIns="45624" numCol="1" anchor="t" anchorCtr="0" compatLnSpc="1">
            <a:prstTxWarp prst="textNoShape">
              <a:avLst/>
            </a:prstTxWarp>
          </a:bodyPr>
          <a:lstStyle>
            <a:lvl1pPr algn="r" defTabSz="912506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B474B8-314D-446B-9E53-67E8B60B9904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8650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625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250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6876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5012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257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398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5438" indent="-2254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2638" indent="-22542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09391" indent="-22812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65646" indent="-22812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1898" indent="-22812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78151" indent="-22812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25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251" algn="l" defTabSz="9125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506" algn="l" defTabSz="9125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760" algn="l" defTabSz="9125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012" algn="l" defTabSz="9125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267" algn="l" defTabSz="9125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518" algn="l" defTabSz="9125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764" algn="l" defTabSz="9125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023" algn="l" defTabSz="9125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3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Didactique des mathématiques et formations (initiales) des enseignants </a:t>
            </a:r>
            <a:r>
              <a:rPr lang="fr-FR" dirty="0"/>
              <a:t>d</a:t>
            </a:r>
            <a:r>
              <a:rPr lang="fr-FR" dirty="0" smtClean="0"/>
              <a:t>e mathématiques du secondaire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smtClean="0"/>
              <a:t>Un point de vue sur les </a:t>
            </a:r>
            <a:r>
              <a:rPr lang="fr-FR" dirty="0"/>
              <a:t>évolutions de la formation des enseignants et des recherches concernant la formation des enseignants et leurs pratiques </a:t>
            </a:r>
            <a:endParaRPr lang="fr-FR" dirty="0" smtClean="0"/>
          </a:p>
          <a:p>
            <a:r>
              <a:rPr lang="fr-FR" dirty="0" err="1" smtClean="0"/>
              <a:t>Lalina</a:t>
            </a:r>
            <a:r>
              <a:rPr lang="fr-FR" dirty="0" smtClean="0"/>
              <a:t> </a:t>
            </a:r>
            <a:r>
              <a:rPr lang="fr-FR" dirty="0" err="1" smtClean="0"/>
              <a:t>Coulange</a:t>
            </a:r>
            <a:r>
              <a:rPr lang="fr-FR" dirty="0" smtClean="0"/>
              <a:t> et Aline Robert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1819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fr-FR" sz="2800" b="1" dirty="0" smtClean="0"/>
              <a:t>Des sous-activités pour analyser ce qui passe en classe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32859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dirty="0" smtClean="0"/>
              <a:t>On distingue les sous-activités suivantes, imbriquées :</a:t>
            </a:r>
          </a:p>
          <a:p>
            <a:r>
              <a:rPr lang="fr-FR" dirty="0" smtClean="0"/>
              <a:t>Reconnaissances de propriétés ou de leurs modalités d’utilisation, indiquées ou non ; interprétations de traitements internes ou instrumentés ; contrôles</a:t>
            </a:r>
            <a:endParaRPr lang="fr-FR" dirty="0"/>
          </a:p>
          <a:p>
            <a:r>
              <a:rPr lang="fr-FR" dirty="0" smtClean="0"/>
              <a:t>Organisation des connaissances  à utiliser ; mises en œuvre de raisonnements – avec étapes ; changements de points de vue ou mises en relation, intermédiaires à introduire, </a:t>
            </a:r>
          </a:p>
          <a:p>
            <a:r>
              <a:rPr lang="fr-FR" dirty="0" smtClean="0"/>
              <a:t>Traitements « internes », ou instrumentés : à effectuer ou à commander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Cela reste à compléter pour les nouvelles tâches proposées en classe</a:t>
            </a: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/>
              <a:t>la question devient : </a:t>
            </a:r>
            <a:r>
              <a:rPr lang="fr-FR" b="1" dirty="0" smtClean="0"/>
              <a:t>est-ce que ce qui est proposé aux élèves permet à tous de développer ces sous-activités et à quelles conditions ?</a:t>
            </a:r>
          </a:p>
          <a:p>
            <a:pPr marL="0" indent="0">
              <a:buNone/>
            </a:pPr>
            <a:r>
              <a:rPr lang="fr-FR" dirty="0" smtClean="0"/>
              <a:t>On comprend l’importance accordée </a:t>
            </a:r>
            <a:r>
              <a:rPr lang="fr-FR" b="1" dirty="0" smtClean="0"/>
              <a:t>aux déroulements </a:t>
            </a:r>
            <a:r>
              <a:rPr lang="fr-FR" dirty="0" smtClean="0"/>
              <a:t>et pas seulement aux tâches !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0850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562074"/>
          </a:xfrm>
        </p:spPr>
        <p:txBody>
          <a:bodyPr>
            <a:noAutofit/>
          </a:bodyPr>
          <a:lstStyle/>
          <a:p>
            <a:r>
              <a:rPr lang="fr-FR" sz="2400" dirty="0" smtClean="0"/>
              <a:t>Des types de notion pour réfléchir aux introductions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Différents types de notion dans l’enseignement (liés aux programmes)</a:t>
            </a:r>
          </a:p>
          <a:p>
            <a:pPr>
              <a:buFontTx/>
              <a:buChar char="-"/>
            </a:pPr>
            <a:r>
              <a:rPr lang="fr-FR" b="1" dirty="0" smtClean="0"/>
              <a:t>extensions</a:t>
            </a:r>
            <a:r>
              <a:rPr lang="fr-FR" dirty="0" smtClean="0"/>
              <a:t> (avec ou sans accidents) – produit scalaire du plan à l’espace, orthogonalité droites-plans…</a:t>
            </a:r>
          </a:p>
          <a:p>
            <a:pPr>
              <a:buFontTx/>
              <a:buChar char="-"/>
            </a:pPr>
            <a:r>
              <a:rPr lang="fr-FR" b="1" dirty="0" smtClean="0"/>
              <a:t>Réponses à un </a:t>
            </a:r>
            <a:r>
              <a:rPr lang="fr-FR" b="1" dirty="0" err="1" smtClean="0"/>
              <a:t>pb</a:t>
            </a:r>
            <a:r>
              <a:rPr lang="fr-FR" b="1" dirty="0" smtClean="0"/>
              <a:t> </a:t>
            </a:r>
            <a:r>
              <a:rPr lang="fr-FR" dirty="0" smtClean="0"/>
              <a:t>- intégrale</a:t>
            </a:r>
          </a:p>
          <a:p>
            <a:pPr>
              <a:buFontTx/>
              <a:buChar char="-"/>
            </a:pPr>
            <a:r>
              <a:rPr lang="fr-FR" b="1" dirty="0" smtClean="0"/>
              <a:t>FUG </a:t>
            </a:r>
            <a:r>
              <a:rPr lang="fr-FR" dirty="0" smtClean="0"/>
              <a:t>– algèbre (linéaire)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i="1" dirty="0" smtClean="0"/>
              <a:t>Intérêt</a:t>
            </a:r>
            <a:r>
              <a:rPr lang="fr-FR" dirty="0" smtClean="0"/>
              <a:t> : donner des moyens de réfléchir à l’introduction (avec ou sans activités préliminaires, selon la distance pour les élèves entre ce qui est acquis et ce qui est nouveau)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0209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4968"/>
          </a:xfrm>
        </p:spPr>
        <p:txBody>
          <a:bodyPr>
            <a:normAutofit/>
          </a:bodyPr>
          <a:lstStyle/>
          <a:p>
            <a:r>
              <a:rPr lang="fr-FR" sz="3200" dirty="0" smtClean="0"/>
              <a:t>Des déroulements aux activités des élèves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36712"/>
            <a:ext cx="8507288" cy="5904656"/>
          </a:xfrm>
        </p:spPr>
        <p:txBody>
          <a:bodyPr>
            <a:normAutofit fontScale="77500" lnSpcReduction="20000"/>
          </a:bodyPr>
          <a:lstStyle/>
          <a:p>
            <a:r>
              <a:rPr lang="fr-FR" b="1" dirty="0"/>
              <a:t>les aides </a:t>
            </a:r>
            <a:r>
              <a:rPr lang="fr-FR" dirty="0"/>
              <a:t>: on distingue celles qui donnent des indications directes ou indirectes et d’autres, qui amènent une généralisation,</a:t>
            </a:r>
          </a:p>
          <a:p>
            <a:r>
              <a:rPr lang="fr-FR" b="1" dirty="0"/>
              <a:t>les commentaires sur les math ou sur les méthodes </a:t>
            </a:r>
            <a:r>
              <a:rPr lang="fr-FR" dirty="0"/>
              <a:t>ou </a:t>
            </a:r>
            <a:r>
              <a:rPr lang="fr-FR" b="1" dirty="0" smtClean="0"/>
              <a:t>ce </a:t>
            </a:r>
            <a:r>
              <a:rPr lang="fr-FR" b="1" dirty="0"/>
              <a:t>qui est formulé </a:t>
            </a:r>
            <a:r>
              <a:rPr lang="fr-FR" b="1" dirty="0" smtClean="0"/>
              <a:t>(</a:t>
            </a:r>
            <a:r>
              <a:rPr lang="fr-FR" dirty="0" smtClean="0"/>
              <a:t>cf. petit x 94</a:t>
            </a:r>
            <a:r>
              <a:rPr lang="fr-FR" b="1" dirty="0" smtClean="0"/>
              <a:t>)</a:t>
            </a:r>
            <a:r>
              <a:rPr lang="fr-FR" dirty="0" smtClean="0"/>
              <a:t>... </a:t>
            </a:r>
            <a:r>
              <a:rPr lang="fr-FR" dirty="0"/>
              <a:t>qui apportent des explicitations aux élèves. </a:t>
            </a:r>
            <a:r>
              <a:rPr lang="fr-FR" dirty="0" smtClean="0"/>
              <a:t>D’autant </a:t>
            </a:r>
            <a:r>
              <a:rPr lang="fr-FR" dirty="0"/>
              <a:t>plus intéressantes qu’elles s’appuient sur un travail des </a:t>
            </a:r>
            <a:r>
              <a:rPr lang="fr-FR" dirty="0" smtClean="0"/>
              <a:t>élèves (</a:t>
            </a:r>
            <a:r>
              <a:rPr lang="fr-FR" b="1" dirty="0" smtClean="0"/>
              <a:t>lien</a:t>
            </a:r>
            <a:r>
              <a:rPr lang="fr-FR" dirty="0" smtClean="0"/>
              <a:t> exercice / cours).</a:t>
            </a:r>
            <a:endParaRPr lang="fr-FR" dirty="0"/>
          </a:p>
          <a:p>
            <a:r>
              <a:rPr lang="fr-FR" b="1" dirty="0" smtClean="0"/>
              <a:t>On introduit la nécessité de laisser travailler les élèves </a:t>
            </a:r>
            <a:r>
              <a:rPr lang="fr-FR" dirty="0" smtClean="0"/>
              <a:t>(se taire ?), de </a:t>
            </a:r>
            <a:r>
              <a:rPr lang="fr-FR" b="1" dirty="0" smtClean="0"/>
              <a:t>repérer </a:t>
            </a:r>
            <a:r>
              <a:rPr lang="fr-FR" b="1" dirty="0"/>
              <a:t>le travail des élèves</a:t>
            </a:r>
            <a:r>
              <a:rPr lang="fr-FR" dirty="0"/>
              <a:t>, et donc avoir des clefs pour l’analyser rapidement, </a:t>
            </a:r>
            <a:r>
              <a:rPr lang="fr-FR" dirty="0" smtClean="0"/>
              <a:t>pour </a:t>
            </a:r>
            <a:r>
              <a:rPr lang="fr-FR" b="1" dirty="0"/>
              <a:t>pouvoir </a:t>
            </a:r>
            <a:r>
              <a:rPr lang="fr-FR" b="1" dirty="0" smtClean="0"/>
              <a:t>s’appuyer sur ce travail et apporter </a:t>
            </a:r>
            <a:r>
              <a:rPr lang="fr-FR" b="1" dirty="0"/>
              <a:t>ce qui en est proche ou </a:t>
            </a:r>
            <a:r>
              <a:rPr lang="fr-FR" b="1" dirty="0" smtClean="0"/>
              <a:t>manque </a:t>
            </a:r>
            <a:r>
              <a:rPr lang="fr-FR" dirty="0" smtClean="0"/>
              <a:t>– </a:t>
            </a:r>
            <a:r>
              <a:rPr lang="fr-FR" dirty="0"/>
              <a:t>c’est précisément à ça que servent les </a:t>
            </a:r>
            <a:r>
              <a:rPr lang="fr-FR" dirty="0" smtClean="0"/>
              <a:t>analyses </a:t>
            </a:r>
            <a:r>
              <a:rPr lang="fr-FR" i="1" dirty="0"/>
              <a:t>a priori</a:t>
            </a:r>
            <a:r>
              <a:rPr lang="fr-FR" dirty="0" smtClean="0"/>
              <a:t>…</a:t>
            </a:r>
          </a:p>
          <a:p>
            <a:r>
              <a:rPr lang="fr-FR" dirty="0" smtClean="0"/>
              <a:t>Les questions d’ordre, des moments précis où on intervient, sont introduites (cf. </a:t>
            </a:r>
            <a:r>
              <a:rPr lang="fr-FR" i="1" dirty="0" smtClean="0"/>
              <a:t>petit x 94 </a:t>
            </a:r>
            <a:r>
              <a:rPr lang="fr-FR" dirty="0" smtClean="0"/>
              <a:t>et proximités)</a:t>
            </a:r>
          </a:p>
          <a:p>
            <a:r>
              <a:rPr lang="fr-FR" dirty="0" smtClean="0"/>
              <a:t>Mais cela conduit à questionner plus globalement l’inscription d’une séance dans le reste, dans les programmes, … (</a:t>
            </a:r>
            <a:r>
              <a:rPr lang="fr-FR" b="1" dirty="0" smtClean="0">
                <a:solidFill>
                  <a:srgbClr val="FF0000"/>
                </a:solidFill>
                <a:hlinkClick r:id="rId2" action="ppaction://hlinksldjump"/>
              </a:rPr>
              <a:t>exemple L2</a:t>
            </a:r>
            <a:r>
              <a:rPr lang="fr-FR" dirty="0" smtClean="0"/>
              <a:t>)</a:t>
            </a:r>
            <a:endParaRPr lang="fr-FR" dirty="0"/>
          </a:p>
          <a:p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2733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762056" cy="1008112"/>
          </a:xfrm>
        </p:spPr>
        <p:txBody>
          <a:bodyPr>
            <a:noAutofit/>
          </a:bodyPr>
          <a:lstStyle/>
          <a:p>
            <a:r>
              <a:rPr lang="fr-FR" sz="2400" dirty="0" smtClean="0"/>
              <a:t>Des exemples de ce qu’embarque le langage mathématique : pour réfléchir à ce qui peut être naturalisé par l’enseignant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La numération décimale</a:t>
            </a:r>
          </a:p>
          <a:p>
            <a:r>
              <a:rPr lang="fr-FR" dirty="0" smtClean="0"/>
              <a:t>Les figures en géométrie –contraintes et possibles cachés</a:t>
            </a:r>
          </a:p>
          <a:p>
            <a:r>
              <a:rPr lang="fr-FR" dirty="0" smtClean="0"/>
              <a:t>Les théorèmes : ce qui est invariant et ce qui peut varier… (exemples)</a:t>
            </a:r>
          </a:p>
          <a:p>
            <a:r>
              <a:rPr lang="fr-FR" dirty="0"/>
              <a:t>La formalisation de la convergence des </a:t>
            </a:r>
            <a:r>
              <a:rPr lang="fr-FR" dirty="0" smtClean="0"/>
              <a:t>suites</a:t>
            </a:r>
          </a:p>
          <a:p>
            <a:r>
              <a:rPr lang="fr-FR" dirty="0" smtClean="0"/>
              <a:t>Les différences entre élèves liées à leurs acquis linguistiques… et autres </a:t>
            </a:r>
            <a:r>
              <a:rPr lang="fr-FR" b="1" dirty="0" smtClean="0">
                <a:solidFill>
                  <a:srgbClr val="FF0000"/>
                </a:solidFill>
              </a:rPr>
              <a:t>(exemple L3)</a:t>
            </a:r>
          </a:p>
          <a:p>
            <a:pPr marL="0" indent="0">
              <a:buNone/>
            </a:pPr>
            <a:r>
              <a:rPr lang="fr-FR" i="1" dirty="0" smtClean="0"/>
              <a:t>Intérêt</a:t>
            </a:r>
            <a:r>
              <a:rPr lang="fr-FR" dirty="0" smtClean="0"/>
              <a:t> : être en mesure de repérer, d’expliciter, des contraintes et des possibles…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4853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 le global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/>
              <a:t>Le </a:t>
            </a:r>
            <a:r>
              <a:rPr lang="fr-FR" b="1" dirty="0"/>
              <a:t>relief</a:t>
            </a:r>
            <a:r>
              <a:rPr lang="fr-FR" dirty="0"/>
              <a:t> sur une </a:t>
            </a:r>
            <a:r>
              <a:rPr lang="fr-FR" dirty="0" smtClean="0"/>
              <a:t>notion, à enseigner, à un moment de la scolarité, </a:t>
            </a:r>
            <a:r>
              <a:rPr lang="fr-FR" dirty="0"/>
              <a:t>résulte d’une analyse </a:t>
            </a:r>
            <a:r>
              <a:rPr lang="fr-FR" dirty="0" smtClean="0"/>
              <a:t>épistémologique (liée aux math), </a:t>
            </a:r>
            <a:r>
              <a:rPr lang="fr-FR" dirty="0" err="1" smtClean="0"/>
              <a:t>curriculaire</a:t>
            </a:r>
            <a:r>
              <a:rPr lang="fr-FR" dirty="0" smtClean="0"/>
              <a:t> (liée aux programmes) et cognitive (liée aux élèves), </a:t>
            </a:r>
            <a:r>
              <a:rPr lang="fr-FR" dirty="0"/>
              <a:t>qui dégage des </a:t>
            </a:r>
            <a:r>
              <a:rPr lang="fr-FR" dirty="0" smtClean="0"/>
              <a:t>spécificités de la notion – (mis au point côté </a:t>
            </a:r>
            <a:r>
              <a:rPr lang="fr-FR" dirty="0"/>
              <a:t>chercheurs).</a:t>
            </a:r>
          </a:p>
          <a:p>
            <a:pPr marL="0" indent="0">
              <a:buNone/>
            </a:pPr>
            <a:r>
              <a:rPr lang="fr-FR" b="1" dirty="0" smtClean="0"/>
              <a:t>Pour mettre au point des </a:t>
            </a:r>
            <a:r>
              <a:rPr lang="fr-FR" b="1" dirty="0"/>
              <a:t>scénarios </a:t>
            </a:r>
            <a:r>
              <a:rPr lang="fr-FR" dirty="0"/>
              <a:t>: passer du « relief » sur les notions à l’élaboration de la suite des exercices et cours, avec </a:t>
            </a:r>
            <a:r>
              <a:rPr lang="fr-FR" dirty="0" smtClean="0"/>
              <a:t>le choix de l’introduction</a:t>
            </a:r>
            <a:r>
              <a:rPr lang="fr-FR" dirty="0"/>
              <a:t>, les tâches retenues et leur variété, les dynamiques entre cours et </a:t>
            </a:r>
            <a:r>
              <a:rPr lang="fr-FR" dirty="0" smtClean="0"/>
              <a:t>exercices, les méthodes à faire partager, les évaluations…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8732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2. </a:t>
            </a:r>
            <a:r>
              <a:rPr lang="fr-FR" dirty="0"/>
              <a:t>Des difficultés récurrentes dans les formations (ex-IUFM, ESPE ?)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 smtClean="0"/>
              <a:t>Par delà les urgences actuelles</a:t>
            </a:r>
          </a:p>
          <a:p>
            <a:r>
              <a:rPr lang="fr-FR" dirty="0" smtClean="0"/>
              <a:t>Trop de différences ressenties entre les deux années (avant-après stage en responsabilité), entre les discours des différents </a:t>
            </a:r>
            <a:r>
              <a:rPr lang="fr-FR" dirty="0"/>
              <a:t>acteurs de la formation (matheux, didacticiens), entre formation générale et disciplinaire</a:t>
            </a:r>
            <a:r>
              <a:rPr lang="fr-FR" dirty="0" smtClean="0"/>
              <a:t>… Du coup « le terrain » domine parfois.</a:t>
            </a:r>
            <a:endParaRPr lang="fr-FR" dirty="0"/>
          </a:p>
          <a:p>
            <a:r>
              <a:rPr lang="fr-FR" dirty="0" smtClean="0"/>
              <a:t>La variété des formateurs est sans doute essentielle mais les discours « singuliers », ou sans liens, voire contradictoires sont dangereux.</a:t>
            </a:r>
          </a:p>
          <a:p>
            <a:endParaRPr lang="fr-FR" dirty="0" smtClean="0"/>
          </a:p>
          <a:p>
            <a:r>
              <a:rPr lang="fr-FR" dirty="0" smtClean="0"/>
              <a:t>Les contraintes des plans de formation ne sont pas toujours liées à des objectifs mais à des manques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5647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Pour une certaine unification des formations des deux années (ESPE)?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Certains éléments inspirés de la didactique pourraient contribuer à une certaine unification de ce qui est travaillé tout au long de la formation à visée professionnelle, voire à unifier les équipes grâce à l’utilisation de certaines descriptions et certaines interrogations communes  </a:t>
            </a:r>
          </a:p>
          <a:p>
            <a:r>
              <a:rPr lang="fr-FR" dirty="0" smtClean="0"/>
              <a:t>C’est une hypothèse que nous posons, conforme à nos analyses, et que nous jugeons importante.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7546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fr-FR" sz="3600" dirty="0" smtClean="0"/>
              <a:t>3. </a:t>
            </a:r>
            <a:r>
              <a:rPr lang="fr-FR" sz="3600" b="1" dirty="0" smtClean="0"/>
              <a:t>Anciennes</a:t>
            </a:r>
            <a:r>
              <a:rPr lang="fr-FR" sz="3600" dirty="0" smtClean="0"/>
              <a:t> et nouvelles donnes du métier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 smtClean="0"/>
              <a:t>Quels besoins (permanents, nouveaux) ?</a:t>
            </a:r>
          </a:p>
          <a:p>
            <a:pPr marL="0" indent="0">
              <a:buNone/>
            </a:pPr>
            <a:r>
              <a:rPr lang="fr-FR" dirty="0" smtClean="0"/>
              <a:t>Passer de la fréquentation étudiante à la fréquentation professionnelle des mathématiques : </a:t>
            </a:r>
          </a:p>
          <a:p>
            <a:pPr>
              <a:buFontTx/>
              <a:buChar char="-"/>
            </a:pPr>
            <a:r>
              <a:rPr lang="fr-FR" dirty="0" smtClean="0"/>
              <a:t>du </a:t>
            </a:r>
            <a:r>
              <a:rPr lang="fr-FR" dirty="0"/>
              <a:t>local au </a:t>
            </a:r>
            <a:r>
              <a:rPr lang="fr-FR" dirty="0" smtClean="0"/>
              <a:t>global (texte complet à préparer), de </a:t>
            </a:r>
            <a:r>
              <a:rPr lang="fr-FR" dirty="0"/>
              <a:t>la préparation </a:t>
            </a:r>
            <a:r>
              <a:rPr lang="fr-FR" dirty="0" smtClean="0"/>
              <a:t>(y compris précise, voire matérielle) aux </a:t>
            </a:r>
            <a:r>
              <a:rPr lang="fr-FR" dirty="0"/>
              <a:t>déroulements </a:t>
            </a:r>
            <a:r>
              <a:rPr lang="fr-FR" dirty="0" smtClean="0"/>
              <a:t>(avec les </a:t>
            </a:r>
            <a:r>
              <a:rPr lang="fr-FR" dirty="0"/>
              <a:t>durées, les élèves</a:t>
            </a:r>
            <a:r>
              <a:rPr lang="fr-FR" dirty="0" smtClean="0"/>
              <a:t>) et aux évaluations</a:t>
            </a:r>
          </a:p>
          <a:p>
            <a:pPr marL="0" indent="0">
              <a:buNone/>
            </a:pPr>
            <a:r>
              <a:rPr lang="fr-FR" dirty="0" smtClean="0"/>
              <a:t>- en classe faire </a:t>
            </a:r>
            <a:r>
              <a:rPr lang="fr-FR" dirty="0"/>
              <a:t>le deuil de </a:t>
            </a:r>
            <a:r>
              <a:rPr lang="fr-FR" dirty="0" smtClean="0"/>
              <a:t>l’exhaustivité, </a:t>
            </a:r>
            <a:r>
              <a:rPr lang="fr-FR" dirty="0"/>
              <a:t>de la restitution de tout ce qui a été préparé mais chercher à rester proche d’un maximum </a:t>
            </a:r>
            <a:r>
              <a:rPr lang="fr-FR" dirty="0" smtClean="0"/>
              <a:t>d’élèves, sans se noyer dans les relations individuelles…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- de </a:t>
            </a:r>
            <a:r>
              <a:rPr lang="fr-FR" dirty="0"/>
              <a:t>l’individuel aux </a:t>
            </a:r>
            <a:r>
              <a:rPr lang="fr-FR" dirty="0" smtClean="0"/>
              <a:t>collectifs, de </a:t>
            </a:r>
            <a:r>
              <a:rPr lang="fr-FR" dirty="0"/>
              <a:t>la prise en compte des contraintes institutionnelles et </a:t>
            </a:r>
            <a:r>
              <a:rPr lang="fr-FR" dirty="0" smtClean="0"/>
              <a:t>sociales, savoir qu’il y a des choses qui se passent à l’insu du prof ou qui ne dépendent pas (seulement) de lui 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3780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Anciennes et </a:t>
            </a:r>
            <a:r>
              <a:rPr lang="fr-FR" b="1" dirty="0"/>
              <a:t>nouvelles </a:t>
            </a:r>
            <a:r>
              <a:rPr lang="fr-FR" dirty="0"/>
              <a:t>donnes du métier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/>
              <a:t>Faire face aux inégalités scolaires accrues, aux </a:t>
            </a:r>
            <a:r>
              <a:rPr lang="fr-FR" dirty="0" smtClean="0"/>
              <a:t>ZEP, …</a:t>
            </a:r>
            <a:endParaRPr lang="fr-FR" dirty="0"/>
          </a:p>
          <a:p>
            <a:r>
              <a:rPr lang="fr-FR" dirty="0"/>
              <a:t>Intégrer les TICE et autres (EPI…) sans accompagnement, vite </a:t>
            </a:r>
            <a:r>
              <a:rPr lang="fr-FR" dirty="0" smtClean="0"/>
              <a:t>??</a:t>
            </a:r>
          </a:p>
          <a:p>
            <a:r>
              <a:rPr lang="fr-FR" dirty="0" smtClean="0"/>
              <a:t>Des groupes professionnels « dispersés »</a:t>
            </a:r>
            <a:endParaRPr lang="fr-FR" dirty="0"/>
          </a:p>
          <a:p>
            <a:r>
              <a:rPr lang="fr-FR" dirty="0"/>
              <a:t>Des ressources </a:t>
            </a:r>
            <a:r>
              <a:rPr lang="fr-FR" dirty="0" smtClean="0"/>
              <a:t>(très) nombreuses </a:t>
            </a:r>
            <a:r>
              <a:rPr lang="fr-FR" dirty="0"/>
              <a:t>mais souvent mauvaises</a:t>
            </a:r>
          </a:p>
          <a:p>
            <a:r>
              <a:rPr lang="fr-FR" dirty="0"/>
              <a:t>Nouveaux élèves ? Quels profils visés </a:t>
            </a:r>
            <a:r>
              <a:rPr lang="fr-FR" dirty="0" smtClean="0"/>
              <a:t>? Quels objectifs </a:t>
            </a:r>
            <a:r>
              <a:rPr lang="fr-FR" dirty="0"/>
              <a:t>(de l’école) </a:t>
            </a:r>
            <a:r>
              <a:rPr lang="fr-FR" dirty="0" smtClean="0"/>
              <a:t>ambitieux </a:t>
            </a:r>
            <a:r>
              <a:rPr lang="fr-FR" dirty="0"/>
              <a:t>et peut-être </a:t>
            </a:r>
            <a:r>
              <a:rPr lang="fr-FR" dirty="0" smtClean="0"/>
              <a:t>inégalitaires</a:t>
            </a:r>
            <a:r>
              <a:rPr lang="fr-FR" dirty="0"/>
              <a:t> </a:t>
            </a:r>
            <a:r>
              <a:rPr lang="fr-FR" dirty="0" smtClean="0"/>
              <a:t>?</a:t>
            </a:r>
          </a:p>
          <a:p>
            <a:r>
              <a:rPr lang="fr-FR" dirty="0" smtClean="0"/>
              <a:t>Des conditions de travail (et …) dégradées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777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4. </a:t>
            </a:r>
            <a:r>
              <a:rPr lang="fr-FR" sz="4000" dirty="0" smtClean="0"/>
              <a:t>« La didactique » </a:t>
            </a:r>
            <a:r>
              <a:rPr lang="fr-FR" sz="4000" dirty="0"/>
              <a:t>à laquelle nous nous référons, c’est quoi au juste </a:t>
            </a:r>
            <a:r>
              <a:rPr lang="fr-FR" sz="4000" dirty="0" smtClean="0"/>
              <a:t>? En 4 points</a:t>
            </a:r>
            <a:r>
              <a:rPr lang="fr-FR" sz="4000" dirty="0"/>
              <a:t/>
            </a:r>
            <a:br>
              <a:rPr lang="fr-FR" sz="4000" dirty="0"/>
            </a:b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252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FR" b="1" dirty="0"/>
              <a:t>Des points d’appui globalement partagés par </a:t>
            </a:r>
            <a:r>
              <a:rPr lang="fr-FR" b="1" u="sng" dirty="0"/>
              <a:t>tous</a:t>
            </a:r>
            <a:r>
              <a:rPr lang="fr-FR" b="1" dirty="0"/>
              <a:t> les didacticiens</a:t>
            </a:r>
            <a:r>
              <a:rPr lang="fr-FR" dirty="0" smtClean="0"/>
              <a:t>, </a:t>
            </a:r>
            <a:r>
              <a:rPr lang="fr-FR" dirty="0"/>
              <a:t>même si les </a:t>
            </a:r>
            <a:r>
              <a:rPr lang="fr-FR" dirty="0" smtClean="0"/>
              <a:t>catégories, les échelles, les adaptations peuvent </a:t>
            </a:r>
            <a:r>
              <a:rPr lang="fr-FR" dirty="0"/>
              <a:t>être </a:t>
            </a:r>
            <a:r>
              <a:rPr lang="fr-FR" dirty="0" smtClean="0"/>
              <a:t>différentes et à adapter en formation (reprise)</a:t>
            </a:r>
          </a:p>
          <a:p>
            <a:pPr marL="514350" indent="-514350">
              <a:buAutoNum type="arabicParenR"/>
            </a:pPr>
            <a:r>
              <a:rPr lang="fr-FR" b="1" dirty="0" smtClean="0"/>
              <a:t>Analyses des contenus à enseigner </a:t>
            </a:r>
            <a:r>
              <a:rPr lang="fr-FR" dirty="0" smtClean="0"/>
              <a:t>pour rendre compte de, et donner accès à, ce dont un enseignant peut avoir besoin pour un exercice « raisonnable » de son métier – il ne s’agit pas de charger encore la barque ! Outils et résultats (global et local), mais l’utilisation n’est pas analogue en recherche et ailleurs</a:t>
            </a:r>
          </a:p>
          <a:p>
            <a:pPr marL="514350" indent="-514350">
              <a:buAutoNum type="arabicParenR"/>
            </a:pPr>
            <a:r>
              <a:rPr lang="fr-FR" b="1" dirty="0" smtClean="0"/>
              <a:t>Analyses de ce qui se passe en classe </a:t>
            </a:r>
            <a:r>
              <a:rPr lang="fr-FR" dirty="0" smtClean="0"/>
              <a:t>: activités des élèves et des enseignants - Outils et résultats (idem)</a:t>
            </a:r>
          </a:p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19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9793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avertissement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La situation dans les ESPE est généralement mauvaise (voire très mauvaise), </a:t>
            </a:r>
          </a:p>
          <a:p>
            <a:pPr marL="0" indent="0">
              <a:buNone/>
            </a:pPr>
            <a:r>
              <a:rPr lang="fr-FR" dirty="0" smtClean="0"/>
              <a:t>- du point de vue de ce qui est « offert » aux étudiants : surcharge de travail, dispersé, </a:t>
            </a:r>
            <a:r>
              <a:rPr lang="fr-FR" dirty="0" err="1" smtClean="0"/>
              <a:t>xtion</a:t>
            </a:r>
            <a:r>
              <a:rPr lang="fr-FR" dirty="0" smtClean="0"/>
              <a:t> des évaluations, … , premier degré pire ?</a:t>
            </a:r>
          </a:p>
          <a:p>
            <a:pPr marL="0" indent="0">
              <a:buNone/>
            </a:pPr>
            <a:r>
              <a:rPr lang="fr-FR" dirty="0" smtClean="0"/>
              <a:t>- et du point de vue de la situation des formateurs (manque de temps et de structure de concertation)</a:t>
            </a:r>
          </a:p>
          <a:p>
            <a:r>
              <a:rPr lang="fr-FR" dirty="0" smtClean="0"/>
              <a:t>Cependant on ne va pas entrer dans le débat du détail des formations, notamment vu les diversités importantes, et pour dépasser l’urgence, même si les difficultés s’accumulent. </a:t>
            </a:r>
          </a:p>
          <a:p>
            <a:r>
              <a:rPr lang="fr-FR" dirty="0" smtClean="0"/>
              <a:t>Même si…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4547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dirty="0" smtClean="0"/>
              <a:t>Des points d’appui sur les pratiques et la formation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FR" b="1" dirty="0" smtClean="0"/>
              <a:t>3) Analyses de pratiques : </a:t>
            </a:r>
            <a:r>
              <a:rPr lang="fr-FR" dirty="0" smtClean="0"/>
              <a:t>Des dimensions imbriquées pour rendre compte de leur complexité (et de leurs niveaux d’organisation) – outils et résultats essentiels pour le chercheur et importants pour le formateur</a:t>
            </a:r>
          </a:p>
          <a:p>
            <a:pPr marL="0" indent="0">
              <a:buNone/>
            </a:pPr>
            <a:r>
              <a:rPr lang="fr-FR" b="1" dirty="0" smtClean="0"/>
              <a:t>4) Développement professionnel </a:t>
            </a:r>
          </a:p>
          <a:p>
            <a:pPr marL="0" indent="0">
              <a:buNone/>
            </a:pPr>
            <a:r>
              <a:rPr lang="fr-FR" dirty="0" smtClean="0"/>
              <a:t>Une hypothèse </a:t>
            </a:r>
            <a:r>
              <a:rPr lang="fr-FR" dirty="0"/>
              <a:t>essentielle pour la réflexion sur les formations à visée professionnelle, inférée de nos recherches </a:t>
            </a:r>
            <a:r>
              <a:rPr lang="fr-FR" dirty="0" smtClean="0"/>
              <a:t>: l’intérêt de travailler en formation dans la </a:t>
            </a:r>
            <a:r>
              <a:rPr lang="fr-FR" dirty="0"/>
              <a:t>ZPDP (ah </a:t>
            </a:r>
            <a:r>
              <a:rPr lang="fr-FR" dirty="0" smtClean="0"/>
              <a:t>!) – i.e. de partir de « vraies » pratiques (et pas de connaissances seulement), mais limitées, et en construisant une proximité au départ avec les formés, permettant d’enrichir ces pratiques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88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Conséquences en formation : </a:t>
            </a:r>
            <a:br>
              <a:rPr lang="fr-FR" sz="3200" b="1" dirty="0"/>
            </a:br>
            <a:r>
              <a:rPr lang="fr-FR" sz="3200" b="1" dirty="0"/>
              <a:t>sur les modalités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AutoNum type="arabicParenR"/>
            </a:pPr>
            <a:r>
              <a:rPr lang="fr-FR" b="1" dirty="0" smtClean="0"/>
              <a:t>la complexité des pratiques doit être prise en compte dans leur développement </a:t>
            </a:r>
            <a:r>
              <a:rPr lang="fr-FR" dirty="0" smtClean="0"/>
              <a:t> – importance d’un travail conjoint « </a:t>
            </a:r>
            <a:r>
              <a:rPr lang="fr-FR" dirty="0" err="1" smtClean="0"/>
              <a:t>tâchesxdéroulement</a:t>
            </a:r>
            <a:r>
              <a:rPr lang="fr-FR" dirty="0" smtClean="0"/>
              <a:t> » sur des vraies pratiques, ou importance de mettre les difficultés des élèves dans le « relief » sur les notions</a:t>
            </a:r>
          </a:p>
          <a:p>
            <a:pPr marL="514350" indent="-514350">
              <a:buAutoNum type="arabicParenR"/>
            </a:pPr>
            <a:r>
              <a:rPr lang="fr-FR" dirty="0" smtClean="0"/>
              <a:t>d’où </a:t>
            </a:r>
            <a:r>
              <a:rPr lang="fr-FR" b="1" dirty="0" smtClean="0"/>
              <a:t>ne pas mettre en jeu « seulement » des connaissances</a:t>
            </a:r>
            <a:r>
              <a:rPr lang="fr-FR" dirty="0" smtClean="0"/>
              <a:t>, même sur les programmes, mais </a:t>
            </a:r>
            <a:r>
              <a:rPr lang="fr-FR" b="1" dirty="0" smtClean="0"/>
              <a:t>un travail « de l’ordre des pratiques »,</a:t>
            </a:r>
            <a:r>
              <a:rPr lang="fr-FR" dirty="0" smtClean="0"/>
              <a:t> suffisamment proche de l’exercice du métier </a:t>
            </a:r>
          </a:p>
          <a:p>
            <a:pPr marL="514350" indent="-514350">
              <a:buAutoNum type="arabicParenR"/>
            </a:pPr>
            <a:r>
              <a:rPr lang="fr-FR" dirty="0" smtClean="0"/>
              <a:t>avec </a:t>
            </a:r>
            <a:r>
              <a:rPr lang="fr-FR" b="1" dirty="0" smtClean="0"/>
              <a:t>un point de départ « proche » des pratiques des participants (ou rapproché)</a:t>
            </a:r>
            <a:r>
              <a:rPr lang="fr-FR" dirty="0" smtClean="0"/>
              <a:t>, une amorce par les pratiques, par exemple une vidéo de classe, même brève, regardée, analysée, discutée, donnant lieu à des « remontées » organisées par le formateur (autres : évaluations comparées…) (</a:t>
            </a:r>
            <a:r>
              <a:rPr lang="fr-FR" b="1" dirty="0" smtClean="0"/>
              <a:t>à l’envers</a:t>
            </a:r>
            <a:r>
              <a:rPr lang="fr-FR" dirty="0" smtClean="0"/>
              <a:t>)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fr-FR" dirty="0" smtClean="0"/>
              <a:t>Donc : pas </a:t>
            </a:r>
            <a:r>
              <a:rPr lang="fr-FR" dirty="0"/>
              <a:t>un cours de didactique, ni une théorie, ni du vocabulaire inutile, mais des analyses partagées (inspirées de la recherche mais pas les mêmes) à comprendre et à faire, </a:t>
            </a:r>
            <a:r>
              <a:rPr lang="fr-FR" dirty="0" smtClean="0"/>
              <a:t>avec des mots pour le dire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21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1786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fr-FR" sz="3600" dirty="0" smtClean="0"/>
              <a:t>6. </a:t>
            </a:r>
            <a:r>
              <a:rPr lang="fr-FR" sz="2700" dirty="0" smtClean="0"/>
              <a:t>Effets indirects : déculpabilisation, exercice de la critique et revalorisations…</a:t>
            </a:r>
            <a:endParaRPr lang="fr-FR" sz="27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 smtClean="0"/>
              <a:t>Nous </a:t>
            </a:r>
            <a:r>
              <a:rPr lang="fr-FR" dirty="0"/>
              <a:t>postulons </a:t>
            </a:r>
            <a:r>
              <a:rPr lang="fr-FR" dirty="0" smtClean="0"/>
              <a:t>que le </a:t>
            </a:r>
            <a:r>
              <a:rPr lang="fr-FR" dirty="0"/>
              <a:t>partage assez systématique de certains outils et de façons d’aborder l’enseignement (et de distancier, avec les bons mots pour le dire) peut contribuer à (</a:t>
            </a:r>
            <a:r>
              <a:rPr lang="fr-FR" dirty="0" err="1"/>
              <a:t>re</a:t>
            </a:r>
            <a:r>
              <a:rPr lang="fr-FR" dirty="0"/>
              <a:t>)donner une unité au corps enseignant, une certaine capacité critique et donc d’appréciation et d’adaptation, voire un certain enthousiasme (oui, oui</a:t>
            </a:r>
            <a:r>
              <a:rPr lang="fr-FR" dirty="0" smtClean="0"/>
              <a:t>…)</a:t>
            </a:r>
          </a:p>
          <a:p>
            <a:r>
              <a:rPr lang="fr-FR" dirty="0" smtClean="0"/>
              <a:t>Dire </a:t>
            </a:r>
            <a:r>
              <a:rPr lang="fr-FR" dirty="0"/>
              <a:t>« le contrat que j’ai passé avec les élèves n’était pas bon » est </a:t>
            </a:r>
            <a:r>
              <a:rPr lang="fr-FR" dirty="0" smtClean="0"/>
              <a:t>plus </a:t>
            </a:r>
            <a:r>
              <a:rPr lang="fr-FR" dirty="0"/>
              <a:t>confortable et porteur de modifications « mes élèves n’ont pas compris ce que j’attendais »… Ou « les adaptations attendues étaient trop difficiles » par rapport à « ils n’ont pas su faire </a:t>
            </a:r>
            <a:r>
              <a:rPr lang="fr-FR" dirty="0" smtClean="0"/>
              <a:t>», ou « je leur ai dit 100 fois » - si c’est pas assez dans leur ZPD, pas de mémorisation !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22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1834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7. Conditions nécessaires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Former des formateurs (se </a:t>
            </a:r>
            <a:r>
              <a:rPr lang="fr-FR" dirty="0" err="1"/>
              <a:t>co-former</a:t>
            </a:r>
            <a:r>
              <a:rPr lang="fr-FR" dirty="0"/>
              <a:t> entre formateurs), travailler en équipes (sans hiérarchie entre les différents corps, </a:t>
            </a:r>
            <a:r>
              <a:rPr lang="fr-FR" dirty="0" smtClean="0"/>
              <a:t>ce </a:t>
            </a:r>
            <a:r>
              <a:rPr lang="fr-FR" dirty="0"/>
              <a:t>qui est rendu possible par cette réflexion et formation communes), </a:t>
            </a:r>
            <a:r>
              <a:rPr lang="fr-FR" dirty="0" smtClean="0"/>
              <a:t>les uns ont leur expérience pour comprendre, les autres ont leur grille didactique… et l’échange est fructueux </a:t>
            </a:r>
          </a:p>
          <a:p>
            <a:r>
              <a:rPr lang="fr-FR" b="1" dirty="0" smtClean="0"/>
              <a:t>Avoir des structures de formation convenables</a:t>
            </a:r>
          </a:p>
          <a:p>
            <a:r>
              <a:rPr lang="fr-FR" dirty="0" smtClean="0"/>
              <a:t>Sans </a:t>
            </a:r>
            <a:r>
              <a:rPr lang="fr-FR" dirty="0"/>
              <a:t>aucun doute revaloriser la profession…, réfléchir aux nouvelles donnes du métier*… 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23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3051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8. Nouvelles questions -exemples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Cycle </a:t>
            </a:r>
            <a:r>
              <a:rPr lang="fr-FR" dirty="0" smtClean="0"/>
              <a:t>3 </a:t>
            </a:r>
          </a:p>
          <a:p>
            <a:pPr marL="0" indent="0">
              <a:buNone/>
            </a:pPr>
            <a:r>
              <a:rPr lang="fr-FR" dirty="0" smtClean="0"/>
              <a:t>Différences dans les expositions de connaissances (les cours) entre primaire et secondaire – connaissances plus formalisées, mais pas toujours en continuité (ex fractions), variations des écrits, de leur utilisation, des proximités à ménager…</a:t>
            </a:r>
          </a:p>
          <a:p>
            <a:pPr marL="0" indent="0">
              <a:buNone/>
            </a:pPr>
            <a:r>
              <a:rPr lang="fr-FR" dirty="0" smtClean="0"/>
              <a:t>Travaux sur la géométrie – reste à les transposer (travail collaboratif)</a:t>
            </a:r>
          </a:p>
          <a:p>
            <a:r>
              <a:rPr lang="fr-FR" dirty="0" smtClean="0"/>
              <a:t>Individualisation/travail collectif (dangers…)</a:t>
            </a:r>
          </a:p>
          <a:p>
            <a:r>
              <a:rPr lang="fr-FR" dirty="0" smtClean="0"/>
              <a:t>Évaluations – quelles conséquences sur les apprentissages ?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24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0608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b="1" dirty="0" smtClean="0"/>
              <a:t>A quoi  est </a:t>
            </a:r>
            <a:r>
              <a:rPr lang="fr-FR" sz="2800" b="1" dirty="0"/>
              <a:t>corrélée à l’augmentation des inégalités socio-scolaires </a:t>
            </a:r>
            <a:r>
              <a:rPr lang="fr-FR" sz="2800" b="1" dirty="0" smtClean="0"/>
              <a:t> (en math) (depuis 20 ans) ?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2800" dirty="0" smtClean="0"/>
              <a:t>Préciser cette donnée (cf. Pisa, </a:t>
            </a:r>
            <a:r>
              <a:rPr lang="fr-FR" sz="2800" dirty="0" err="1" smtClean="0"/>
              <a:t>cedre</a:t>
            </a:r>
            <a:r>
              <a:rPr lang="fr-FR" sz="2800" dirty="0" smtClean="0"/>
              <a:t>…) (recherches) – quoi qu’il en soit il y a des constats difficilement contestables</a:t>
            </a:r>
          </a:p>
          <a:p>
            <a:pPr marL="0" indent="0">
              <a:buNone/>
            </a:pPr>
            <a:r>
              <a:rPr lang="fr-FR" sz="2800" dirty="0" smtClean="0"/>
              <a:t>Sans doute plusieurs types de facteurs combinés (cercles vicieux…), liés à la complexité des pratiques (profs et élèves) </a:t>
            </a:r>
          </a:p>
          <a:p>
            <a:pPr>
              <a:buFontTx/>
              <a:buChar char="-"/>
            </a:pPr>
            <a:r>
              <a:rPr lang="fr-FR" sz="2800" dirty="0" smtClean="0"/>
              <a:t>Institutionnels (ségrégation croissante, non mixité, liée à des dégradations </a:t>
            </a:r>
            <a:r>
              <a:rPr lang="fr-FR" sz="2800" dirty="0" err="1" smtClean="0"/>
              <a:t>socio-géographiques</a:t>
            </a:r>
            <a:r>
              <a:rPr lang="fr-FR" sz="2800" dirty="0" smtClean="0"/>
              <a:t> externes et au sein des établissements, turn-over, découragement, </a:t>
            </a:r>
            <a:r>
              <a:rPr lang="fr-FR" sz="2800" i="1" dirty="0" smtClean="0"/>
              <a:t>programmes</a:t>
            </a:r>
            <a:r>
              <a:rPr lang="fr-FR" sz="2800" dirty="0" smtClean="0"/>
              <a:t>)</a:t>
            </a:r>
          </a:p>
          <a:p>
            <a:pPr>
              <a:buFontTx/>
              <a:buChar char="-"/>
            </a:pPr>
            <a:r>
              <a:rPr lang="fr-FR" sz="2800" dirty="0" smtClean="0"/>
              <a:t>Liens avec les familles (partenariats) dégradés (cf. aléas politiques ZEP)</a:t>
            </a:r>
          </a:p>
          <a:p>
            <a:pPr>
              <a:buFontTx/>
              <a:buChar char="-"/>
            </a:pPr>
            <a:r>
              <a:rPr lang="fr-FR" sz="2800" dirty="0" smtClean="0"/>
              <a:t>Liens avec les pratiques (et les formations ?) – cf. primaire (études </a:t>
            </a:r>
            <a:r>
              <a:rPr lang="fr-FR" sz="2800" dirty="0" err="1" smtClean="0"/>
              <a:t>Butlen</a:t>
            </a:r>
            <a:r>
              <a:rPr lang="fr-FR" sz="2800" dirty="0" smtClean="0"/>
              <a:t> et al.)</a:t>
            </a:r>
          </a:p>
          <a:p>
            <a:pPr>
              <a:buFontTx/>
              <a:buChar char="-"/>
            </a:pPr>
            <a:r>
              <a:rPr lang="fr-FR" sz="2800" dirty="0" smtClean="0"/>
              <a:t>Liens avec le recrutement des profs et avec les évolutions des élèves  </a:t>
            </a:r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25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191417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2400" b="1" dirty="0" smtClean="0"/>
              <a:t>Ex : la réduction des moments d‘exposition des connaissances est-elle corrélée à l’augmentation des inégalités socio-scolaires ?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Ici : hypothèse de sociologues (en raccourci), qui met en jeu dans cette augmentation l’appui sur des activités intellectuelles non enseignées à l’école mais formées dans certaines familles (le plus souvent favorisées).</a:t>
            </a:r>
          </a:p>
          <a:p>
            <a:r>
              <a:rPr lang="fr-FR" dirty="0" smtClean="0"/>
              <a:t>Or, dans une certaine mesure, les « cours » peuvent expliciter les attendus, ce qu’il y a à retenir, pourquoi, les manières d’appliquer, sans perdre une certaine vision globale spécifique des savoirs en jeu.</a:t>
            </a:r>
          </a:p>
          <a:p>
            <a:r>
              <a:rPr lang="fr-FR" dirty="0" smtClean="0"/>
              <a:t>Il est question de les réduire, </a:t>
            </a:r>
            <a:r>
              <a:rPr lang="fr-FR" dirty="0"/>
              <a:t>de les laisser à écouter à la maison</a:t>
            </a:r>
            <a:r>
              <a:rPr lang="fr-FR" dirty="0" smtClean="0"/>
              <a:t>…  (cf. manuels, c’est déjà fait – ou primaire où c’est massif), d’où questionnement.</a:t>
            </a:r>
          </a:p>
          <a:p>
            <a:r>
              <a:rPr lang="fr-FR" dirty="0" smtClean="0"/>
              <a:t>Quelle réception par des élèves défavorisés de dispositifs comme la DI (cf. réception des activités d’introduction, questionnaire)</a:t>
            </a:r>
          </a:p>
          <a:p>
            <a:pPr marL="0" indent="0">
              <a:buNone/>
            </a:pPr>
            <a:r>
              <a:rPr lang="fr-FR" dirty="0" smtClean="0"/>
              <a:t>Mais attention, ne pas jeter le bébé avec l’eau du bain et revenir à un enseignement « explicite », frontal ! Et adapter les formations…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BE" dirty="0" smtClean="0"/>
              <a:t>Adapter </a:t>
            </a:r>
            <a:fld id="{CF4668DC-857F-487D-BFFA-8C0CA5037977}" type="slidenum">
              <a:rPr lang="fr-BE" smtClean="0"/>
              <a:t>26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74242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Modélisation, démarche d'investigation, TICE, sont-elles automatiquement porteuses de motivation ? Quels prérequis?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Mêmes </a:t>
            </a:r>
            <a:r>
              <a:rPr lang="fr-FR" dirty="0" smtClean="0"/>
              <a:t>questions (cf. </a:t>
            </a:r>
            <a:r>
              <a:rPr lang="fr-FR" dirty="0" smtClean="0"/>
              <a:t>nouvelles sous-</a:t>
            </a:r>
            <a:r>
              <a:rPr lang="fr-FR" dirty="0" err="1" smtClean="0"/>
              <a:t>ctivités</a:t>
            </a:r>
            <a:r>
              <a:rPr lang="fr-FR" dirty="0" smtClean="0"/>
              <a:t>)</a:t>
            </a:r>
            <a:endParaRPr lang="fr-FR" dirty="0" smtClean="0"/>
          </a:p>
          <a:p>
            <a:r>
              <a:rPr lang="fr-FR" dirty="0" smtClean="0"/>
              <a:t>Par exemple </a:t>
            </a:r>
            <a:r>
              <a:rPr lang="fr-FR" dirty="0" err="1" smtClean="0"/>
              <a:t>Dorier</a:t>
            </a:r>
            <a:r>
              <a:rPr lang="fr-FR" dirty="0" smtClean="0"/>
              <a:t> et al. 2013 (après </a:t>
            </a:r>
            <a:r>
              <a:rPr lang="fr-FR" dirty="0" err="1" smtClean="0"/>
              <a:t>Coulange</a:t>
            </a:r>
            <a:r>
              <a:rPr lang="fr-FR" dirty="0" smtClean="0"/>
              <a:t>, 1997) repèrent trois niveaux dans les activités de modélisation selon que les deux systèmes en jeu sont ou non donnés et la tâche correspondante et discutent (observations à l’appui) des investissements des élèves du point de vue des mathématiques en jeu – à explorer</a:t>
            </a:r>
          </a:p>
          <a:p>
            <a:r>
              <a:rPr lang="fr-FR" dirty="0" smtClean="0"/>
              <a:t>Nombreuses études sur les TICE… avec de vraies questions sur les activités des élèves (sont elles mathématiques ? Comment suscite-t-on quand même des questions « théoriques » chez les élèves ?)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27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63907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Éléments de bibliographie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dirty="0" smtClean="0"/>
              <a:t>COULANGE L., TRAIN G., SALIBA G. (2013) Connaissances </a:t>
            </a:r>
            <a:r>
              <a:rPr lang="fr-FR" dirty="0"/>
              <a:t>mathématiques et didactiques : proposition de problème pour la </a:t>
            </a:r>
            <a:r>
              <a:rPr lang="fr-FR" dirty="0" smtClean="0"/>
              <a:t>formation. </a:t>
            </a:r>
            <a:r>
              <a:rPr lang="fr-FR" i="1" dirty="0" smtClean="0"/>
              <a:t>Petit x </a:t>
            </a:r>
            <a:r>
              <a:rPr lang="fr-FR" dirty="0" smtClean="0"/>
              <a:t>92 69-77</a:t>
            </a:r>
            <a:r>
              <a:rPr lang="fr-FR" dirty="0"/>
              <a:t/>
            </a:r>
            <a:br>
              <a:rPr lang="fr-FR" dirty="0"/>
            </a:b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COULANGE </a:t>
            </a:r>
            <a:r>
              <a:rPr lang="fr-FR" dirty="0"/>
              <a:t>L., TRAIN </a:t>
            </a:r>
            <a:r>
              <a:rPr lang="fr-FR" dirty="0" smtClean="0"/>
              <a:t>G. (2014) Une </a:t>
            </a:r>
            <a:r>
              <a:rPr lang="fr-FR" dirty="0"/>
              <a:t>question de formation : gérer la classe et/ou l'activité mathématique des </a:t>
            </a:r>
            <a:r>
              <a:rPr lang="fr-FR" dirty="0" smtClean="0"/>
              <a:t>élèves. </a:t>
            </a:r>
            <a:r>
              <a:rPr lang="fr-FR" i="1" dirty="0" smtClean="0"/>
              <a:t>Petit x</a:t>
            </a:r>
            <a:r>
              <a:rPr lang="fr-FR" dirty="0" smtClean="0"/>
              <a:t> 94 51-69</a:t>
            </a:r>
            <a:r>
              <a:rPr lang="fr-FR" dirty="0"/>
              <a:t/>
            </a:r>
            <a:br>
              <a:rPr lang="fr-FR" dirty="0"/>
            </a:b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 ROBERT A. (1995</a:t>
            </a:r>
            <a:r>
              <a:rPr lang="fr-FR" dirty="0"/>
              <a:t>) </a:t>
            </a:r>
            <a:r>
              <a:rPr lang="fr-FR" i="1" dirty="0"/>
              <a:t>L'épreuve sur dossier à l'oral du Capes de mathématiques</a:t>
            </a:r>
            <a:r>
              <a:rPr lang="fr-FR" u="sng" dirty="0"/>
              <a:t>,</a:t>
            </a:r>
            <a:r>
              <a:rPr lang="fr-FR" dirty="0"/>
              <a:t> I. Géométrie, Ellipses.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ROBERT  </a:t>
            </a:r>
            <a:r>
              <a:rPr lang="fr-FR" dirty="0"/>
              <a:t>A. (2013) Une réflexion didactique sur les changements du métier d’enseignant de mathématiques  et sa (nécessaire) cohérence: nouvelles donnes au collège et au lycée</a:t>
            </a:r>
            <a:r>
              <a:rPr lang="fr-FR" dirty="0" smtClean="0"/>
              <a:t>. </a:t>
            </a:r>
            <a:r>
              <a:rPr lang="fr-FR" i="1" dirty="0" smtClean="0"/>
              <a:t>Repères </a:t>
            </a:r>
            <a:r>
              <a:rPr lang="fr-FR" i="1" dirty="0"/>
              <a:t>IREM</a:t>
            </a:r>
            <a:r>
              <a:rPr lang="fr-FR" b="1" dirty="0"/>
              <a:t> </a:t>
            </a:r>
            <a:r>
              <a:rPr lang="fr-FR" dirty="0"/>
              <a:t>93 79-94</a:t>
            </a:r>
            <a:r>
              <a:rPr lang="fr-FR" i="1" dirty="0"/>
              <a:t> </a:t>
            </a: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ROBERT  </a:t>
            </a:r>
            <a:r>
              <a:rPr lang="fr-FR" dirty="0"/>
              <a:t>A., </a:t>
            </a:r>
            <a:r>
              <a:rPr lang="fr-FR" dirty="0" smtClean="0"/>
              <a:t>PENNINCKX </a:t>
            </a:r>
            <a:r>
              <a:rPr lang="fr-FR" dirty="0"/>
              <a:t>J., </a:t>
            </a:r>
            <a:r>
              <a:rPr lang="fr-FR" dirty="0" smtClean="0"/>
              <a:t>LATTUATI </a:t>
            </a:r>
            <a:r>
              <a:rPr lang="fr-FR" dirty="0"/>
              <a:t>M. (2012) </a:t>
            </a:r>
            <a:r>
              <a:rPr lang="fr-FR" i="1" dirty="0"/>
              <a:t>Une caméra au fond de la classe, (se) former au métier d’enseignant de mathématiques du second degré à partir d’analyses de vidéos de séances de classe.</a:t>
            </a:r>
            <a:r>
              <a:rPr lang="fr-FR" dirty="0"/>
              <a:t> Besançon : Presses universitaires de Franche-Comté.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28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648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3200" smtClean="0"/>
              <a:t>Un exemple de ce qu’on cherche</a:t>
            </a: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547813"/>
            <a:ext cx="8229600" cy="4929187"/>
          </a:xfrm>
        </p:spPr>
        <p:txBody>
          <a:bodyPr/>
          <a:lstStyle/>
          <a:p>
            <a:pPr marL="342189" indent="-342189">
              <a:defRPr/>
            </a:pPr>
            <a:r>
              <a:rPr lang="fr-FR" dirty="0" smtClean="0"/>
              <a:t>Une histoire vraie</a:t>
            </a:r>
          </a:p>
          <a:p>
            <a:pPr marL="342189" indent="-342189">
              <a:defRPr/>
            </a:pPr>
            <a:r>
              <a:rPr lang="fr-FR" dirty="0" smtClean="0"/>
              <a:t>Deux exercices donnés en contrôle –</a:t>
            </a:r>
          </a:p>
          <a:p>
            <a:pPr marL="342189" indent="-342189">
              <a:defRPr/>
            </a:pPr>
            <a:r>
              <a:rPr lang="fr-FR" dirty="0" smtClean="0"/>
              <a:t>Quelles différences ?</a:t>
            </a:r>
          </a:p>
          <a:p>
            <a:pPr marL="0" indent="0">
              <a:buFontTx/>
              <a:buNone/>
              <a:defRPr/>
            </a:pPr>
            <a:r>
              <a:rPr lang="fr-FR" dirty="0" smtClean="0"/>
              <a:t>(de réussite, de tâches)</a:t>
            </a:r>
          </a:p>
          <a:p>
            <a:pPr marL="342189" indent="-342189">
              <a:defRPr/>
            </a:pPr>
            <a:endParaRPr lang="fr-FR" dirty="0" smtClean="0"/>
          </a:p>
        </p:txBody>
      </p:sp>
      <p:pic>
        <p:nvPicPr>
          <p:cNvPr id="31642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949700"/>
            <a:ext cx="3352800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6421" name="Imag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971800"/>
            <a:ext cx="32766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2086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411" indent="-285541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173" indent="-228435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99040" indent="-228435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5908" indent="-228435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2776" indent="-228435" defTabSz="91215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69644" indent="-228435" defTabSz="91215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6513" indent="-228435" defTabSz="91215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3380" indent="-228435" defTabSz="91215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2151" fontAlgn="base">
              <a:spcBef>
                <a:spcPct val="0"/>
              </a:spcBef>
              <a:spcAft>
                <a:spcPct val="0"/>
              </a:spcAft>
              <a:defRPr/>
            </a:pPr>
            <a:fld id="{028C475F-464A-45A0-A6C3-DBA1D64F4737}" type="slidenum">
              <a:rPr lang="fr-FR" smtClean="0">
                <a:solidFill>
                  <a:srgbClr val="000000"/>
                </a:solidFill>
                <a:latin typeface="Arial" pitchFamily="34" charset="0"/>
              </a:rPr>
              <a:pPr defTabSz="912151"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fr-FR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34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Remarques sur le statut de ce que nous présentons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Pas évalué (difficilement évaluable d’ailleurs) : même l’expérience des IUFM (92-2006,7) est trop courte pour être appréciée véritablement, il y a des changements dont l’installation est nécessairement longue (même les révolutions culturelles ne sont pas immédiates…) – comment évaluer des formations ?</a:t>
            </a:r>
          </a:p>
          <a:p>
            <a:r>
              <a:rPr lang="fr-FR" dirty="0" smtClean="0"/>
              <a:t>Y </a:t>
            </a:r>
            <a:r>
              <a:rPr lang="fr-FR" dirty="0" err="1" smtClean="0"/>
              <a:t>a-t-il</a:t>
            </a:r>
            <a:r>
              <a:rPr lang="fr-FR" dirty="0" smtClean="0"/>
              <a:t> des effets sur les élèves ???</a:t>
            </a:r>
          </a:p>
          <a:p>
            <a:r>
              <a:rPr lang="fr-FR" dirty="0" smtClean="0"/>
              <a:t>Pas prescriptif (pistes, outils) – pas directement utilisable</a:t>
            </a:r>
          </a:p>
          <a:p>
            <a:r>
              <a:rPr lang="fr-FR" dirty="0" smtClean="0"/>
              <a:t>En jeu : l’enrichissement des pratiques</a:t>
            </a:r>
          </a:p>
          <a:p>
            <a:r>
              <a:rPr lang="fr-FR" dirty="0" smtClean="0"/>
              <a:t>Partiel</a:t>
            </a:r>
          </a:p>
          <a:p>
            <a:r>
              <a:rPr lang="fr-FR" dirty="0" smtClean="0"/>
              <a:t>Nourrit des points de vue de chercheurs, ou de formateurs ou d’enseignants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0601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mtClean="0"/>
              <a:t>Questions </a:t>
            </a:r>
          </a:p>
        </p:txBody>
      </p:sp>
      <p:sp>
        <p:nvSpPr>
          <p:cNvPr id="31744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FR" dirty="0" smtClean="0">
                <a:hlinkClick r:id="rId2" action="ppaction://hlinksldjump"/>
              </a:rPr>
              <a:t>Dans quelle mesure ces différences sont en relation avec les tâches ?</a:t>
            </a:r>
          </a:p>
          <a:p>
            <a:r>
              <a:rPr lang="fr-FR" altLang="fr-FR" dirty="0" smtClean="0">
                <a:hlinkClick r:id="rId2" action="ppaction://hlinksldjump"/>
              </a:rPr>
              <a:t>Avec l’enseignement ?</a:t>
            </a:r>
          </a:p>
          <a:p>
            <a:r>
              <a:rPr lang="fr-FR" altLang="fr-FR" dirty="0" smtClean="0">
                <a:hlinkClick r:id="rId2" action="ppaction://hlinksldjump"/>
              </a:rPr>
              <a:t>Quelles corrections vont être faites ?</a:t>
            </a:r>
          </a:p>
        </p:txBody>
      </p:sp>
      <p:sp>
        <p:nvSpPr>
          <p:cNvPr id="30310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411" indent="-285541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2173" indent="-228435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99040" indent="-228435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5908" indent="-228435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2776" indent="-228435" defTabSz="91215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69644" indent="-228435" defTabSz="91215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6513" indent="-228435" defTabSz="91215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3380" indent="-228435" defTabSz="91215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2151" fontAlgn="base">
              <a:spcBef>
                <a:spcPct val="0"/>
              </a:spcBef>
              <a:spcAft>
                <a:spcPct val="0"/>
              </a:spcAft>
              <a:defRPr/>
            </a:pPr>
            <a:fld id="{5C9F2506-ED7B-4596-A23B-82C9E50681F6}" type="slidenum">
              <a:rPr lang="fr-FR" smtClean="0">
                <a:solidFill>
                  <a:srgbClr val="000000"/>
                </a:solidFill>
                <a:latin typeface="Arial" pitchFamily="34" charset="0"/>
              </a:rPr>
              <a:pPr defTabSz="912151"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fr-FR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11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Un exemple de remontée du didactique au mathématique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Numération décimale en M1</a:t>
            </a:r>
          </a:p>
          <a:p>
            <a:pPr marL="0" indent="0">
              <a:buNone/>
            </a:pPr>
            <a:r>
              <a:rPr lang="fr-FR" dirty="0" smtClean="0"/>
              <a:t>1 erreur d’étudiant (le successeur de… ) qui peut être 1 erreur d’élève (analyse d’erreurs d’élèves) ! </a:t>
            </a:r>
          </a:p>
          <a:p>
            <a:pPr marL="0" indent="0">
              <a:buNone/>
            </a:pPr>
            <a:r>
              <a:rPr lang="fr-FR" dirty="0" smtClean="0"/>
              <a:t>Origines de ces erreurs : superposer nombres et écritures des nombres, Densité de D dans R</a:t>
            </a:r>
          </a:p>
          <a:p>
            <a:pPr marL="0" indent="0">
              <a:buNone/>
            </a:pPr>
            <a:r>
              <a:rPr lang="fr-FR" dirty="0" smtClean="0"/>
              <a:t>Apports mathématiques et didactiques</a:t>
            </a:r>
          </a:p>
          <a:p>
            <a:pPr>
              <a:buFont typeface="Symbol"/>
              <a:buChar char="Þ"/>
            </a:pPr>
            <a:r>
              <a:rPr lang="fr-FR" dirty="0" smtClean="0"/>
              <a:t> Ex. de sujet écrit mixte maths et didactique</a:t>
            </a:r>
          </a:p>
          <a:p>
            <a:pPr marL="0" indent="0">
              <a:buNone/>
            </a:pPr>
            <a:r>
              <a:rPr lang="fr-FR" dirty="0" smtClean="0"/>
              <a:t>Mais des Allers Retours nécessaires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21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Un exemple de remontée du didactique au mathématique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contenu 1"/>
          <p:cNvSpPr txBox="1">
            <a:spLocks/>
          </p:cNvSpPr>
          <p:nvPr/>
        </p:nvSpPr>
        <p:spPr>
          <a:xfrm>
            <a:off x="0" y="1340768"/>
            <a:ext cx="11124728" cy="5544616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endParaRPr lang="fr-FR" altLang="fr-FR" sz="5100" i="1" dirty="0">
              <a:latin typeface="Calibri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fr-FR" altLang="fr-FR" sz="5100" i="1" dirty="0" smtClean="0">
              <a:latin typeface="Calibri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fr-FR" altLang="fr-FR" sz="5100" i="1" dirty="0">
              <a:latin typeface="Calibri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fr-FR" altLang="fr-FR" sz="5100" i="1" dirty="0" smtClean="0">
              <a:latin typeface="Calibri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fr-FR" altLang="fr-FR" sz="5100" i="1" dirty="0">
              <a:latin typeface="Calibri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fr-FR" altLang="fr-FR" sz="5100" i="1" dirty="0" smtClean="0">
              <a:latin typeface="Calibri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fr-FR" altLang="fr-FR" sz="5100" i="1" dirty="0" smtClean="0">
              <a:latin typeface="Calibri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fr-FR" altLang="fr-FR" sz="5100" i="1" dirty="0">
              <a:latin typeface="Calibri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fr-FR" altLang="fr-FR" sz="5100" i="1" dirty="0">
              <a:latin typeface="Calibri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fr-FR" altLang="fr-FR" sz="5100" i="1" dirty="0" smtClean="0">
              <a:latin typeface="Calibri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fr-FR" altLang="fr-FR" sz="5100" i="1" dirty="0">
              <a:latin typeface="Calibri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fr-FR" altLang="fr-FR" sz="5100" i="1" dirty="0" smtClean="0">
              <a:latin typeface="Calibri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fr-FR" altLang="fr-FR" sz="5100" i="1" dirty="0">
              <a:latin typeface="Calibri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fr-FR" altLang="fr-FR" sz="5100" i="1" dirty="0" smtClean="0">
              <a:latin typeface="Calibri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fr-FR" altLang="fr-FR" sz="5100" i="1" dirty="0">
              <a:latin typeface="Calibri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fr-FR" altLang="fr-FR" sz="5100" i="1" dirty="0" smtClean="0">
              <a:latin typeface="Calibri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fr-FR" altLang="fr-FR" sz="5100" i="1" dirty="0">
              <a:latin typeface="Calibri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fr-FR" altLang="fr-FR" sz="5100" i="1" dirty="0" smtClean="0">
              <a:latin typeface="Calibri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fr-FR" altLang="fr-FR" sz="5100" i="1" dirty="0">
              <a:latin typeface="Calibri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fr-FR" altLang="fr-FR" sz="5100" i="1" dirty="0" smtClean="0">
              <a:latin typeface="Calibri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fr-FR" altLang="fr-FR" sz="5100" i="1" dirty="0">
              <a:latin typeface="Calibri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fr-FR" altLang="fr-FR" sz="5100" i="1" dirty="0" smtClean="0">
              <a:latin typeface="Calibri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fr-FR" altLang="fr-FR" sz="5100" i="1" dirty="0">
              <a:latin typeface="Calibri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fr-FR" altLang="fr-FR" sz="5100" i="1" dirty="0" smtClean="0">
              <a:latin typeface="Calibri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fr-FR" altLang="fr-FR" sz="9600" dirty="0">
              <a:latin typeface="Calibri" pitchFamily="34" charset="0"/>
            </a:endParaRPr>
          </a:p>
          <a:p>
            <a:pPr marL="0" indent="0">
              <a:buFont typeface="Wingdings 2" pitchFamily="18" charset="2"/>
              <a:buNone/>
            </a:pPr>
            <a:r>
              <a:rPr lang="fr-FR" altLang="fr-FR" sz="9600" dirty="0" smtClean="0">
                <a:latin typeface="Calibri" pitchFamily="34" charset="0"/>
              </a:rPr>
              <a:t>(</a:t>
            </a:r>
            <a:r>
              <a:rPr lang="fr-FR" altLang="fr-FR" sz="9600" dirty="0" err="1" smtClean="0">
                <a:latin typeface="Calibri" pitchFamily="34" charset="0"/>
              </a:rPr>
              <a:t>Coulange</a:t>
            </a:r>
            <a:r>
              <a:rPr lang="fr-FR" altLang="fr-FR" sz="9600" dirty="0" smtClean="0">
                <a:latin typeface="Calibri" pitchFamily="34" charset="0"/>
              </a:rPr>
              <a:t>, Herr, Saliba &amp; Train) </a:t>
            </a:r>
            <a:r>
              <a:rPr lang="fr-FR" altLang="fr-FR" sz="9600" dirty="0" smtClean="0">
                <a:latin typeface="Calibri" pitchFamily="34" charset="0"/>
                <a:hlinkClick r:id="rId2" action="ppaction://hlinksldjump"/>
              </a:rPr>
              <a:t>R</a:t>
            </a:r>
            <a:endParaRPr lang="fr-FR" altLang="fr-FR" sz="9600" dirty="0" smtClean="0">
              <a:latin typeface="Calibri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fr-FR" altLang="fr-FR" sz="9600" i="1" dirty="0" smtClean="0">
              <a:latin typeface="Calibri" pitchFamily="34" charset="0"/>
            </a:endParaRP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2775"/>
            <a:ext cx="7632848" cy="5045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972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Exemple d’allers retours </a:t>
            </a:r>
            <a:br>
              <a:rPr lang="fr-FR" dirty="0" smtClean="0"/>
            </a:br>
            <a:r>
              <a:rPr lang="fr-FR" dirty="0" smtClean="0"/>
              <a:t>didactique et mathématiques </a:t>
            </a:r>
            <a:br>
              <a:rPr lang="fr-FR" dirty="0" smtClean="0"/>
            </a:br>
            <a:r>
              <a:rPr lang="fr-FR" dirty="0" smtClean="0"/>
              <a:t>« en partant de la classe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262" y="177281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En M2 </a:t>
            </a:r>
          </a:p>
          <a:p>
            <a:pPr marL="0" indent="0">
              <a:buNone/>
            </a:pPr>
            <a:r>
              <a:rPr lang="fr-FR" dirty="0" smtClean="0"/>
              <a:t>Apports mathématiques et didactiques</a:t>
            </a:r>
          </a:p>
          <a:p>
            <a:pPr marL="0" indent="0">
              <a:buNone/>
            </a:pPr>
            <a:r>
              <a:rPr lang="fr-FR" dirty="0" smtClean="0"/>
              <a:t>Le programme ?</a:t>
            </a:r>
          </a:p>
          <a:p>
            <a:pPr marL="0" indent="0">
              <a:buNone/>
            </a:pPr>
            <a:r>
              <a:rPr lang="fr-FR" dirty="0" smtClean="0"/>
              <a:t>Ecrire et raisonner « en classe de maths » ?</a:t>
            </a:r>
          </a:p>
          <a:p>
            <a:pPr marL="0" indent="0">
              <a:buNone/>
            </a:pPr>
            <a:r>
              <a:rPr lang="fr-FR" dirty="0" smtClean="0"/>
              <a:t>Addition réitérée un point de vue limité sur le produit (en extension)</a:t>
            </a:r>
          </a:p>
          <a:p>
            <a:pPr marL="0" indent="0">
              <a:buNone/>
            </a:pPr>
            <a:r>
              <a:rPr lang="fr-FR" dirty="0" smtClean="0"/>
              <a:t>Une remontée vers les savoirs mathématiques (principe de permanence et produit de relatifs)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33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Exemple d’allers retours </a:t>
            </a:r>
            <a:br>
              <a:rPr lang="fr-FR" dirty="0" smtClean="0"/>
            </a:br>
            <a:r>
              <a:rPr lang="fr-FR" dirty="0" smtClean="0"/>
              <a:t>didactique et mathématiques </a:t>
            </a:r>
            <a:br>
              <a:rPr lang="fr-FR" dirty="0" smtClean="0"/>
            </a:br>
            <a:r>
              <a:rPr lang="fr-FR" dirty="0" smtClean="0"/>
              <a:t>« en partant de la classe »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34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663" y="2564904"/>
            <a:ext cx="4191000" cy="241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120359" y="2025908"/>
            <a:ext cx="51986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- Analyse </a:t>
            </a:r>
            <a:r>
              <a:rPr lang="fr-FR" sz="2800" i="1" dirty="0" smtClean="0"/>
              <a:t>a priori </a:t>
            </a:r>
            <a:r>
              <a:rPr lang="fr-FR" sz="2800" dirty="0" smtClean="0"/>
              <a:t>d’un exercice proposé en 5</a:t>
            </a:r>
            <a:r>
              <a:rPr lang="fr-FR" sz="2800" baseline="30000" dirty="0" smtClean="0"/>
              <a:t>e</a:t>
            </a:r>
            <a:r>
              <a:rPr lang="fr-FR" sz="2800" dirty="0" smtClean="0"/>
              <a:t> </a:t>
            </a:r>
          </a:p>
          <a:p>
            <a:r>
              <a:rPr lang="fr-FR" sz="2800" dirty="0" smtClean="0"/>
              <a:t>- Analyse d’un épisode de correction </a:t>
            </a:r>
          </a:p>
          <a:p>
            <a:endParaRPr lang="fr-FR" sz="2800" dirty="0" smtClean="0"/>
          </a:p>
          <a:p>
            <a:r>
              <a:rPr lang="fr-FR" sz="2800" i="1" dirty="0" smtClean="0"/>
              <a:t>Ecrit d’élève au tableau </a:t>
            </a:r>
          </a:p>
          <a:p>
            <a:r>
              <a:rPr lang="fr-FR" sz="2800" i="1" dirty="0" smtClean="0"/>
              <a:t>b) 8 x 3 = -24 </a:t>
            </a:r>
          </a:p>
          <a:p>
            <a:r>
              <a:rPr lang="fr-FR" sz="2800" i="1" dirty="0" smtClean="0"/>
              <a:t>La note la plus basse est – 24</a:t>
            </a:r>
          </a:p>
          <a:p>
            <a:r>
              <a:rPr lang="fr-FR" sz="2800" i="1" dirty="0" smtClean="0"/>
              <a:t>8 x 4 = +32</a:t>
            </a:r>
            <a:endParaRPr lang="fr-FR" sz="2800" i="1" dirty="0"/>
          </a:p>
          <a:p>
            <a:r>
              <a:rPr lang="fr-FR" sz="2800" i="1" dirty="0" smtClean="0"/>
              <a:t>La note la plus haute est +32 </a:t>
            </a:r>
            <a:r>
              <a:rPr lang="fr-FR" sz="2800" i="1" dirty="0" smtClean="0">
                <a:hlinkClick r:id="rId3" action="ppaction://hlinksldjump"/>
              </a:rPr>
              <a:t>R</a:t>
            </a:r>
            <a:endParaRPr lang="fr-FR" sz="2800" i="1" dirty="0"/>
          </a:p>
        </p:txBody>
      </p:sp>
    </p:spTree>
    <p:extLst>
      <p:ext uri="{BB962C8B-B14F-4D97-AF65-F5344CB8AC3E}">
        <p14:creationId xmlns:p14="http://schemas.microsoft.com/office/powerpoint/2010/main" val="5750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Exemple (</a:t>
            </a:r>
            <a:r>
              <a:rPr lang="fr-FR" smtClean="0"/>
              <a:t>L3)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En M2 </a:t>
            </a:r>
          </a:p>
          <a:p>
            <a:pPr marL="0" indent="0">
              <a:buNone/>
            </a:pPr>
            <a:r>
              <a:rPr lang="fr-FR" dirty="0" smtClean="0"/>
              <a:t>En partant d’un  récit d’étudiant</a:t>
            </a:r>
          </a:p>
          <a:p>
            <a:pPr marL="0" indent="0">
              <a:buNone/>
            </a:pPr>
            <a:r>
              <a:rPr lang="fr-FR" dirty="0" smtClean="0"/>
              <a:t>Vers le malentendu en sociologie</a:t>
            </a:r>
          </a:p>
          <a:p>
            <a:pPr marL="0" indent="0">
              <a:buNone/>
            </a:pPr>
            <a:r>
              <a:rPr lang="fr-FR" dirty="0" smtClean="0"/>
              <a:t>(facultatif mais peut être intéressant pour la complexité des pratiques ?)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35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409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de l’exposé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 smtClean="0"/>
              <a:t>1. Statut de ce que nous présentons et premières approches</a:t>
            </a:r>
          </a:p>
          <a:p>
            <a:pPr marL="0" indent="0">
              <a:buNone/>
            </a:pPr>
            <a:r>
              <a:rPr lang="fr-FR" dirty="0" smtClean="0"/>
              <a:t>2. Des difficultés récurrentes des formations</a:t>
            </a:r>
          </a:p>
          <a:p>
            <a:pPr marL="0" indent="0">
              <a:buNone/>
            </a:pPr>
            <a:r>
              <a:rPr lang="fr-FR" dirty="0" smtClean="0"/>
              <a:t>3. Anciennes et nouvelles donnes du métier</a:t>
            </a:r>
          </a:p>
          <a:p>
            <a:pPr marL="0" indent="0">
              <a:buNone/>
            </a:pPr>
            <a:r>
              <a:rPr lang="fr-FR" dirty="0" smtClean="0"/>
              <a:t>4. Au fait que mettons-nous sous didactique (deuxième approche) ? </a:t>
            </a:r>
          </a:p>
          <a:p>
            <a:pPr marL="0" indent="0">
              <a:buNone/>
            </a:pPr>
            <a:r>
              <a:rPr lang="fr-FR" dirty="0" smtClean="0"/>
              <a:t>5. Conséquences en formation – exemples</a:t>
            </a:r>
          </a:p>
          <a:p>
            <a:pPr marL="0" indent="0">
              <a:buNone/>
            </a:pPr>
            <a:r>
              <a:rPr lang="fr-FR" dirty="0" smtClean="0"/>
              <a:t>6. Effets indirects</a:t>
            </a:r>
          </a:p>
          <a:p>
            <a:pPr marL="0" indent="0">
              <a:buNone/>
            </a:pPr>
            <a:r>
              <a:rPr lang="fr-FR" dirty="0" smtClean="0"/>
              <a:t>7. Conditions nécessaires : former des formateurs</a:t>
            </a:r>
          </a:p>
          <a:p>
            <a:pPr marL="0" indent="0">
              <a:buNone/>
            </a:pPr>
            <a:r>
              <a:rPr lang="fr-FR" dirty="0" smtClean="0"/>
              <a:t>8. Questions urgentes, nouvelles questions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082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fr-FR" sz="2800" dirty="0" smtClean="0"/>
              <a:t>Recherche et formations second degré : quel « arrière plan » didactique ?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FR" dirty="0" smtClean="0"/>
              <a:t>Multiple, difficilement « isolable »</a:t>
            </a:r>
          </a:p>
          <a:p>
            <a:pPr marL="0" indent="0">
              <a:buNone/>
            </a:pPr>
            <a:r>
              <a:rPr lang="fr-FR" dirty="0" smtClean="0"/>
              <a:t>1) Certains éléments </a:t>
            </a:r>
            <a:r>
              <a:rPr lang="fr-FR" b="1" dirty="0" smtClean="0"/>
              <a:t>empruntés des recherches en didactique et largement adaptés </a:t>
            </a:r>
            <a:r>
              <a:rPr lang="fr-FR" dirty="0" smtClean="0"/>
              <a:t>peuvent</a:t>
            </a:r>
          </a:p>
          <a:p>
            <a:r>
              <a:rPr lang="fr-FR" dirty="0" smtClean="0"/>
              <a:t>Pour les enseignants formés, contribuer à certains choix des contenus à enseigner et de la façon de les enseigner (y compris dans le sup) – permettant d’envisager des alternatives, une palette de possibles.</a:t>
            </a:r>
          </a:p>
          <a:p>
            <a:r>
              <a:rPr lang="fr-FR" dirty="0" smtClean="0"/>
              <a:t>Déterminer en partie certaines modalités de formation (professionnelle mathématique)</a:t>
            </a:r>
            <a:r>
              <a:rPr lang="fr-FR" dirty="0">
                <a:solidFill>
                  <a:srgbClr val="FF0000"/>
                </a:solidFill>
              </a:rPr>
              <a:t> </a:t>
            </a: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C’est lié à des outils d’analyses didactiques de </a:t>
            </a:r>
            <a:r>
              <a:rPr lang="fr-FR" dirty="0">
                <a:solidFill>
                  <a:srgbClr val="FF0000"/>
                </a:solidFill>
              </a:rPr>
              <a:t>ce qui est en jeu en classe de mathématiques et qui dépend des math à </a:t>
            </a:r>
            <a:r>
              <a:rPr lang="fr-FR" dirty="0" smtClean="0">
                <a:solidFill>
                  <a:srgbClr val="FF0000"/>
                </a:solidFill>
              </a:rPr>
              <a:t>enseigner et </a:t>
            </a:r>
            <a:r>
              <a:rPr lang="fr-FR" dirty="0">
                <a:solidFill>
                  <a:srgbClr val="FF0000"/>
                </a:solidFill>
              </a:rPr>
              <a:t>des enseignants </a:t>
            </a:r>
            <a:r>
              <a:rPr lang="fr-FR" dirty="0" smtClean="0">
                <a:solidFill>
                  <a:srgbClr val="FF0000"/>
                </a:solidFill>
              </a:rPr>
              <a:t>(comme individus et comme exerçant un métier)</a:t>
            </a:r>
            <a:endParaRPr lang="fr-FR" dirty="0" smtClean="0"/>
          </a:p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6841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7666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dirty="0" smtClean="0"/>
              <a:t>2) Alimente </a:t>
            </a:r>
            <a:r>
              <a:rPr lang="fr-FR" dirty="0"/>
              <a:t>notre réflexion de chercheur et de formateur (d’enseignants, de formateurs), y compris indirecte, et souvent à </a:t>
            </a:r>
            <a:r>
              <a:rPr lang="fr-FR" dirty="0" smtClean="0"/>
              <a:t>renouveler, </a:t>
            </a:r>
            <a:r>
              <a:rPr lang="fr-FR" b="1" dirty="0" smtClean="0"/>
              <a:t>impliquant un nécessaire travail collaboratif</a:t>
            </a:r>
          </a:p>
          <a:p>
            <a:pPr>
              <a:buFontTx/>
              <a:buChar char="-"/>
            </a:pPr>
            <a:r>
              <a:rPr lang="fr-FR" dirty="0" smtClean="0"/>
              <a:t>sur </a:t>
            </a:r>
            <a:r>
              <a:rPr lang="fr-FR" dirty="0"/>
              <a:t>les difficultés des élèves, des enseignants, leurs besoins, </a:t>
            </a: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sur </a:t>
            </a:r>
            <a:r>
              <a:rPr lang="fr-FR" dirty="0"/>
              <a:t>les programmes, les nouveaux dispositifs, etc… </a:t>
            </a:r>
            <a:endParaRPr lang="fr-FR" dirty="0" smtClean="0"/>
          </a:p>
          <a:p>
            <a:pPr lvl="1">
              <a:buFontTx/>
              <a:buChar char="-"/>
            </a:pPr>
            <a:r>
              <a:rPr lang="fr-FR" dirty="0" smtClean="0"/>
              <a:t>Intégration des TICE, modélisation…</a:t>
            </a:r>
          </a:p>
          <a:p>
            <a:pPr lvl="1">
              <a:buFontTx/>
              <a:buChar char="-"/>
            </a:pPr>
            <a:r>
              <a:rPr lang="fr-FR" dirty="0" smtClean="0">
                <a:solidFill>
                  <a:srgbClr val="FF0000"/>
                </a:solidFill>
              </a:rPr>
              <a:t>Comment </a:t>
            </a:r>
            <a:r>
              <a:rPr lang="fr-FR" dirty="0">
                <a:solidFill>
                  <a:srgbClr val="FF0000"/>
                </a:solidFill>
              </a:rPr>
              <a:t>interpréter, voire exploiter les derniers résultats des évaluations standardisées </a:t>
            </a:r>
            <a:r>
              <a:rPr lang="fr-FR" dirty="0" smtClean="0">
                <a:solidFill>
                  <a:srgbClr val="FF0000"/>
                </a:solidFill>
              </a:rPr>
              <a:t>? Pourquoi les écarts croissants ?</a:t>
            </a: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Comment aborder la transition CM2/6 au sein d’un même cycle</a:t>
            </a:r>
          </a:p>
          <a:p>
            <a:pPr lvl="1"/>
            <a:r>
              <a:rPr lang="fr-FR" dirty="0" smtClean="0"/>
              <a:t>*Quel </a:t>
            </a:r>
            <a:r>
              <a:rPr lang="fr-FR" dirty="0"/>
              <a:t>élève on forme ? Quels besoins on développe  (techniques, autres…) ? 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Permet de </a:t>
            </a:r>
            <a:r>
              <a:rPr lang="fr-FR" dirty="0">
                <a:solidFill>
                  <a:srgbClr val="FF0000"/>
                </a:solidFill>
              </a:rPr>
              <a:t>passer de questions générales à des questions </a:t>
            </a:r>
            <a:r>
              <a:rPr lang="fr-FR" dirty="0" smtClean="0">
                <a:solidFill>
                  <a:srgbClr val="FF0000"/>
                </a:solidFill>
              </a:rPr>
              <a:t>sur les pratiques </a:t>
            </a:r>
            <a:r>
              <a:rPr lang="fr-FR" dirty="0">
                <a:solidFill>
                  <a:srgbClr val="FF0000"/>
                </a:solidFill>
              </a:rPr>
              <a:t>des enseignants de math, </a:t>
            </a:r>
            <a:r>
              <a:rPr lang="fr-FR" dirty="0" smtClean="0">
                <a:solidFill>
                  <a:srgbClr val="FF0000"/>
                </a:solidFill>
              </a:rPr>
              <a:t>en faisant intervenir </a:t>
            </a:r>
            <a:r>
              <a:rPr lang="fr-FR" dirty="0">
                <a:solidFill>
                  <a:srgbClr val="FF0000"/>
                </a:solidFill>
              </a:rPr>
              <a:t>la complexité des pratiques </a:t>
            </a:r>
            <a:r>
              <a:rPr lang="fr-FR" dirty="0" smtClean="0">
                <a:solidFill>
                  <a:srgbClr val="FF0000"/>
                </a:solidFill>
              </a:rPr>
              <a:t> (et les dimensions en jeu), voire d’autres champs</a:t>
            </a:r>
          </a:p>
          <a:p>
            <a:r>
              <a:rPr lang="fr-FR" dirty="0" smtClean="0"/>
              <a:t>C’est une espèce de guide d’analyse, partiel, à enrichir par l’expérience (cf. collaborations)</a:t>
            </a:r>
            <a:endParaRPr lang="fr-FR" b="1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83356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Première approche (outils)</a:t>
            </a:r>
            <a:endParaRPr lang="fr-FR" sz="31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Ce sont toujours les </a:t>
            </a:r>
            <a:r>
              <a:rPr lang="fr-FR" b="1" dirty="0" smtClean="0"/>
              <a:t>mêmes mathématiques </a:t>
            </a:r>
            <a:r>
              <a:rPr lang="fr-FR" dirty="0" smtClean="0"/>
              <a:t>qui sont en jeu mais les </a:t>
            </a:r>
            <a:r>
              <a:rPr lang="fr-FR" b="1" dirty="0" smtClean="0"/>
              <a:t>points de vue </a:t>
            </a:r>
            <a:r>
              <a:rPr lang="fr-FR" dirty="0" smtClean="0"/>
              <a:t>adoptés pour les travailler, les questions diffèrent.</a:t>
            </a:r>
          </a:p>
          <a:p>
            <a:r>
              <a:rPr lang="fr-FR" dirty="0" smtClean="0"/>
              <a:t>Les analyses didactiques auxquelles nous nous référons mettent en avant </a:t>
            </a:r>
            <a:r>
              <a:rPr lang="fr-FR" b="1" dirty="0" smtClean="0"/>
              <a:t>des explications liées aux math </a:t>
            </a:r>
            <a:r>
              <a:rPr lang="fr-FR" b="1" u="sng" dirty="0" smtClean="0"/>
              <a:t>et </a:t>
            </a:r>
            <a:r>
              <a:rPr lang="fr-FR" b="1" dirty="0" smtClean="0"/>
              <a:t>à ce qui se passe en classe</a:t>
            </a:r>
            <a:r>
              <a:rPr lang="fr-FR" dirty="0" smtClean="0"/>
              <a:t>. Même sur du « petit » !</a:t>
            </a:r>
          </a:p>
          <a:p>
            <a:r>
              <a:rPr lang="fr-FR" dirty="0" smtClean="0"/>
              <a:t>Elles </a:t>
            </a:r>
            <a:r>
              <a:rPr lang="fr-FR" b="1" dirty="0" smtClean="0"/>
              <a:t>intègrent la classe et le métier d’enseignant </a:t>
            </a:r>
            <a:r>
              <a:rPr lang="fr-FR" dirty="0" smtClean="0"/>
              <a:t>(les pratiques enseignantes) </a:t>
            </a:r>
          </a:p>
          <a:p>
            <a:r>
              <a:rPr lang="fr-FR" dirty="0"/>
              <a:t>Elles conduisent à des </a:t>
            </a:r>
            <a:r>
              <a:rPr lang="fr-FR" b="1" dirty="0"/>
              <a:t>« remontées », </a:t>
            </a:r>
            <a:r>
              <a:rPr lang="fr-FR" dirty="0"/>
              <a:t>du local de la classe aux math en jeu (pas si habituel) </a:t>
            </a:r>
            <a:r>
              <a:rPr lang="fr-FR" b="1" dirty="0">
                <a:solidFill>
                  <a:srgbClr val="FF0000"/>
                </a:solidFill>
                <a:hlinkClick r:id="rId2" action="ppaction://hlinksldjump"/>
              </a:rPr>
              <a:t>exemple L1</a:t>
            </a:r>
            <a:r>
              <a:rPr lang="fr-FR" b="1" dirty="0">
                <a:solidFill>
                  <a:srgbClr val="FF0000"/>
                </a:solidFill>
              </a:rPr>
              <a:t>, en M1</a:t>
            </a:r>
            <a:r>
              <a:rPr lang="fr-FR" dirty="0">
                <a:solidFill>
                  <a:srgbClr val="FF0000"/>
                </a:solidFill>
              </a:rPr>
              <a:t>).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1713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fr-FR" sz="3200" b="1" dirty="0"/>
              <a:t>Exemple des </a:t>
            </a:r>
            <a:r>
              <a:rPr lang="fr-FR" sz="3200" b="1" dirty="0" smtClean="0"/>
              <a:t>problèmes </a:t>
            </a:r>
            <a:r>
              <a:rPr lang="fr-FR" sz="3200" b="1" dirty="0"/>
              <a:t>ouverts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686800" cy="547260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 smtClean="0"/>
              <a:t>Pour les mathématiciens qui s’intéressent à l’enseignement, la recherche de </a:t>
            </a:r>
            <a:r>
              <a:rPr lang="fr-FR" dirty="0" err="1" smtClean="0"/>
              <a:t>pbs</a:t>
            </a:r>
            <a:r>
              <a:rPr lang="fr-FR" dirty="0" smtClean="0"/>
              <a:t> ouverts participe à ce qui permet (pour les élèves) de donner du sens, de construire une rationalité, d’apprendre à chercher (méthode) …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Pour les didacticiens, se pose la question du lien avec les connaissances des élèves, de ce qu’on attend en termes de construction des connaissances – que veut dire « sens » ? </a:t>
            </a:r>
          </a:p>
          <a:p>
            <a:r>
              <a:rPr lang="fr-FR" dirty="0" smtClean="0"/>
              <a:t>Quelles différences avec d’autres </a:t>
            </a:r>
            <a:r>
              <a:rPr lang="fr-FR" dirty="0" err="1" smtClean="0"/>
              <a:t>pbs</a:t>
            </a:r>
            <a:r>
              <a:rPr lang="fr-FR" dirty="0" smtClean="0"/>
              <a:t> de recherche ? </a:t>
            </a:r>
          </a:p>
          <a:p>
            <a:r>
              <a:rPr lang="fr-FR" dirty="0" smtClean="0"/>
              <a:t>Comment faire réussir les élèves, tous les élèves, par delà la diversité ? Quand, comment « corriger » ?</a:t>
            </a:r>
          </a:p>
          <a:p>
            <a:r>
              <a:rPr lang="fr-FR" dirty="0" smtClean="0"/>
              <a:t>Quels déroulements adopter ? Si l’hétérogénéité est trop grande, difficile de faire la synthèse en grand groupe – ça ne servira qu’à certains…Quels liens avec l’évaluation ?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3135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Plus général : la distinction entre tâches mathématiques et activités…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rmAutofit fontScale="70000" lnSpcReduction="20000"/>
          </a:bodyPr>
          <a:lstStyle/>
          <a:p>
            <a:r>
              <a:rPr lang="fr-FR" b="1" dirty="0" smtClean="0">
                <a:hlinkClick r:id="rId3" action="ppaction://hlinksldjump"/>
              </a:rPr>
              <a:t>Exemple </a:t>
            </a:r>
            <a:r>
              <a:rPr lang="fr-FR" b="1" dirty="0" smtClean="0"/>
              <a:t>A – (</a:t>
            </a:r>
            <a:r>
              <a:rPr lang="fr-FR" dirty="0" smtClean="0"/>
              <a:t>cf. aussi </a:t>
            </a:r>
            <a:r>
              <a:rPr lang="fr-FR" b="1" dirty="0" smtClean="0"/>
              <a:t>petit x 94)</a:t>
            </a:r>
          </a:p>
          <a:p>
            <a:r>
              <a:rPr lang="fr-FR" b="1" dirty="0" smtClean="0"/>
              <a:t>Tâches</a:t>
            </a:r>
            <a:r>
              <a:rPr lang="fr-FR" dirty="0" smtClean="0"/>
              <a:t> (associées aux questions dans les énoncés proposés) : donnent accès aux activités mathématiques attendues, pas aux </a:t>
            </a:r>
            <a:r>
              <a:rPr lang="fr-FR" b="1" dirty="0" smtClean="0"/>
              <a:t>activités possibles réalisées</a:t>
            </a:r>
            <a:r>
              <a:rPr lang="fr-FR" dirty="0" smtClean="0"/>
              <a:t>…qui, elles, vont « fabriquer » les apprentissages.</a:t>
            </a:r>
          </a:p>
          <a:p>
            <a:r>
              <a:rPr lang="fr-FR" dirty="0" smtClean="0"/>
              <a:t>Analyse des activités attendues (en termes de mises en fonctionnement des connaissances) permet  </a:t>
            </a:r>
          </a:p>
          <a:p>
            <a:pPr>
              <a:buFontTx/>
              <a:buChar char="-"/>
            </a:pPr>
            <a:r>
              <a:rPr lang="fr-FR" dirty="0" smtClean="0"/>
              <a:t>de faciliter le repérage de ce que font les élèves (grâce à ce qui est attendu, en regard)– pour le chercheur, le formateur, le prof</a:t>
            </a:r>
          </a:p>
          <a:p>
            <a:pPr>
              <a:buFontTx/>
              <a:buChar char="-"/>
            </a:pPr>
            <a:r>
              <a:rPr lang="fr-FR" dirty="0"/>
              <a:t>voire </a:t>
            </a:r>
            <a:r>
              <a:rPr lang="fr-FR" dirty="0" smtClean="0"/>
              <a:t>de faciliter une intervention adaptée (pour le prof, le formateur)</a:t>
            </a:r>
          </a:p>
          <a:p>
            <a:pPr>
              <a:buFontTx/>
              <a:buChar char="-"/>
            </a:pPr>
            <a:r>
              <a:rPr lang="fr-FR" dirty="0" smtClean="0"/>
              <a:t>de repérer ce que fait l’enseignant (en regard de ce qui est attendu et de ce qu’on peut voir du travail des élèves) pour le chercheur, le formateur</a:t>
            </a:r>
          </a:p>
          <a:p>
            <a:pPr>
              <a:buFontTx/>
              <a:buChar char="-"/>
            </a:pPr>
            <a:r>
              <a:rPr lang="fr-FR" dirty="0" smtClean="0"/>
              <a:t> (globalement) d’accéder à la diversité de ce qui est proposé (cf. éventuellement manques) – y compris dans les manuels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1566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2357</Words>
  <Application>Microsoft Office PowerPoint</Application>
  <PresentationFormat>Affichage à l'écran (4:3)</PresentationFormat>
  <Paragraphs>288</Paragraphs>
  <Slides>35</Slides>
  <Notes>6</Notes>
  <HiddenSlides>1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35</vt:i4>
      </vt:variant>
    </vt:vector>
  </HeadingPairs>
  <TitlesOfParts>
    <vt:vector size="37" baseType="lpstr">
      <vt:lpstr>Thème Office</vt:lpstr>
      <vt:lpstr>Modèle par défaut</vt:lpstr>
      <vt:lpstr>Didactique des mathématiques et formations (initiales) des enseignants de mathématiques du secondaire</vt:lpstr>
      <vt:lpstr>avertissement</vt:lpstr>
      <vt:lpstr>Remarques sur le statut de ce que nous présentons</vt:lpstr>
      <vt:lpstr>Plan de l’exposé</vt:lpstr>
      <vt:lpstr>Recherche et formations second degré : quel « arrière plan » didactique ?</vt:lpstr>
      <vt:lpstr>Présentation PowerPoint</vt:lpstr>
      <vt:lpstr>Première approche (outils)</vt:lpstr>
      <vt:lpstr>Exemple des problèmes ouverts</vt:lpstr>
      <vt:lpstr>Plus général : la distinction entre tâches mathématiques et activités…</vt:lpstr>
      <vt:lpstr>Des sous-activités pour analyser ce qui passe en classe</vt:lpstr>
      <vt:lpstr>Des types de notion pour réfléchir aux introductions</vt:lpstr>
      <vt:lpstr>Des déroulements aux activités des élèves</vt:lpstr>
      <vt:lpstr>Des exemples de ce qu’embarque le langage mathématique : pour réfléchir à ce qui peut être naturalisé par l’enseignant</vt:lpstr>
      <vt:lpstr>Et le global ?</vt:lpstr>
      <vt:lpstr>2. Des difficultés récurrentes dans les formations (ex-IUFM, ESPE ?)</vt:lpstr>
      <vt:lpstr>Pour une certaine unification des formations des deux années (ESPE)?</vt:lpstr>
      <vt:lpstr>3. Anciennes et nouvelles donnes du métier</vt:lpstr>
      <vt:lpstr>Anciennes et nouvelles donnes du métier</vt:lpstr>
      <vt:lpstr> 4. « La didactique » à laquelle nous nous référons, c’est quoi au juste ? En 4 points </vt:lpstr>
      <vt:lpstr>Des points d’appui sur les pratiques et la formation</vt:lpstr>
      <vt:lpstr>Conséquences en formation :  sur les modalités</vt:lpstr>
      <vt:lpstr>6. Effets indirects : déculpabilisation, exercice de la critique et revalorisations…</vt:lpstr>
      <vt:lpstr>7. Conditions nécessaires</vt:lpstr>
      <vt:lpstr>8. Nouvelles questions -exemples</vt:lpstr>
      <vt:lpstr>A quoi  est corrélée à l’augmentation des inégalités socio-scolaires  (en math) (depuis 20 ans) ?</vt:lpstr>
      <vt:lpstr>Ex : la réduction des moments d‘exposition des connaissances est-elle corrélée à l’augmentation des inégalités socio-scolaires ?</vt:lpstr>
      <vt:lpstr>Modélisation, démarche d'investigation, TICE, sont-elles automatiquement porteuses de motivation ? Quels prérequis?</vt:lpstr>
      <vt:lpstr>Éléments de bibliographie</vt:lpstr>
      <vt:lpstr>Un exemple de ce qu’on cherche</vt:lpstr>
      <vt:lpstr>Questions </vt:lpstr>
      <vt:lpstr>Un exemple de remontée du didactique au mathématique </vt:lpstr>
      <vt:lpstr>Un exemple de remontée du didactique au mathématique </vt:lpstr>
      <vt:lpstr>Exemple d’allers retours  didactique et mathématiques  « en partant de la classe »</vt:lpstr>
      <vt:lpstr>Exemple d’allers retours  didactique et mathématiques  « en partant de la classe »</vt:lpstr>
      <vt:lpstr>Exemple (L3)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Didactique des math et formations initiales des enseignants de math du secondaire</dc:title>
  <dc:creator>robert</dc:creator>
  <cp:lastModifiedBy>Robert</cp:lastModifiedBy>
  <cp:revision>89</cp:revision>
  <dcterms:created xsi:type="dcterms:W3CDTF">2015-11-03T09:09:09Z</dcterms:created>
  <dcterms:modified xsi:type="dcterms:W3CDTF">2015-12-05T07:22:44Z</dcterms:modified>
</cp:coreProperties>
</file>