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75" r:id="rId3"/>
    <p:sldId id="276" r:id="rId4"/>
    <p:sldId id="258" r:id="rId5"/>
    <p:sldId id="297" r:id="rId6"/>
    <p:sldId id="285" r:id="rId7"/>
    <p:sldId id="286" r:id="rId8"/>
    <p:sldId id="287" r:id="rId9"/>
    <p:sldId id="289" r:id="rId10"/>
    <p:sldId id="299" r:id="rId11"/>
    <p:sldId id="290" r:id="rId12"/>
    <p:sldId id="292" r:id="rId13"/>
    <p:sldId id="293" r:id="rId14"/>
    <p:sldId id="294" r:id="rId15"/>
    <p:sldId id="298" r:id="rId16"/>
    <p:sldId id="29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92989" autoAdjust="0"/>
  </p:normalViewPr>
  <p:slideViewPr>
    <p:cSldViewPr snapToGrid="0">
      <p:cViewPr varScale="1">
        <p:scale>
          <a:sx n="178" d="100"/>
          <a:sy n="178" d="100"/>
        </p:scale>
        <p:origin x="-120" y="-728"/>
      </p:cViewPr>
      <p:guideLst>
        <p:guide orient="horz" pos="2160"/>
        <p:guide pos="3840"/>
      </p:guideLst>
    </p:cSldViewPr>
  </p:slideViewPr>
  <p:outlineViewPr>
    <p:cViewPr>
      <p:scale>
        <a:sx n="33" d="100"/>
        <a:sy n="33" d="100"/>
      </p:scale>
      <p:origin x="0" y="-169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460CF2-F6E1-4A51-89C6-71E51B03F711}" type="datetimeFigureOut">
              <a:rPr lang="fr-FR" smtClean="0"/>
              <a:t>20/06/16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43E2F-7E92-42C6-8693-1D533E1328CE}" type="slidenum">
              <a:rPr lang="fr-FR" smtClean="0"/>
              <a:t>‹#›</a:t>
            </a:fld>
            <a:endParaRPr lang="fr-FR"/>
          </a:p>
        </p:txBody>
      </p:sp>
    </p:spTree>
    <p:extLst>
      <p:ext uri="{BB962C8B-B14F-4D97-AF65-F5344CB8AC3E}">
        <p14:creationId xmlns:p14="http://schemas.microsoft.com/office/powerpoint/2010/main" val="183220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2"/>
          <p:cNvSpPr>
            <a:spLocks noGrp="1" noChangeArrowheads="1"/>
          </p:cNvSpPr>
          <p:nvPr>
            <p:ph type="sldNum" sz="quarter"/>
          </p:nvPr>
        </p:nvSpPr>
        <p:spPr>
          <a:noFill/>
        </p:spPr>
        <p:txBody>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buClrTx/>
              <a:buFontTx/>
              <a:buNone/>
            </a:pPr>
            <a:fld id="{631E0A08-7274-439D-B231-BCFB5EE6DB61}" type="slidenum">
              <a:rPr lang="fr-FR" altLang="fr-FR">
                <a:solidFill>
                  <a:srgbClr val="000000"/>
                </a:solidFill>
                <a:latin typeface="Times New Roman" panose="02020603050405020304" pitchFamily="18" charset="0"/>
              </a:rPr>
              <a:pPr>
                <a:buClrTx/>
                <a:buFontTx/>
                <a:buNone/>
              </a:pPr>
              <a:t>1</a:t>
            </a:fld>
            <a:endParaRPr lang="fr-FR" altLang="fr-FR">
              <a:solidFill>
                <a:srgbClr val="000000"/>
              </a:solidFill>
              <a:latin typeface="Times New Roman" panose="02020603050405020304" pitchFamily="18" charset="0"/>
            </a:endParaRPr>
          </a:p>
        </p:txBody>
      </p:sp>
      <p:sp>
        <p:nvSpPr>
          <p:cNvPr id="5123" name="Rectangle 1"/>
          <p:cNvSpPr txBox="1">
            <a:spLocks noGrp="1" noRot="1" noChangeAspect="1" noChangeArrowheads="1" noTextEdit="1"/>
          </p:cNvSpPr>
          <p:nvPr>
            <p:ph type="sldImg"/>
          </p:nvPr>
        </p:nvSpPr>
        <p:spPr>
          <a:xfrm>
            <a:off x="381000" y="685800"/>
            <a:ext cx="6096000" cy="34290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Rectangle 2"/>
          <p:cNvSpPr txBox="1">
            <a:spLocks noGrp="1" noChangeArrowheads="1"/>
          </p:cNvSpPr>
          <p:nvPr>
            <p:ph type="body" idx="1"/>
          </p:nvPr>
        </p:nvSpPr>
        <p:spPr>
          <a:xfrm>
            <a:off x="685800" y="4343400"/>
            <a:ext cx="5478463" cy="41068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extLst>
      <p:ext uri="{BB962C8B-B14F-4D97-AF65-F5344CB8AC3E}">
        <p14:creationId xmlns:p14="http://schemas.microsoft.com/office/powerpoint/2010/main" val="3079025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Progrès</a:t>
            </a:r>
            <a:r>
              <a:rPr lang="fr-FR" baseline="0" dirty="0"/>
              <a:t> de l’humanité ; repérage de similarité, invention et dissémination de </a:t>
            </a:r>
            <a:r>
              <a:rPr lang="fr-FR" baseline="0" dirty="0" err="1"/>
              <a:t>tech</a:t>
            </a:r>
            <a:r>
              <a:rPr lang="fr-FR" baseline="0" dirty="0"/>
              <a:t>; production d’un langage rationnel ; modèle simplifié</a:t>
            </a:r>
          </a:p>
          <a:p>
            <a:r>
              <a:rPr lang="fr-FR" baseline="0" dirty="0"/>
              <a:t>Compétence : point de vue psychologique, individu</a:t>
            </a:r>
          </a:p>
          <a:p>
            <a:r>
              <a:rPr lang="fr-FR" baseline="0" dirty="0"/>
              <a:t>Niveau de généralité  ou transversalité du G très variable</a:t>
            </a:r>
          </a:p>
          <a:p>
            <a:r>
              <a:rPr lang="fr-FR" baseline="0" dirty="0"/>
              <a:t>Cas 1 : les techniques ne sont pas explicités (pas plu que les connaissances d’ailleurs ici), elles sont évoquées mais on postule qu’elles sont connues des enseignants, ayant fait l’objet d’un enseignement explicite en tant que savoirs socialement reconnus</a:t>
            </a:r>
          </a:p>
          <a:p>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14</a:t>
            </a:fld>
            <a:endParaRPr lang="fr-FR"/>
          </a:p>
        </p:txBody>
      </p:sp>
    </p:spTree>
    <p:extLst>
      <p:ext uri="{BB962C8B-B14F-4D97-AF65-F5344CB8AC3E}">
        <p14:creationId xmlns:p14="http://schemas.microsoft.com/office/powerpoint/2010/main" val="2437997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Connaissances disciplinaires sans rapport avec les genres</a:t>
            </a:r>
            <a:r>
              <a:rPr lang="fr-FR" baseline="0" dirty="0"/>
              <a:t> de tâches évoquées dans les compétences</a:t>
            </a:r>
          </a:p>
          <a:p>
            <a:r>
              <a:rPr lang="fr-FR" baseline="0" dirty="0"/>
              <a:t>Peut-on supposer que des techniques pour réaliser des tâches de cet ordre ont été rencontrées par les profs dans leur formation et donc qu’on peut ne pas les expliciter dans les textes comme pour les capacités ? </a:t>
            </a:r>
          </a:p>
          <a:p>
            <a:r>
              <a:rPr lang="fr-FR" baseline="0" dirty="0"/>
              <a:t>J’en doute, d’autant que derrière cette approche, idéologie de l’individualisation des travailleurs (OCDE), ce ne sont pas les savoirs partagés qui sont mis en exergue</a:t>
            </a:r>
          </a:p>
          <a:p>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15</a:t>
            </a:fld>
            <a:endParaRPr lang="fr-FR"/>
          </a:p>
        </p:txBody>
      </p:sp>
    </p:spTree>
    <p:extLst>
      <p:ext uri="{BB962C8B-B14F-4D97-AF65-F5344CB8AC3E}">
        <p14:creationId xmlns:p14="http://schemas.microsoft.com/office/powerpoint/2010/main" val="1206518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Questions difficiles, largement inexplorées, qu’on ne peut pas laisser les enseignants affronter individuellement, sans courir le risque qu’ils renvoient à l’élève la responsabilité de ses échecs.</a:t>
            </a:r>
          </a:p>
          <a:p>
            <a:r>
              <a:rPr lang="fr-FR" dirty="0"/>
              <a:t>Dire qu’on fait confiance aux enseignants, c’est pure démagogie d’une institution EN qui ne veut pas reconnaître qu’il n’existe</a:t>
            </a:r>
            <a:r>
              <a:rPr lang="fr-FR" baseline="0" dirty="0"/>
              <a:t> pas de </a:t>
            </a:r>
            <a:r>
              <a:rPr lang="fr-FR" dirty="0"/>
              <a:t>réponses aux questions posées. </a:t>
            </a:r>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16</a:t>
            </a:fld>
            <a:endParaRPr lang="fr-FR"/>
          </a:p>
        </p:txBody>
      </p:sp>
    </p:spTree>
    <p:extLst>
      <p:ext uri="{BB962C8B-B14F-4D97-AF65-F5344CB8AC3E}">
        <p14:creationId xmlns:p14="http://schemas.microsoft.com/office/powerpoint/2010/main" val="2553592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Interd</a:t>
            </a:r>
            <a:r>
              <a:rPr lang="fr-FR" dirty="0"/>
              <a:t> pour penser la complexité du monde OK mais il faut aussi</a:t>
            </a:r>
            <a:r>
              <a:rPr lang="fr-FR" baseline="0" dirty="0"/>
              <a:t> l’appliquer à l’</a:t>
            </a:r>
            <a:r>
              <a:rPr lang="fr-FR" baseline="0" dirty="0" err="1"/>
              <a:t>interd</a:t>
            </a:r>
            <a:r>
              <a:rPr lang="fr-FR" baseline="0" dirty="0"/>
              <a:t> elle-même</a:t>
            </a:r>
          </a:p>
          <a:p>
            <a:r>
              <a:rPr lang="fr-FR" baseline="0" dirty="0"/>
              <a:t>Ce qui pour moi revient à appliquer à l’introduction de l’id dans l’éducation l’approche écologique développée par Y. C pour lutter contre tous les volontarismes pédagogiques Réforme insuffisamment instruite</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3</a:t>
            </a:fld>
            <a:endParaRPr lang="fr-FR"/>
          </a:p>
        </p:txBody>
      </p:sp>
    </p:spTree>
    <p:extLst>
      <p:ext uri="{BB962C8B-B14F-4D97-AF65-F5344CB8AC3E}">
        <p14:creationId xmlns:p14="http://schemas.microsoft.com/office/powerpoint/2010/main" val="81850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lutter contre un certain discours qui prétend rassurer les craintes, voire opposition des enseignants, en affirmant que cela ne sera pas si compliqué</a:t>
            </a:r>
          </a:p>
          <a:p>
            <a:r>
              <a:rPr lang="fr-FR" sz="1200" kern="1200" dirty="0" err="1">
                <a:solidFill>
                  <a:schemeClr val="tx1"/>
                </a:solidFill>
                <a:effectLst/>
                <a:latin typeface="+mn-lt"/>
                <a:ea typeface="+mn-ea"/>
                <a:cs typeface="+mn-cs"/>
              </a:rPr>
              <a:t>Nbre</a:t>
            </a:r>
            <a:r>
              <a:rPr lang="fr-FR" sz="1200" kern="1200" dirty="0">
                <a:solidFill>
                  <a:schemeClr val="tx1"/>
                </a:solidFill>
                <a:effectLst/>
                <a:latin typeface="+mn-lt"/>
                <a:ea typeface="+mn-ea"/>
                <a:cs typeface="+mn-cs"/>
              </a:rPr>
              <a:t> de fiches d’une page sur les sites aca pour aider à la conception d’EPI Clic</a:t>
            </a:r>
          </a:p>
          <a:p>
            <a:r>
              <a:rPr lang="fr-FR" sz="1200" kern="1200" dirty="0">
                <a:solidFill>
                  <a:schemeClr val="tx1"/>
                </a:solidFill>
                <a:effectLst/>
                <a:latin typeface="+mn-lt"/>
                <a:ea typeface="+mn-ea"/>
                <a:cs typeface="+mn-cs"/>
              </a:rPr>
              <a:t>Pas beaucoup de formateurs expérimentés même s’il y a eu des réalisations </a:t>
            </a:r>
          </a:p>
          <a:p>
            <a:r>
              <a:rPr lang="fr-FR" sz="1200" kern="1200" dirty="0">
                <a:solidFill>
                  <a:schemeClr val="tx1"/>
                </a:solidFill>
                <a:effectLst/>
                <a:latin typeface="+mn-lt"/>
                <a:ea typeface="+mn-ea"/>
                <a:cs typeface="+mn-cs"/>
              </a:rPr>
              <a:t>EIST : 3 disciplines PC,</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SVT et techno (pas maths) : un seul enseignant assure l’enseignement, 1h pour chacun dans le service</a:t>
            </a:r>
          </a:p>
          <a:p>
            <a:r>
              <a:rPr lang="fr-FR" sz="1200" kern="1200" dirty="0">
                <a:solidFill>
                  <a:schemeClr val="tx1"/>
                </a:solidFill>
                <a:effectLst/>
                <a:latin typeface="+mn-lt"/>
                <a:ea typeface="+mn-ea"/>
                <a:cs typeface="+mn-cs"/>
              </a:rPr>
              <a:t>Est-ce différent ? Sans</a:t>
            </a:r>
            <a:r>
              <a:rPr lang="fr-FR" sz="1200" kern="1200" baseline="0" dirty="0">
                <a:solidFill>
                  <a:schemeClr val="tx1"/>
                </a:solidFill>
                <a:effectLst/>
                <a:latin typeface="+mn-lt"/>
                <a:ea typeface="+mn-ea"/>
                <a:cs typeface="+mn-cs"/>
              </a:rPr>
              <a:t> doute pas dans le cas de pluri-disc (juxtaposition), je vais essayer de montrer qu’un authentique travail </a:t>
            </a:r>
            <a:r>
              <a:rPr lang="fr-FR" sz="1200" kern="1200" baseline="0" dirty="0" err="1">
                <a:solidFill>
                  <a:schemeClr val="tx1"/>
                </a:solidFill>
                <a:effectLst/>
                <a:latin typeface="+mn-lt"/>
                <a:ea typeface="+mn-ea"/>
                <a:cs typeface="+mn-cs"/>
              </a:rPr>
              <a:t>interdisc</a:t>
            </a:r>
            <a:r>
              <a:rPr lang="fr-FR" sz="1200" kern="1200" baseline="0" dirty="0">
                <a:solidFill>
                  <a:schemeClr val="tx1"/>
                </a:solidFill>
                <a:effectLst/>
                <a:latin typeface="+mn-lt"/>
                <a:ea typeface="+mn-ea"/>
                <a:cs typeface="+mn-cs"/>
              </a:rPr>
              <a:t>, cherchant à s’attaquer aux cloisonnements, ne coule pas de source demande </a:t>
            </a:r>
            <a:r>
              <a:rPr lang="fr-FR" sz="1200" kern="1200" baseline="0" dirty="0" err="1">
                <a:solidFill>
                  <a:schemeClr val="tx1"/>
                </a:solidFill>
                <a:effectLst/>
                <a:latin typeface="+mn-lt"/>
                <a:ea typeface="+mn-ea"/>
                <a:cs typeface="+mn-cs"/>
              </a:rPr>
              <a:t>bcp</a:t>
            </a:r>
            <a:r>
              <a:rPr lang="fr-FR" sz="1200" kern="1200" baseline="0" dirty="0">
                <a:solidFill>
                  <a:schemeClr val="tx1"/>
                </a:solidFill>
                <a:effectLst/>
                <a:latin typeface="+mn-lt"/>
                <a:ea typeface="+mn-ea"/>
                <a:cs typeface="+mn-cs"/>
              </a:rPr>
              <a:t> de préparation</a:t>
            </a:r>
          </a:p>
          <a:p>
            <a:r>
              <a:rPr lang="fr-FR" sz="1200" kern="1200" baseline="0" dirty="0">
                <a:solidFill>
                  <a:schemeClr val="tx1"/>
                </a:solidFill>
                <a:effectLst/>
                <a:latin typeface="+mn-lt"/>
                <a:ea typeface="+mn-ea"/>
                <a:cs typeface="+mn-cs"/>
              </a:rPr>
              <a:t>On va commencer à le voir dans un premier exemple</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4</a:t>
            </a:fld>
            <a:endParaRPr lang="fr-FR"/>
          </a:p>
        </p:txBody>
      </p:sp>
    </p:spTree>
    <p:extLst>
      <p:ext uri="{BB962C8B-B14F-4D97-AF65-F5344CB8AC3E}">
        <p14:creationId xmlns:p14="http://schemas.microsoft.com/office/powerpoint/2010/main" val="578943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Exemple : dalle rectangulaire : parallélogramme ayant un angle droit ET deux diagonales de même longueur</a:t>
            </a:r>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6</a:t>
            </a:fld>
            <a:endParaRPr lang="fr-FR"/>
          </a:p>
        </p:txBody>
      </p:sp>
    </p:spTree>
    <p:extLst>
      <p:ext uri="{BB962C8B-B14F-4D97-AF65-F5344CB8AC3E}">
        <p14:creationId xmlns:p14="http://schemas.microsoft.com/office/powerpoint/2010/main" val="314777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kern="1200" dirty="0">
                <a:solidFill>
                  <a:schemeClr val="tx1"/>
                </a:solidFill>
                <a:effectLst/>
                <a:latin typeface="+mn-lt"/>
                <a:ea typeface="+mn-ea"/>
                <a:cs typeface="+mn-cs"/>
              </a:rPr>
              <a:t>FAQ </a:t>
            </a:r>
            <a:r>
              <a:rPr lang="fr-FR" sz="1200" kern="1200" dirty="0">
                <a:solidFill>
                  <a:schemeClr val="tx1"/>
                </a:solidFill>
                <a:effectLst/>
                <a:latin typeface="+mn-lt"/>
                <a:ea typeface="+mn-ea"/>
                <a:cs typeface="+mn-cs"/>
              </a:rPr>
              <a:t>affirme qu’une différence notable des EPI avec les IDD est que ceux-ci constituent l’une des modalités explicites de mise en œuvre des programmes. » </a:t>
            </a:r>
            <a:r>
              <a:rPr lang="fr-FR" sz="1200" kern="1200" baseline="0" dirty="0">
                <a:solidFill>
                  <a:schemeClr val="tx1"/>
                </a:solidFill>
                <a:effectLst/>
                <a:latin typeface="+mn-lt"/>
                <a:ea typeface="+mn-ea"/>
                <a:cs typeface="+mn-cs"/>
              </a:rPr>
              <a:t> Fournissent terrain d’application, voire d’intro de savoirs au prg.</a:t>
            </a:r>
          </a:p>
          <a:p>
            <a:r>
              <a:rPr lang="fr-FR" sz="1200" kern="1200" baseline="0" dirty="0">
                <a:solidFill>
                  <a:schemeClr val="tx1"/>
                </a:solidFill>
                <a:effectLst/>
                <a:latin typeface="+mn-lt"/>
                <a:ea typeface="+mn-ea"/>
                <a:cs typeface="+mn-cs"/>
              </a:rPr>
              <a:t>Pas évident</a:t>
            </a:r>
          </a:p>
          <a:p>
            <a:r>
              <a:rPr lang="fr-FR" sz="1200" kern="1200" baseline="0" dirty="0">
                <a:solidFill>
                  <a:schemeClr val="tx1"/>
                </a:solidFill>
                <a:effectLst/>
                <a:latin typeface="+mn-lt"/>
                <a:ea typeface="+mn-ea"/>
                <a:cs typeface="+mn-cs"/>
              </a:rPr>
              <a:t>Cas 1 : </a:t>
            </a:r>
            <a:r>
              <a:rPr lang="fr-FR" sz="1200" kern="1200" baseline="0" dirty="0" err="1">
                <a:solidFill>
                  <a:schemeClr val="tx1"/>
                </a:solidFill>
                <a:effectLst/>
                <a:latin typeface="+mn-lt"/>
                <a:ea typeface="+mn-ea"/>
                <a:cs typeface="+mn-cs"/>
              </a:rPr>
              <a:t>cf</a:t>
            </a:r>
            <a:r>
              <a:rPr lang="fr-FR" sz="1200" kern="1200" baseline="0" dirty="0">
                <a:solidFill>
                  <a:schemeClr val="tx1"/>
                </a:solidFill>
                <a:effectLst/>
                <a:latin typeface="+mn-lt"/>
                <a:ea typeface="+mn-ea"/>
                <a:cs typeface="+mn-cs"/>
              </a:rPr>
              <a:t> calcul de doses, d’autant plus vraisemblable pour des situations vie quotidienne </a:t>
            </a:r>
          </a:p>
          <a:p>
            <a:r>
              <a:rPr lang="fr-FR" sz="1200" kern="1200" baseline="0" dirty="0">
                <a:solidFill>
                  <a:schemeClr val="tx1"/>
                </a:solidFill>
                <a:effectLst/>
                <a:latin typeface="+mn-lt"/>
                <a:ea typeface="+mn-ea"/>
                <a:cs typeface="+mn-cs"/>
              </a:rPr>
              <a:t>Il serait la preuve que les élèves s’emparent véritablement des EPI et y utilisent leurs ressources</a:t>
            </a:r>
          </a:p>
          <a:p>
            <a:r>
              <a:rPr lang="fr-FR" sz="1200" kern="1200" baseline="0" dirty="0">
                <a:solidFill>
                  <a:schemeClr val="tx1"/>
                </a:solidFill>
                <a:effectLst/>
                <a:latin typeface="+mn-lt"/>
                <a:ea typeface="+mn-ea"/>
                <a:cs typeface="+mn-cs"/>
              </a:rPr>
              <a:t>Très fréquent dans le monde pro où l’ingéniosité de terrain est une qualité.</a:t>
            </a:r>
          </a:p>
          <a:p>
            <a:r>
              <a:rPr lang="fr-FR" sz="1200" kern="1200" baseline="0" dirty="0">
                <a:solidFill>
                  <a:schemeClr val="tx1"/>
                </a:solidFill>
                <a:effectLst/>
                <a:latin typeface="+mn-lt"/>
                <a:ea typeface="+mn-ea"/>
                <a:cs typeface="+mn-cs"/>
              </a:rPr>
              <a:t>Cas 21 : difficulté des mélanges, intervention plausible de </a:t>
            </a:r>
            <a:r>
              <a:rPr lang="fr-FR" sz="1200" kern="1200" baseline="0" dirty="0" err="1">
                <a:solidFill>
                  <a:schemeClr val="tx1"/>
                </a:solidFill>
                <a:effectLst/>
                <a:latin typeface="+mn-lt"/>
                <a:ea typeface="+mn-ea"/>
                <a:cs typeface="+mn-cs"/>
              </a:rPr>
              <a:t>Pmaths</a:t>
            </a:r>
            <a:endParaRPr lang="fr-FR" sz="1200" kern="1200" baseline="0" dirty="0">
              <a:solidFill>
                <a:schemeClr val="tx1"/>
              </a:solidFill>
              <a:effectLst/>
              <a:latin typeface="+mn-lt"/>
              <a:ea typeface="+mn-ea"/>
              <a:cs typeface="+mn-cs"/>
            </a:endParaRPr>
          </a:p>
          <a:p>
            <a:r>
              <a:rPr lang="fr-FR" sz="1200" kern="1200" baseline="0" dirty="0">
                <a:solidFill>
                  <a:schemeClr val="tx1"/>
                </a:solidFill>
                <a:effectLst/>
                <a:latin typeface="+mn-lt"/>
                <a:ea typeface="+mn-ea"/>
                <a:cs typeface="+mn-cs"/>
              </a:rPr>
              <a:t>Cas 22 : recherche en </a:t>
            </a:r>
            <a:r>
              <a:rPr lang="fr-FR" sz="1200" kern="1200" baseline="0" dirty="0" err="1">
                <a:solidFill>
                  <a:schemeClr val="tx1"/>
                </a:solidFill>
                <a:effectLst/>
                <a:latin typeface="+mn-lt"/>
                <a:ea typeface="+mn-ea"/>
                <a:cs typeface="+mn-cs"/>
              </a:rPr>
              <a:t>ddm</a:t>
            </a:r>
            <a:r>
              <a:rPr lang="fr-FR" sz="1200" kern="1200" baseline="0" dirty="0">
                <a:solidFill>
                  <a:schemeClr val="tx1"/>
                </a:solidFill>
                <a:effectLst/>
                <a:latin typeface="+mn-lt"/>
                <a:ea typeface="+mn-ea"/>
                <a:cs typeface="+mn-cs"/>
              </a:rPr>
              <a:t> et IREM ont montré que c’est possible mais nécessite un pilotage réfléchi et difficile par l’</a:t>
            </a:r>
            <a:r>
              <a:rPr lang="fr-FR" sz="1200" kern="1200" baseline="0" dirty="0" err="1">
                <a:solidFill>
                  <a:schemeClr val="tx1"/>
                </a:solidFill>
                <a:effectLst/>
                <a:latin typeface="+mn-lt"/>
                <a:ea typeface="+mn-ea"/>
                <a:cs typeface="+mn-cs"/>
              </a:rPr>
              <a:t>enst</a:t>
            </a:r>
            <a:r>
              <a:rPr lang="fr-FR" sz="1200" kern="1200" baseline="0" dirty="0">
                <a:solidFill>
                  <a:schemeClr val="tx1"/>
                </a:solidFill>
                <a:effectLst/>
                <a:latin typeface="+mn-lt"/>
                <a:ea typeface="+mn-ea"/>
                <a:cs typeface="+mn-cs"/>
              </a:rPr>
              <a:t> de M.</a:t>
            </a:r>
          </a:p>
          <a:p>
            <a:r>
              <a:rPr lang="fr-FR" sz="1200" kern="1200" baseline="0" dirty="0">
                <a:solidFill>
                  <a:schemeClr val="tx1"/>
                </a:solidFill>
                <a:effectLst/>
                <a:latin typeface="+mn-lt"/>
                <a:ea typeface="+mn-ea"/>
                <a:cs typeface="+mn-cs"/>
              </a:rPr>
              <a:t>De plus avec une situation d’origine non math, il faut viser des enjeux spécifiques pour qu’un outil math soit incontournable : généralité, exactitude, type de preuve (mathématisation du problème à résoudre)</a:t>
            </a:r>
          </a:p>
          <a:p>
            <a:r>
              <a:rPr lang="fr-FR" sz="1200" kern="1200" baseline="0" dirty="0">
                <a:solidFill>
                  <a:schemeClr val="tx1"/>
                </a:solidFill>
                <a:effectLst/>
                <a:latin typeface="+mn-lt"/>
                <a:ea typeface="+mn-ea"/>
                <a:cs typeface="+mn-cs"/>
              </a:rPr>
              <a:t>Cas 3 : celui qui a le plus d’avenir pour l’avenir non scolaire, en tant qu’adulte citoyen des élèves</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7</a:t>
            </a:fld>
            <a:endParaRPr lang="fr-FR"/>
          </a:p>
        </p:txBody>
      </p:sp>
    </p:spTree>
    <p:extLst>
      <p:ext uri="{BB962C8B-B14F-4D97-AF65-F5344CB8AC3E}">
        <p14:creationId xmlns:p14="http://schemas.microsoft.com/office/powerpoint/2010/main" val="1789808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Exemple de la résolution de triangle : logiciel et formule d’</a:t>
            </a:r>
            <a:r>
              <a:rPr lang="fr-FR" dirty="0" err="1"/>
              <a:t>AlKashi</a:t>
            </a:r>
            <a:endParaRPr lang="fr-FR" dirty="0"/>
          </a:p>
          <a:p>
            <a:r>
              <a:rPr lang="fr-FR" dirty="0">
                <a:latin typeface="Arial" panose="020B0604020202020204" pitchFamily="34" charset="0"/>
                <a:cs typeface="Arial" panose="020B0604020202020204" pitchFamily="34" charset="0"/>
              </a:rPr>
              <a:t>, analyse factorielle par ex</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8</a:t>
            </a:fld>
            <a:endParaRPr lang="fr-FR"/>
          </a:p>
        </p:txBody>
      </p:sp>
    </p:spTree>
    <p:extLst>
      <p:ext uri="{BB962C8B-B14F-4D97-AF65-F5344CB8AC3E}">
        <p14:creationId xmlns:p14="http://schemas.microsoft.com/office/powerpoint/2010/main" val="1820271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démonstration amène à envisager à part le cas obtus, explique d’où vient le – et motive le choix de</a:t>
            </a:r>
            <a:r>
              <a:rPr lang="fr-FR" baseline="0" dirty="0"/>
              <a:t> la définition du cosinus pour B obtus.</a:t>
            </a:r>
          </a:p>
          <a:p>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9</a:t>
            </a:fld>
            <a:endParaRPr lang="fr-FR"/>
          </a:p>
        </p:txBody>
      </p:sp>
    </p:spTree>
    <p:extLst>
      <p:ext uri="{BB962C8B-B14F-4D97-AF65-F5344CB8AC3E}">
        <p14:creationId xmlns:p14="http://schemas.microsoft.com/office/powerpoint/2010/main" val="122698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Bricolage légitime</a:t>
            </a:r>
          </a:p>
          <a:p>
            <a:r>
              <a:rPr lang="fr-FR" dirty="0"/>
              <a:t>Je</a:t>
            </a:r>
            <a:r>
              <a:rPr lang="fr-FR" baseline="0" dirty="0"/>
              <a:t> dis bien praxéologie et pas compétence</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11</a:t>
            </a:fld>
            <a:endParaRPr lang="fr-FR"/>
          </a:p>
        </p:txBody>
      </p:sp>
    </p:spTree>
    <p:extLst>
      <p:ext uri="{BB962C8B-B14F-4D97-AF65-F5344CB8AC3E}">
        <p14:creationId xmlns:p14="http://schemas.microsoft.com/office/powerpoint/2010/main" val="1383575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C’est une conjecture</a:t>
            </a:r>
          </a:p>
          <a:p>
            <a:r>
              <a:rPr lang="fr-FR" dirty="0"/>
              <a:t>Histoire des maths, y compris anciennes</a:t>
            </a:r>
          </a:p>
          <a:p>
            <a:r>
              <a:rPr lang="fr-FR" dirty="0"/>
              <a:t>Interdisciplinarité</a:t>
            </a:r>
            <a:r>
              <a:rPr lang="fr-FR" baseline="0" dirty="0"/>
              <a:t> en licence et MEEF (quid des leçons de BTS disparues)</a:t>
            </a:r>
            <a:endParaRPr lang="fr-FR" dirty="0"/>
          </a:p>
        </p:txBody>
      </p:sp>
      <p:sp>
        <p:nvSpPr>
          <p:cNvPr id="4" name="Espace réservé du numéro de diapositive 3"/>
          <p:cNvSpPr>
            <a:spLocks noGrp="1"/>
          </p:cNvSpPr>
          <p:nvPr>
            <p:ph type="sldNum" sz="quarter" idx="10"/>
          </p:nvPr>
        </p:nvSpPr>
        <p:spPr/>
        <p:txBody>
          <a:bodyPr/>
          <a:lstStyle/>
          <a:p>
            <a:fld id="{6B643E2F-7E92-42C6-8693-1D533E1328CE}" type="slidenum">
              <a:rPr lang="fr-FR" smtClean="0"/>
              <a:t>12</a:t>
            </a:fld>
            <a:endParaRPr lang="fr-FR"/>
          </a:p>
        </p:txBody>
      </p:sp>
    </p:spTree>
    <p:extLst>
      <p:ext uri="{BB962C8B-B14F-4D97-AF65-F5344CB8AC3E}">
        <p14:creationId xmlns:p14="http://schemas.microsoft.com/office/powerpoint/2010/main" val="378542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125686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220160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1753327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609601" y="128588"/>
            <a:ext cx="10960100" cy="1433512"/>
          </a:xfrm>
        </p:spPr>
        <p:txBody>
          <a:bodyPr/>
          <a:lstStyle/>
          <a:p>
            <a:r>
              <a:rPr lang="fr-FR"/>
              <a:t>Modifiez le style du titre</a:t>
            </a:r>
          </a:p>
        </p:txBody>
      </p:sp>
      <p:sp>
        <p:nvSpPr>
          <p:cNvPr id="3" name="Rectangle 3"/>
          <p:cNvSpPr>
            <a:spLocks noGrp="1" noChangeArrowheads="1"/>
          </p:cNvSpPr>
          <p:nvPr>
            <p:ph type="dt" idx="10"/>
          </p:nvPr>
        </p:nvSpPr>
        <p:spPr>
          <a:ln/>
        </p:spPr>
        <p:txBody>
          <a:bodyPr/>
          <a:lstStyle>
            <a:lvl1pPr>
              <a:defRPr/>
            </a:lvl1pPr>
          </a:lstStyle>
          <a:p>
            <a:pPr>
              <a:defRPr/>
            </a:pPr>
            <a:endParaRPr lang="fr-FR" altLang="fr-FR"/>
          </a:p>
        </p:txBody>
      </p:sp>
      <p:sp>
        <p:nvSpPr>
          <p:cNvPr id="4" name="Rectangle 4"/>
          <p:cNvSpPr>
            <a:spLocks noGrp="1" noChangeArrowheads="1"/>
          </p:cNvSpPr>
          <p:nvPr>
            <p:ph type="ftr" idx="11"/>
          </p:nvPr>
        </p:nvSpPr>
        <p:spPr>
          <a:ln/>
        </p:spPr>
        <p:txBody>
          <a:bodyPr/>
          <a:lstStyle>
            <a:lvl1pPr>
              <a:defRPr/>
            </a:lvl1pPr>
          </a:lstStyle>
          <a:p>
            <a:pPr>
              <a:defRPr/>
            </a:pPr>
            <a:endParaRPr lang="fr-FR" altLang="fr-FR"/>
          </a:p>
        </p:txBody>
      </p:sp>
      <p:sp>
        <p:nvSpPr>
          <p:cNvPr id="5" name="Rectangle 5"/>
          <p:cNvSpPr>
            <a:spLocks noGrp="1" noChangeArrowheads="1"/>
          </p:cNvSpPr>
          <p:nvPr>
            <p:ph type="sldNum" idx="12"/>
          </p:nvPr>
        </p:nvSpPr>
        <p:spPr>
          <a:ln/>
        </p:spPr>
        <p:txBody>
          <a:bodyPr/>
          <a:lstStyle>
            <a:lvl1pPr>
              <a:defRPr/>
            </a:lvl1pPr>
          </a:lstStyle>
          <a:p>
            <a:pPr>
              <a:defRPr/>
            </a:pPr>
            <a:fld id="{BDDB326D-2758-4072-93B0-E7B9B6E0C991}" type="slidenum">
              <a:rPr lang="fr-FR" altLang="fr-FR"/>
              <a:pPr>
                <a:defRPr/>
              </a:pPr>
              <a:t>‹#›</a:t>
            </a:fld>
            <a:endParaRPr lang="fr-FR" altLang="fr-FR"/>
          </a:p>
        </p:txBody>
      </p:sp>
    </p:spTree>
    <p:extLst>
      <p:ext uri="{BB962C8B-B14F-4D97-AF65-F5344CB8AC3E}">
        <p14:creationId xmlns:p14="http://schemas.microsoft.com/office/powerpoint/2010/main" val="1457218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376794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377157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86E0DDC-566C-4482-813D-EE695584E251}" type="datetimeFigureOut">
              <a:rPr lang="fr-FR" smtClean="0"/>
              <a:t>20/06/16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287870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86E0DDC-566C-4482-813D-EE695584E251}" type="datetimeFigureOut">
              <a:rPr lang="fr-FR" smtClean="0"/>
              <a:t>20/06/16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834992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86E0DDC-566C-4482-813D-EE695584E251}" type="datetimeFigureOut">
              <a:rPr lang="fr-FR" smtClean="0"/>
              <a:t>20/06/16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422700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86E0DDC-566C-4482-813D-EE695584E251}" type="datetimeFigureOut">
              <a:rPr lang="fr-FR" smtClean="0"/>
              <a:t>20/06/16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3328586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586E0DDC-566C-4482-813D-EE695584E251}" type="datetimeFigureOut">
              <a:rPr lang="fr-FR" smtClean="0"/>
              <a:t>20/06/16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347089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586E0DDC-566C-4482-813D-EE695584E251}" type="datetimeFigureOut">
              <a:rPr lang="fr-FR" smtClean="0"/>
              <a:t>20/06/16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36EC55-012D-4556-B962-EBC765CF7D77}" type="slidenum">
              <a:rPr lang="fr-FR" smtClean="0"/>
              <a:t>‹#›</a:t>
            </a:fld>
            <a:endParaRPr lang="fr-FR"/>
          </a:p>
        </p:txBody>
      </p:sp>
    </p:spTree>
    <p:extLst>
      <p:ext uri="{BB962C8B-B14F-4D97-AF65-F5344CB8AC3E}">
        <p14:creationId xmlns:p14="http://schemas.microsoft.com/office/powerpoint/2010/main" val="373059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E0DDC-566C-4482-813D-EE695584E251}" type="datetimeFigureOut">
              <a:rPr lang="fr-FR" smtClean="0"/>
              <a:t>20/06/16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6EC55-012D-4556-B962-EBC765CF7D77}" type="slidenum">
              <a:rPr lang="fr-FR" smtClean="0"/>
              <a:t>‹#›</a:t>
            </a:fld>
            <a:endParaRPr lang="fr-FR"/>
          </a:p>
        </p:txBody>
      </p:sp>
    </p:spTree>
    <p:extLst>
      <p:ext uri="{BB962C8B-B14F-4D97-AF65-F5344CB8AC3E}">
        <p14:creationId xmlns:p14="http://schemas.microsoft.com/office/powerpoint/2010/main" val="1655363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1884364" y="908050"/>
            <a:ext cx="8459787" cy="2692400"/>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4000" i="1" dirty="0"/>
              <a:t>Interdisciplinarité : </a:t>
            </a:r>
            <a:br>
              <a:rPr lang="fr-FR" sz="4000" i="1" dirty="0"/>
            </a:br>
            <a:r>
              <a:rPr lang="fr-FR" sz="4000" i="1" dirty="0"/>
              <a:t>un voyage en terres inconnues</a:t>
            </a:r>
            <a:r>
              <a:rPr lang="fr-FR" altLang="fr-FR" sz="4000" dirty="0"/>
              <a:t/>
            </a:r>
            <a:br>
              <a:rPr lang="fr-FR" altLang="fr-FR" sz="4000" dirty="0"/>
            </a:br>
            <a:endParaRPr lang="fr-FR" altLang="fr-FR" sz="4000" dirty="0"/>
          </a:p>
        </p:txBody>
      </p:sp>
      <p:sp>
        <p:nvSpPr>
          <p:cNvPr id="4099" name="Rectangle 2"/>
          <p:cNvSpPr>
            <a:spLocks noGrp="1" noChangeArrowheads="1"/>
          </p:cNvSpPr>
          <p:nvPr>
            <p:ph type="subTitle" idx="4294967295"/>
          </p:nvPr>
        </p:nvSpPr>
        <p:spPr>
          <a:xfrm>
            <a:off x="2244725" y="3665539"/>
            <a:ext cx="7740650" cy="2282825"/>
          </a:xfrm>
        </p:spPr>
        <p:txBody>
          <a:bodyPr vert="horz" lIns="0" tIns="0" rIns="0" bIns="0" rtlCol="0" anchor="ctr">
            <a:normAutofit/>
          </a:bodyPr>
          <a:lstStyle/>
          <a:p>
            <a:pPr indent="-334963" algn="ctr">
              <a:lnSpc>
                <a:spcPct val="80000"/>
              </a:lnSpc>
              <a:spcBef>
                <a:spcPts val="7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1" dirty="0"/>
              <a:t>Corine </a:t>
            </a:r>
            <a:r>
              <a:rPr lang="fr-FR" altLang="fr-FR" b="1" dirty="0" err="1"/>
              <a:t>Castela</a:t>
            </a:r>
            <a:endParaRPr lang="fr-FR" altLang="fr-FR" b="1" dirty="0"/>
          </a:p>
          <a:p>
            <a:pPr indent="-334963" algn="ctr">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000" dirty="0"/>
              <a:t>LDAR, Normandie Université-Université de Rouen</a:t>
            </a:r>
          </a:p>
          <a:p>
            <a:pPr indent="-334963" algn="ctr">
              <a:lnSpc>
                <a:spcPct val="80000"/>
              </a:lnSpc>
              <a:spcBef>
                <a:spcPts val="5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sz="2000" dirty="0"/>
          </a:p>
          <a:p>
            <a:pPr indent="-334963" algn="r">
              <a:lnSpc>
                <a:spcPct val="80000"/>
              </a:lnSpc>
              <a:spcBef>
                <a:spcPts val="5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sz="2000" dirty="0"/>
          </a:p>
          <a:p>
            <a:pPr indent="-334963" algn="r">
              <a:lnSpc>
                <a:spcPct val="80000"/>
              </a:lnSpc>
              <a:spcBef>
                <a:spcPts val="5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sz="2000" dirty="0"/>
          </a:p>
          <a:p>
            <a:pPr indent="-334963" algn="r">
              <a:lnSpc>
                <a:spcPct val="80000"/>
              </a:lnSpc>
              <a:spcBef>
                <a:spcPts val="5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000" dirty="0"/>
              <a:t>Colloque des CII LP et collège</a:t>
            </a:r>
          </a:p>
          <a:p>
            <a:pPr indent="-334963" algn="r">
              <a:lnSpc>
                <a:spcPct val="80000"/>
              </a:lnSpc>
              <a:spcBef>
                <a:spcPts val="500"/>
              </a:spcBef>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000" dirty="0"/>
              <a:t>Rouen  19 mai 2016</a:t>
            </a:r>
          </a:p>
        </p:txBody>
      </p:sp>
      <p:pic>
        <p:nvPicPr>
          <p:cNvPr id="410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953000"/>
            <a:ext cx="1295400" cy="8382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633706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Approche par compétences</a:t>
            </a:r>
          </a:p>
        </p:txBody>
      </p:sp>
      <p:sp>
        <p:nvSpPr>
          <p:cNvPr id="3" name="Espace réservé du contenu 2"/>
          <p:cNvSpPr>
            <a:spLocks noGrp="1"/>
          </p:cNvSpPr>
          <p:nvPr>
            <p:ph idx="1"/>
          </p:nvPr>
        </p:nvSpPr>
        <p:spPr>
          <a:xfrm>
            <a:off x="838200" y="1480457"/>
            <a:ext cx="10515600" cy="4696506"/>
          </a:xfrm>
        </p:spPr>
        <p:txBody>
          <a:bodyPr/>
          <a:lstStyle/>
          <a:p>
            <a:pPr marL="0" indent="0">
              <a:buNone/>
            </a:pPr>
            <a:r>
              <a:rPr lang="fr-FR" dirty="0"/>
              <a:t>Cas des compétences transversales</a:t>
            </a:r>
          </a:p>
          <a:p>
            <a:r>
              <a:rPr lang="fr-FR" dirty="0"/>
              <a:t>Fait-on l’hypothèse que les élèves dont on sait qu’ils échouent à décontextualiser des savoirs à partir des exercices vont développer ces compétences </a:t>
            </a:r>
            <a:r>
              <a:rPr lang="fr-FR" dirty="0" err="1"/>
              <a:t>trans</a:t>
            </a:r>
            <a:r>
              <a:rPr lang="fr-FR" dirty="0"/>
              <a:t> sans aide des enseignants, uniquement par leur pratique ?</a:t>
            </a:r>
          </a:p>
          <a:p>
            <a:r>
              <a:rPr lang="fr-FR" dirty="0"/>
              <a:t>Si non, que savent les enseignants qui leur permette d’aider les élèves qui ne réussissent pas ? Quelles techniques ? Personnelles ? Quels mots ? Quels </a:t>
            </a:r>
            <a:r>
              <a:rPr lang="fr-FR"/>
              <a:t>discours légitimes ?</a:t>
            </a:r>
          </a:p>
          <a:p>
            <a:pPr marL="0" indent="0">
              <a:buNone/>
            </a:pPr>
            <a:endParaRPr lang="fr-FR" dirty="0"/>
          </a:p>
        </p:txBody>
      </p:sp>
    </p:spTree>
    <p:extLst>
      <p:ext uri="{BB962C8B-B14F-4D97-AF65-F5344CB8AC3E}">
        <p14:creationId xmlns:p14="http://schemas.microsoft.com/office/powerpoint/2010/main" val="405700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9314" y="365125"/>
            <a:ext cx="11034486" cy="955675"/>
          </a:xfrm>
        </p:spPr>
        <p:txBody>
          <a:bodyPr>
            <a:normAutofit/>
          </a:bodyPr>
          <a:lstStyle/>
          <a:p>
            <a:r>
              <a:rPr lang="fr-FR" sz="3200" b="1" dirty="0">
                <a:solidFill>
                  <a:srgbClr val="C00000"/>
                </a:solidFill>
              </a:rPr>
              <a:t>Conclusions</a:t>
            </a:r>
          </a:p>
        </p:txBody>
      </p:sp>
      <p:sp>
        <p:nvSpPr>
          <p:cNvPr id="3" name="Espace réservé du contenu 2"/>
          <p:cNvSpPr>
            <a:spLocks noGrp="1"/>
          </p:cNvSpPr>
          <p:nvPr>
            <p:ph idx="1"/>
          </p:nvPr>
        </p:nvSpPr>
        <p:spPr>
          <a:xfrm>
            <a:off x="188687" y="1320800"/>
            <a:ext cx="11742056" cy="5283200"/>
          </a:xfrm>
        </p:spPr>
        <p:txBody>
          <a:bodyPr>
            <a:normAutofit lnSpcReduction="10000"/>
          </a:bodyPr>
          <a:lstStyle/>
          <a:p>
            <a:r>
              <a:rPr lang="fr-FR" dirty="0">
                <a:latin typeface="Arial" panose="020B0604020202020204" pitchFamily="34" charset="0"/>
                <a:cs typeface="Arial" panose="020B0604020202020204" pitchFamily="34" charset="0"/>
              </a:rPr>
              <a:t>Si les EPI atteignent leurs objectifs de réussite de tous les élèves, y vivront des utilisations inattendues mais ingénieuses de mathématiques, souvent de bas niveau. C’est une condition de cette réussite que les enseignants n’étouffent pas dans l’œuf de tels bricolages, malgré les contraintes du programme.</a:t>
            </a:r>
          </a:p>
          <a:p>
            <a:pPr marL="0" indent="0">
              <a:buNone/>
            </a:pPr>
            <a:r>
              <a:rPr lang="fr-FR" dirty="0">
                <a:latin typeface="Arial" panose="020B0604020202020204" pitchFamily="34" charset="0"/>
                <a:cs typeface="Arial" panose="020B0604020202020204" pitchFamily="34" charset="0"/>
              </a:rPr>
              <a:t>Cela suppose certainement de s’y être préparé.</a:t>
            </a:r>
          </a:p>
          <a:p>
            <a:r>
              <a:rPr lang="fr-FR" dirty="0">
                <a:latin typeface="Arial" panose="020B0604020202020204" pitchFamily="34" charset="0"/>
                <a:cs typeface="Arial" panose="020B0604020202020204" pitchFamily="34" charset="0"/>
              </a:rPr>
              <a:t>Trouver des situations interdisciplinaires pertinentes nécessite pour les mathématiciens une immersion dans les autres domaines, </a:t>
            </a:r>
            <a:r>
              <a:rPr lang="fr-FR" u="sng" dirty="0">
                <a:latin typeface="Arial" panose="020B0604020202020204" pitchFamily="34" charset="0"/>
                <a:cs typeface="Arial" panose="020B0604020202020204" pitchFamily="34" charset="0"/>
              </a:rPr>
              <a:t>dont les professions même au collège</a:t>
            </a:r>
            <a:r>
              <a:rPr lang="fr-FR" dirty="0">
                <a:latin typeface="Arial" panose="020B0604020202020204" pitchFamily="34" charset="0"/>
                <a:cs typeface="Arial" panose="020B0604020202020204" pitchFamily="34" charset="0"/>
              </a:rPr>
              <a:t>, afin d’en comprendre les questions, les techniques et d’y repérer les mathématiques immergées.</a:t>
            </a:r>
          </a:p>
          <a:p>
            <a:r>
              <a:rPr lang="fr-FR" dirty="0">
                <a:latin typeface="Arial" panose="020B0604020202020204" pitchFamily="34" charset="0"/>
                <a:cs typeface="Arial" panose="020B0604020202020204" pitchFamily="34" charset="0"/>
              </a:rPr>
              <a:t>Et au-delà, c’est tout un travail de conception et d’expérimentation de praxéologies, </a:t>
            </a:r>
            <a:r>
              <a:rPr lang="fr-FR" dirty="0" err="1">
                <a:latin typeface="Arial" panose="020B0604020202020204" pitchFamily="34" charset="0"/>
                <a:cs typeface="Arial" panose="020B0604020202020204" pitchFamily="34" charset="0"/>
              </a:rPr>
              <a:t>càd</a:t>
            </a:r>
            <a:r>
              <a:rPr lang="fr-FR" dirty="0">
                <a:latin typeface="Arial" panose="020B0604020202020204" pitchFamily="34" charset="0"/>
                <a:cs typeface="Arial" panose="020B0604020202020204" pitchFamily="34" charset="0"/>
              </a:rPr>
              <a:t>, types de tâches, techniques et savoirs, du travail interdisciplinaire, avec les collègues et avec les élèves, qu’il s’agit de réaliser. Problème de la profession et pas des individus enseignants.</a:t>
            </a:r>
          </a:p>
        </p:txBody>
      </p:sp>
    </p:spTree>
    <p:extLst>
      <p:ext uri="{BB962C8B-B14F-4D97-AF65-F5344CB8AC3E}">
        <p14:creationId xmlns:p14="http://schemas.microsoft.com/office/powerpoint/2010/main" val="40472495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9314" y="365125"/>
            <a:ext cx="11034486" cy="737961"/>
          </a:xfrm>
        </p:spPr>
        <p:txBody>
          <a:bodyPr>
            <a:normAutofit/>
          </a:bodyPr>
          <a:lstStyle/>
          <a:p>
            <a:endParaRPr lang="fr-FR" sz="3200" b="1" dirty="0">
              <a:solidFill>
                <a:srgbClr val="C00000"/>
              </a:solidFill>
            </a:endParaRPr>
          </a:p>
        </p:txBody>
      </p:sp>
      <p:sp>
        <p:nvSpPr>
          <p:cNvPr id="3" name="Espace réservé du contenu 2"/>
          <p:cNvSpPr>
            <a:spLocks noGrp="1"/>
          </p:cNvSpPr>
          <p:nvPr>
            <p:ph idx="1"/>
          </p:nvPr>
        </p:nvSpPr>
        <p:spPr>
          <a:xfrm>
            <a:off x="188687" y="522514"/>
            <a:ext cx="11858170" cy="6154058"/>
          </a:xfrm>
        </p:spPr>
        <p:txBody>
          <a:bodyPr>
            <a:normAutofit fontScale="92500"/>
          </a:bodyPr>
          <a:lstStyle/>
          <a:p>
            <a:r>
              <a:rPr lang="fr-FR" dirty="0">
                <a:latin typeface="Arial" panose="020B0604020202020204" pitchFamily="34" charset="0"/>
                <a:cs typeface="Arial" panose="020B0604020202020204" pitchFamily="34" charset="0"/>
              </a:rPr>
              <a:t>Enfin, ce que les enseignants issus d’un cursus mathématique à l’université vont découvrir de la vie de leur discipline dans le monde, ce qu’ils s’attendent déjà à devoir laisser vivre dans les EPI, entre profondément en conflit avec la conception des mathématiques qu’ils ont construites pendant leur formation, basée sur l’abstraction des objets et la rigueur des raisonnements. </a:t>
            </a:r>
          </a:p>
          <a:p>
            <a:pPr marL="0" indent="0">
              <a:buNone/>
            </a:pPr>
            <a:r>
              <a:rPr lang="fr-FR" dirty="0">
                <a:latin typeface="Arial" panose="020B0604020202020204" pitchFamily="34" charset="0"/>
                <a:cs typeface="Arial" panose="020B0604020202020204" pitchFamily="34" charset="0"/>
              </a:rPr>
              <a:t>C’est une composante importante de leur identité, y compris personnelle, qui se trouve contestée, cela ne se règlera pas par injonction institutionnelle mais, il faut l’espérer, par des formations, en MEEF et en FC, histoire des mathématiques, y compris anciennes et projets interdisciplinaires, auxquelles personnellement, j’assignerai le but suivant : </a:t>
            </a:r>
          </a:p>
          <a:p>
            <a:pPr marL="0" indent="0">
              <a:buNone/>
            </a:pPr>
            <a:r>
              <a:rPr lang="fr-FR" dirty="0">
                <a:latin typeface="Arial" panose="020B0604020202020204" pitchFamily="34" charset="0"/>
                <a:cs typeface="Arial" panose="020B0604020202020204" pitchFamily="34" charset="0"/>
              </a:rPr>
              <a:t>Identifier ce qui dans le monde réel est le domaine d’étude spécifique des mathématiques, et ce depuis qu’elles existent.</a:t>
            </a:r>
          </a:p>
          <a:p>
            <a:pPr marL="0" indent="0">
              <a:buNone/>
            </a:pPr>
            <a:r>
              <a:rPr lang="fr-FR" dirty="0">
                <a:latin typeface="Arial" panose="020B0604020202020204" pitchFamily="34" charset="0"/>
                <a:cs typeface="Arial" panose="020B0604020202020204" pitchFamily="34" charset="0"/>
              </a:rPr>
              <a:t>Autrement dit, caractériser les mathématiques par leurs objets et par les la nature des problèmes résolus, non par leur mode de preuve.</a:t>
            </a:r>
          </a:p>
          <a:p>
            <a:pPr marL="0" indent="0">
              <a:buNone/>
            </a:pPr>
            <a:r>
              <a:rPr lang="fr-FR" dirty="0">
                <a:latin typeface="Arial" panose="020B0604020202020204" pitchFamily="34" charset="0"/>
                <a:cs typeface="Arial" panose="020B0604020202020204" pitchFamily="34" charset="0"/>
              </a:rPr>
              <a:t>Voir ballon coupe d’Europe </a:t>
            </a:r>
            <a:r>
              <a:rPr lang="fr-FR" dirty="0" err="1">
                <a:latin typeface="Arial" panose="020B0604020202020204" pitchFamily="34" charset="0"/>
                <a:cs typeface="Arial" panose="020B0604020202020204" pitchFamily="34" charset="0"/>
              </a:rPr>
              <a:t>Ghys</a:t>
            </a: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65142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98057" y="2467429"/>
            <a:ext cx="6400800" cy="769441"/>
          </a:xfrm>
          <a:prstGeom prst="rect">
            <a:avLst/>
          </a:prstGeom>
          <a:noFill/>
        </p:spPr>
        <p:txBody>
          <a:bodyPr wrap="square" rtlCol="0">
            <a:spAutoFit/>
          </a:bodyPr>
          <a:lstStyle/>
          <a:p>
            <a:pPr algn="ctr"/>
            <a:r>
              <a:rPr lang="fr-FR" sz="4400" dirty="0"/>
              <a:t>Merci de votre attention</a:t>
            </a:r>
          </a:p>
        </p:txBody>
      </p:sp>
    </p:spTree>
    <p:extLst>
      <p:ext uri="{BB962C8B-B14F-4D97-AF65-F5344CB8AC3E}">
        <p14:creationId xmlns:p14="http://schemas.microsoft.com/office/powerpoint/2010/main" val="367698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4949" y="500063"/>
            <a:ext cx="10888851" cy="1003274"/>
          </a:xfrm>
        </p:spPr>
        <p:txBody>
          <a:bodyPr>
            <a:normAutofit fontScale="90000"/>
          </a:bodyPr>
          <a:lstStyle/>
          <a:p>
            <a:r>
              <a:rPr lang="fr-FR" sz="3600" b="1" dirty="0">
                <a:solidFill>
                  <a:srgbClr val="C00000"/>
                </a:solidFill>
                <a:latin typeface="Arial" panose="020B0604020202020204" pitchFamily="34" charset="0"/>
                <a:cs typeface="Arial" panose="020B0604020202020204" pitchFamily="34" charset="0"/>
              </a:rPr>
              <a:t/>
            </a:r>
            <a:br>
              <a:rPr lang="fr-FR" sz="3600" b="1" dirty="0">
                <a:solidFill>
                  <a:srgbClr val="C00000"/>
                </a:solidFill>
                <a:latin typeface="Arial" panose="020B0604020202020204" pitchFamily="34" charset="0"/>
                <a:cs typeface="Arial" panose="020B0604020202020204" pitchFamily="34" charset="0"/>
              </a:rPr>
            </a:br>
            <a:r>
              <a:rPr lang="fr-FR" sz="3600" b="1" dirty="0">
                <a:solidFill>
                  <a:srgbClr val="C00000"/>
                </a:solidFill>
                <a:latin typeface="Arial" panose="020B0604020202020204" pitchFamily="34" charset="0"/>
                <a:cs typeface="Arial" panose="020B0604020202020204" pitchFamily="34" charset="0"/>
              </a:rPr>
              <a:t>Interroger l’approche par compétence du point de vue des praxéologies</a:t>
            </a:r>
            <a:r>
              <a:rPr lang="fr-FR" b="1" dirty="0"/>
              <a:t/>
            </a:r>
            <a:br>
              <a:rPr lang="fr-FR" b="1" dirty="0"/>
            </a:br>
            <a:endParaRPr lang="fr-FR" dirty="0"/>
          </a:p>
        </p:txBody>
      </p:sp>
      <p:sp>
        <p:nvSpPr>
          <p:cNvPr id="3" name="Espace réservé du contenu 2"/>
          <p:cNvSpPr>
            <a:spLocks noGrp="1"/>
          </p:cNvSpPr>
          <p:nvPr>
            <p:ph idx="1"/>
          </p:nvPr>
        </p:nvSpPr>
        <p:spPr>
          <a:xfrm>
            <a:off x="356461" y="1825625"/>
            <a:ext cx="11375756" cy="4351338"/>
          </a:xfrm>
        </p:spPr>
        <p:txBody>
          <a:bodyPr>
            <a:normAutofit/>
          </a:bodyPr>
          <a:lstStyle/>
          <a:p>
            <a:pPr marL="0" indent="0">
              <a:buNone/>
            </a:pPr>
            <a:r>
              <a:rPr lang="fr-FR" dirty="0">
                <a:latin typeface="Arial" panose="020B0604020202020204" pitchFamily="34" charset="0"/>
                <a:cs typeface="Arial" panose="020B0604020202020204" pitchFamily="34" charset="0"/>
              </a:rPr>
              <a:t>Le modèle praxéologique (</a:t>
            </a:r>
            <a:r>
              <a:rPr lang="fr-FR" i="1" dirty="0">
                <a:latin typeface="Arial" panose="020B0604020202020204" pitchFamily="34" charset="0"/>
                <a:cs typeface="Arial" panose="020B0604020202020204" pitchFamily="34" charset="0"/>
              </a:rPr>
              <a:t>praxis-logos) </a:t>
            </a:r>
            <a:r>
              <a:rPr lang="fr-FR" dirty="0">
                <a:latin typeface="Arial" panose="020B0604020202020204" pitchFamily="34" charset="0"/>
                <a:cs typeface="Arial" panose="020B0604020202020204" pitchFamily="34" charset="0"/>
              </a:rPr>
              <a:t>des productions cognitives de l’humanité</a:t>
            </a:r>
          </a:p>
          <a:p>
            <a:pPr marL="0" indent="0" algn="ctr">
              <a:buNone/>
            </a:pPr>
            <a:r>
              <a:rPr lang="fr-FR" dirty="0"/>
              <a:t>[</a:t>
            </a:r>
            <a:r>
              <a:rPr lang="fr-FR" i="1" dirty="0"/>
              <a:t>T, τ, L </a:t>
            </a:r>
            <a:r>
              <a:rPr lang="fr-FR" dirty="0"/>
              <a:t>]</a:t>
            </a:r>
          </a:p>
          <a:p>
            <a:pPr marL="0" indent="0">
              <a:buNone/>
            </a:pPr>
            <a:r>
              <a:rPr lang="fr-FR" dirty="0">
                <a:latin typeface="Arial" panose="020B0604020202020204" pitchFamily="34" charset="0"/>
                <a:cs typeface="Arial" panose="020B0604020202020204" pitchFamily="34" charset="0"/>
              </a:rPr>
              <a:t>L’approche par compétences</a:t>
            </a:r>
          </a:p>
          <a:p>
            <a:pPr marL="0" indent="0" algn="ctr">
              <a:buNone/>
            </a:pPr>
            <a:r>
              <a:rPr lang="fr-FR" dirty="0">
                <a:latin typeface="Arial" panose="020B0604020202020204" pitchFamily="34" charset="0"/>
                <a:cs typeface="Arial" panose="020B0604020202020204" pitchFamily="34" charset="0"/>
              </a:rPr>
              <a:t>[</a:t>
            </a:r>
            <a:r>
              <a:rPr lang="fr-FR" i="1" dirty="0">
                <a:latin typeface="Arial" panose="020B0604020202020204" pitchFamily="34" charset="0"/>
                <a:cs typeface="Arial" panose="020B0604020202020204" pitchFamily="34" charset="0"/>
              </a:rPr>
              <a:t>G (genre de tâches), </a:t>
            </a:r>
            <a:r>
              <a:rPr lang="fr-FR" dirty="0">
                <a:latin typeface="Arial" panose="020B0604020202020204" pitchFamily="34" charset="0"/>
                <a:cs typeface="Arial" panose="020B0604020202020204" pitchFamily="34" charset="0"/>
              </a:rPr>
              <a:t>-,-]</a:t>
            </a:r>
          </a:p>
          <a:p>
            <a:pPr marL="0" indent="0">
              <a:buNone/>
            </a:pPr>
            <a:r>
              <a:rPr lang="fr-FR" dirty="0">
                <a:latin typeface="Arial" panose="020B0604020202020204" pitchFamily="34" charset="0"/>
                <a:cs typeface="Arial" panose="020B0604020202020204" pitchFamily="34" charset="0"/>
              </a:rPr>
              <a:t>Exemples :</a:t>
            </a:r>
          </a:p>
          <a:p>
            <a:pPr marL="457200" lvl="1" indent="0">
              <a:spcAft>
                <a:spcPts val="600"/>
              </a:spcAft>
              <a:buNone/>
            </a:pPr>
            <a:r>
              <a:rPr lang="fr-FR" dirty="0">
                <a:latin typeface="Arial" panose="020B0604020202020204" pitchFamily="34" charset="0"/>
                <a:cs typeface="Arial" panose="020B0604020202020204" pitchFamily="34" charset="0"/>
              </a:rPr>
              <a:t>Connaissances et compétences associées : Reconnaitre et résoudre des problèmes relevant de la proportionnalité en utilisant une procédure adaptée. </a:t>
            </a:r>
          </a:p>
          <a:p>
            <a:pPr marL="457200" lvl="1" indent="0">
              <a:spcAft>
                <a:spcPts val="600"/>
              </a:spcAft>
              <a:buNone/>
            </a:pPr>
            <a:r>
              <a:rPr lang="fr-FR" dirty="0">
                <a:latin typeface="Arial" panose="020B0604020202020204" pitchFamily="34" charset="0"/>
                <a:cs typeface="Arial" panose="020B0604020202020204" pitchFamily="34" charset="0"/>
              </a:rPr>
              <a:t>Savoir préparer un projet</a:t>
            </a:r>
          </a:p>
          <a:p>
            <a:pPr marL="457200" lvl="1" indent="0">
              <a:spcAft>
                <a:spcPts val="600"/>
              </a:spcAft>
              <a:buNone/>
            </a:pPr>
            <a:endParaRPr lang="fr-FR" dirty="0">
              <a:latin typeface="Arial" panose="020B0604020202020204" pitchFamily="34" charset="0"/>
              <a:cs typeface="Arial" panose="020B0604020202020204" pitchFamily="34" charset="0"/>
            </a:endParaRPr>
          </a:p>
          <a:p>
            <a:pPr marL="457200" lvl="1" indent="0">
              <a:buNone/>
            </a:pP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0448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94468"/>
            <a:ext cx="10515600" cy="821410"/>
          </a:xfrm>
        </p:spPr>
        <p:txBody>
          <a:bodyPr>
            <a:normAutofit/>
          </a:bodyPr>
          <a:lstStyle/>
          <a:p>
            <a:r>
              <a:rPr lang="fr-FR" sz="2000" b="1" dirty="0">
                <a:solidFill>
                  <a:srgbClr val="C00000"/>
                </a:solidFill>
                <a:latin typeface="Arial" panose="020B0604020202020204" pitchFamily="34" charset="0"/>
                <a:cs typeface="Arial" panose="020B0604020202020204" pitchFamily="34" charset="0"/>
              </a:rPr>
              <a:t>Interroger l’approche par compétence du point de vue des praxéologies</a:t>
            </a:r>
            <a:endParaRPr lang="fr-FR" sz="2000" dirty="0"/>
          </a:p>
        </p:txBody>
      </p:sp>
      <p:sp>
        <p:nvSpPr>
          <p:cNvPr id="3" name="Espace réservé du contenu 2"/>
          <p:cNvSpPr>
            <a:spLocks noGrp="1"/>
          </p:cNvSpPr>
          <p:nvPr>
            <p:ph idx="1"/>
          </p:nvPr>
        </p:nvSpPr>
        <p:spPr>
          <a:xfrm>
            <a:off x="838200" y="2364891"/>
            <a:ext cx="10515600" cy="4351338"/>
          </a:xfrm>
        </p:spPr>
        <p:txBody>
          <a:bodyPr>
            <a:normAutofit fontScale="92500" lnSpcReduction="20000"/>
          </a:bodyPr>
          <a:lstStyle/>
          <a:p>
            <a:pPr marL="0" indent="0">
              <a:buNone/>
            </a:pPr>
            <a:r>
              <a:rPr lang="fr-FR" dirty="0">
                <a:latin typeface="Arial" panose="020B0604020202020204" pitchFamily="34" charset="0"/>
                <a:cs typeface="Arial" panose="020B0604020202020204" pitchFamily="34" charset="0"/>
              </a:rPr>
              <a:t>Exemple concret de projet qui pourra être développé dans le cadre de ce thème de travail (Développement durable) : </a:t>
            </a:r>
          </a:p>
          <a:p>
            <a:r>
              <a:rPr lang="fr-FR" dirty="0">
                <a:latin typeface="Arial" panose="020B0604020202020204" pitchFamily="34" charset="0"/>
                <a:cs typeface="Arial" panose="020B0604020202020204" pitchFamily="34" charset="0"/>
              </a:rPr>
              <a:t> Préparation, en petit groupe, de simulations de négociations internationales sur le changement climatique : pendant deux à trois mois, les élèves préparent un jeu de rôle dans lequel les élèves représentent chacun des pays différents dans le cadre de négociations internationales sur le changement climatique. A l’issue du jeu de rôle, une séquence de débriefing est organisée. </a:t>
            </a:r>
          </a:p>
          <a:p>
            <a:r>
              <a:rPr lang="fr-FR" dirty="0">
                <a:solidFill>
                  <a:srgbClr val="FF0000"/>
                </a:solidFill>
                <a:latin typeface="Arial" panose="020B0604020202020204" pitchFamily="34" charset="0"/>
                <a:cs typeface="Arial" panose="020B0604020202020204" pitchFamily="34" charset="0"/>
              </a:rPr>
              <a:t>Connaissances</a:t>
            </a:r>
            <a:r>
              <a:rPr lang="fr-FR" dirty="0">
                <a:latin typeface="Arial" panose="020B0604020202020204" pitchFamily="34" charset="0"/>
                <a:cs typeface="Arial" panose="020B0604020202020204" pitchFamily="34" charset="0"/>
              </a:rPr>
              <a:t> développées : géographie, enjeux internationaux, sciences de la vie et de la Terre. </a:t>
            </a:r>
          </a:p>
          <a:p>
            <a:r>
              <a:rPr lang="fr-FR" dirty="0">
                <a:solidFill>
                  <a:srgbClr val="FF0000"/>
                </a:solidFill>
                <a:latin typeface="Arial" panose="020B0604020202020204" pitchFamily="34" charset="0"/>
                <a:cs typeface="Arial" panose="020B0604020202020204" pitchFamily="34" charset="0"/>
              </a:rPr>
              <a:t>Compétences</a:t>
            </a:r>
            <a:r>
              <a:rPr lang="fr-FR" dirty="0">
                <a:latin typeface="Arial" panose="020B0604020202020204" pitchFamily="34" charset="0"/>
                <a:cs typeface="Arial" panose="020B0604020202020204" pitchFamily="34" charset="0"/>
              </a:rPr>
              <a:t> développées : capacités d’argumentation, capacité à s’exprimer en public le jour du jeu de rôle, conduite de projet (savoir préparer un projet, le réaliser, débriefer après le projet). </a:t>
            </a:r>
          </a:p>
          <a:p>
            <a:endParaRPr lang="fr-FR" dirty="0"/>
          </a:p>
        </p:txBody>
      </p:sp>
      <p:sp>
        <p:nvSpPr>
          <p:cNvPr id="5" name="ZoneTexte 4"/>
          <p:cNvSpPr txBox="1"/>
          <p:nvPr/>
        </p:nvSpPr>
        <p:spPr>
          <a:xfrm>
            <a:off x="728420" y="1410346"/>
            <a:ext cx="8477573" cy="830997"/>
          </a:xfrm>
          <a:prstGeom prst="rect">
            <a:avLst/>
          </a:prstGeom>
          <a:noFill/>
        </p:spPr>
        <p:txBody>
          <a:bodyPr wrap="square" rtlCol="0">
            <a:spAutoFit/>
          </a:bodyPr>
          <a:lstStyle/>
          <a:p>
            <a:r>
              <a:rPr lang="fr-FR" sz="2400" b="1" dirty="0">
                <a:latin typeface="Arial" panose="020B0604020202020204" pitchFamily="34" charset="0"/>
                <a:cs typeface="Arial" panose="020B0604020202020204" pitchFamily="34" charset="0"/>
              </a:rPr>
              <a:t>Le collège en 2016 : faire réussir tous les élèves – Questions / réponses » de la DEGESCO</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3223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67729"/>
          </a:xfrm>
        </p:spPr>
        <p:txBody>
          <a:bodyPr>
            <a:normAutofit/>
          </a:bodyPr>
          <a:lstStyle/>
          <a:p>
            <a:r>
              <a:rPr lang="fr-FR" sz="2000" b="1" dirty="0">
                <a:solidFill>
                  <a:srgbClr val="C00000"/>
                </a:solidFill>
                <a:latin typeface="Arial" panose="020B0604020202020204" pitchFamily="34" charset="0"/>
                <a:cs typeface="Arial" panose="020B0604020202020204" pitchFamily="34" charset="0"/>
              </a:rPr>
              <a:t>Interroger l’approche par compétence du point de vue des praxéologies</a:t>
            </a:r>
            <a:endParaRPr lang="fr-FR" sz="2000" dirty="0"/>
          </a:p>
        </p:txBody>
      </p:sp>
      <p:sp>
        <p:nvSpPr>
          <p:cNvPr id="3" name="Espace réservé du contenu 2"/>
          <p:cNvSpPr>
            <a:spLocks noGrp="1"/>
          </p:cNvSpPr>
          <p:nvPr>
            <p:ph idx="1"/>
          </p:nvPr>
        </p:nvSpPr>
        <p:spPr>
          <a:xfrm>
            <a:off x="263471" y="1162372"/>
            <a:ext cx="11608231" cy="5331417"/>
          </a:xfrm>
        </p:spPr>
        <p:txBody>
          <a:bodyPr>
            <a:normAutofit lnSpcReduction="10000"/>
          </a:bodyPr>
          <a:lstStyle/>
          <a:p>
            <a:pPr marL="0" indent="0">
              <a:buNone/>
            </a:pPr>
            <a:r>
              <a:rPr lang="fr-FR" b="1" dirty="0"/>
              <a:t>Le problème posé aux enseignants : Comment faire pour amener les élèves à développer une compétence ? </a:t>
            </a:r>
          </a:p>
          <a:p>
            <a:r>
              <a:rPr lang="fr-FR" dirty="0"/>
              <a:t>Comment les aider à mener à bien une activité, pour laquelle on ne connaît au mieux que des techniques personnelles, plus ou moins implicites ? </a:t>
            </a:r>
          </a:p>
          <a:p>
            <a:r>
              <a:rPr lang="fr-FR" dirty="0"/>
              <a:t>Peut-on se dispenser de phases de </a:t>
            </a:r>
            <a:r>
              <a:rPr lang="fr-FR" dirty="0" err="1"/>
              <a:t>décontextualisation</a:t>
            </a:r>
            <a:r>
              <a:rPr lang="fr-FR" dirty="0"/>
              <a:t> des réussites et des échecs ? En particulier, pour les élèves dont on sait qu’ils restent dans l’ici et maintenant des tâches scolaires, sans construire les savoirs visés ? Est-ce différent quand l’enjeu n’est pas un savoir ? A quelles conditions (fréquence, motivation, etc.) ?</a:t>
            </a:r>
          </a:p>
          <a:p>
            <a:r>
              <a:rPr lang="fr-FR" dirty="0"/>
              <a:t>Quel discours tenir dans la classe ? Basé sur quelle légitimité ?</a:t>
            </a:r>
          </a:p>
          <a:p>
            <a:pPr marL="0" indent="0">
              <a:buNone/>
            </a:pPr>
            <a:endParaRPr lang="fr-FR" dirty="0"/>
          </a:p>
          <a:p>
            <a:pPr marL="0" indent="0">
              <a:buNone/>
            </a:pPr>
            <a:r>
              <a:rPr lang="fr-FR" dirty="0"/>
              <a:t>               </a:t>
            </a:r>
            <a:r>
              <a:rPr lang="fr-FR" b="1" dirty="0"/>
              <a:t>Développer le contenu praxéologique des compétences</a:t>
            </a:r>
          </a:p>
          <a:p>
            <a:pPr marL="0" indent="0">
              <a:buNone/>
            </a:pPr>
            <a:endParaRPr lang="fr-FR" dirty="0"/>
          </a:p>
          <a:p>
            <a:endParaRPr lang="fr-FR" dirty="0"/>
          </a:p>
        </p:txBody>
      </p:sp>
      <p:sp>
        <p:nvSpPr>
          <p:cNvPr id="4" name="Flèche droite 3"/>
          <p:cNvSpPr/>
          <p:nvPr/>
        </p:nvSpPr>
        <p:spPr>
          <a:xfrm>
            <a:off x="607597" y="5560413"/>
            <a:ext cx="774915" cy="38745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882029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20505" y="717452"/>
            <a:ext cx="11310424" cy="7148111"/>
          </a:xfrm>
          <a:prstGeom prst="rect">
            <a:avLst/>
          </a:prstGeom>
          <a:noFill/>
        </p:spPr>
        <p:txBody>
          <a:bodyPr wrap="square" rtlCol="0">
            <a:spAutoFit/>
          </a:bodyPr>
          <a:lstStyle/>
          <a:p>
            <a:pPr>
              <a:spcAft>
                <a:spcPts val="600"/>
              </a:spcAft>
            </a:pPr>
            <a:r>
              <a:rPr lang="fr-FR" sz="2800" dirty="0">
                <a:latin typeface="Arial" panose="020B0604020202020204" pitchFamily="34" charset="0"/>
                <a:cs typeface="Arial" panose="020B0604020202020204" pitchFamily="34" charset="0"/>
              </a:rPr>
              <a:t>Penser la complexité de l’interdisciplinarité</a:t>
            </a:r>
          </a:p>
          <a:p>
            <a:pPr>
              <a:spcAft>
                <a:spcPts val="300"/>
              </a:spcAft>
            </a:pPr>
            <a:r>
              <a:rPr lang="fr-FR" sz="2800" dirty="0">
                <a:latin typeface="Arial" panose="020B0604020202020204" pitchFamily="34" charset="0"/>
                <a:cs typeface="Arial" panose="020B0604020202020204" pitchFamily="34" charset="0"/>
              </a:rPr>
              <a:t>La transposition didactique : un cas particulier parmi les phénomènes de modification des savoirs et savoir-faire qui circulent</a:t>
            </a:r>
          </a:p>
          <a:p>
            <a:pPr>
              <a:spcAft>
                <a:spcPts val="300"/>
              </a:spcAft>
            </a:pPr>
            <a:r>
              <a:rPr lang="fr-FR" sz="2800" dirty="0">
                <a:latin typeface="Arial" panose="020B0604020202020204" pitchFamily="34" charset="0"/>
                <a:cs typeface="Arial" panose="020B0604020202020204" pitchFamily="34" charset="0"/>
              </a:rPr>
              <a:t>	Comment vivent les mathématiques dans les professions : deux 	exemples</a:t>
            </a:r>
          </a:p>
          <a:p>
            <a:pPr>
              <a:spcAft>
                <a:spcPts val="300"/>
              </a:spcAft>
            </a:pPr>
            <a:r>
              <a:rPr lang="fr-CH" sz="2800" dirty="0">
                <a:latin typeface="Arial" panose="020B0604020202020204" pitchFamily="34" charset="0"/>
                <a:cs typeface="Arial" panose="020B0604020202020204" pitchFamily="34" charset="0"/>
              </a:rPr>
              <a:t>	Petite enquête sur les applications professionnelles du théorème 	de Pythagore dans les manuels de quatrième </a:t>
            </a:r>
          </a:p>
          <a:p>
            <a:pPr>
              <a:spcAft>
                <a:spcPts val="300"/>
              </a:spcAft>
            </a:pPr>
            <a:r>
              <a:rPr lang="fr-FR" sz="2800" dirty="0">
                <a:latin typeface="Arial" panose="020B0604020202020204" pitchFamily="34" charset="0"/>
                <a:cs typeface="Arial" panose="020B0604020202020204" pitchFamily="34" charset="0"/>
              </a:rPr>
              <a:t>Le difficile ajustement du programme de mathématiques aux projets interdisciplinaires</a:t>
            </a:r>
          </a:p>
          <a:p>
            <a:pPr>
              <a:spcAft>
                <a:spcPts val="300"/>
              </a:spcAft>
            </a:pPr>
            <a:r>
              <a:rPr lang="fr-CH" sz="2800" dirty="0">
                <a:solidFill>
                  <a:srgbClr val="000000"/>
                </a:solidFill>
                <a:latin typeface="Arial" panose="020B0604020202020204" pitchFamily="34" charset="0"/>
                <a:cs typeface="Arial" panose="020B0604020202020204" pitchFamily="34" charset="0"/>
              </a:rPr>
              <a:t>	Ouvrir ou pas les boites noires ?</a:t>
            </a:r>
          </a:p>
          <a:p>
            <a:pPr>
              <a:spcAft>
                <a:spcPts val="300"/>
              </a:spcAft>
            </a:pPr>
            <a:r>
              <a:rPr lang="fr-FR" sz="2800" dirty="0">
                <a:solidFill>
                  <a:srgbClr val="000000"/>
                </a:solidFill>
                <a:latin typeface="Arial" panose="020B0604020202020204" pitchFamily="34" charset="0"/>
                <a:cs typeface="Arial" panose="020B0604020202020204" pitchFamily="34" charset="0"/>
              </a:rPr>
              <a:t>Interroger l’approche par compétences du point de vue des praxéologies</a:t>
            </a:r>
          </a:p>
          <a:p>
            <a:pPr>
              <a:spcAft>
                <a:spcPts val="300"/>
              </a:spcAft>
            </a:pPr>
            <a:r>
              <a:rPr lang="fr-CH" sz="2800" dirty="0">
                <a:latin typeface="Arial" panose="020B0604020202020204" pitchFamily="34" charset="0"/>
                <a:cs typeface="Arial" panose="020B0604020202020204" pitchFamily="34" charset="0"/>
              </a:rPr>
              <a:t>Conclusions</a:t>
            </a:r>
            <a:endParaRPr lang="fr-FR" sz="2800" dirty="0">
              <a:latin typeface="Arial" panose="020B0604020202020204" pitchFamily="34" charset="0"/>
              <a:cs typeface="Arial" panose="020B0604020202020204" pitchFamily="34" charset="0"/>
            </a:endParaRPr>
          </a:p>
          <a:p>
            <a:endParaRPr lang="fr-FR" b="1" dirty="0"/>
          </a:p>
          <a:p>
            <a:endParaRPr lang="fr-FR" b="1" dirty="0"/>
          </a:p>
          <a:p>
            <a:endParaRPr lang="fr-FR" b="1" dirty="0"/>
          </a:p>
          <a:p>
            <a:endParaRPr lang="fr-FR" dirty="0"/>
          </a:p>
        </p:txBody>
      </p:sp>
    </p:spTree>
    <p:extLst>
      <p:ext uri="{BB962C8B-B14F-4D97-AF65-F5344CB8AC3E}">
        <p14:creationId xmlns:p14="http://schemas.microsoft.com/office/powerpoint/2010/main" val="118590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50"/>
                                  </p:stCondLst>
                                  <p:childTnLst>
                                    <p:set>
                                      <p:cBhvr>
                                        <p:cTn id="6" dur="1" fill="hold">
                                          <p:stCondLst>
                                            <p:cond delay="9"/>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9"/>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9"/>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9"/>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9"/>
                                          </p:stCondLst>
                                        </p:cTn>
                                        <p:tgtEl>
                                          <p:spTgt spid="2">
                                            <p:txEl>
                                              <p:pRg st="6" end="6"/>
                                            </p:txEl>
                                          </p:spTgt>
                                        </p:tgtEl>
                                        <p:attrNameLst>
                                          <p:attrName>style.visibility</p:attrName>
                                        </p:attrNameLst>
                                      </p:cBhvr>
                                      <p:to>
                                        <p:strVal val="visible"/>
                                      </p:to>
                                    </p:set>
                                  </p:childTnLst>
                                </p:cTn>
                              </p:par>
                              <p:par>
                                <p:cTn id="31" presetID="1" presetClass="entr" presetSubtype="0" fill="hold" nodeType="withEffect">
                                  <p:stCondLst>
                                    <p:cond delay="250"/>
                                  </p:stCondLst>
                                  <p:childTnLst>
                                    <p:set>
                                      <p:cBhvr>
                                        <p:cTn id="32" dur="1" fill="hold">
                                          <p:stCondLst>
                                            <p:cond delay="1499"/>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93832"/>
          </a:xfrm>
        </p:spPr>
        <p:txBody>
          <a:bodyPr>
            <a:normAutofit fontScale="90000"/>
          </a:bodyPr>
          <a:lstStyle/>
          <a:p>
            <a:r>
              <a:rPr lang="fr-FR" sz="3600" dirty="0">
                <a:solidFill>
                  <a:srgbClr val="C00000"/>
                </a:solidFill>
                <a:latin typeface="Arial" panose="020B0604020202020204" pitchFamily="34" charset="0"/>
                <a:cs typeface="Arial" panose="020B0604020202020204" pitchFamily="34" charset="0"/>
              </a:rPr>
              <a:t/>
            </a:r>
            <a:br>
              <a:rPr lang="fr-FR" sz="3600" dirty="0">
                <a:solidFill>
                  <a:srgbClr val="C00000"/>
                </a:solidFill>
                <a:latin typeface="Arial" panose="020B0604020202020204" pitchFamily="34" charset="0"/>
                <a:cs typeface="Arial" panose="020B0604020202020204" pitchFamily="34" charset="0"/>
              </a:rPr>
            </a:br>
            <a:r>
              <a:rPr lang="fr-FR" sz="3600" b="1" dirty="0">
                <a:solidFill>
                  <a:srgbClr val="C00000"/>
                </a:solidFill>
                <a:latin typeface="Arial" panose="020B0604020202020204" pitchFamily="34" charset="0"/>
                <a:cs typeface="Arial" panose="020B0604020202020204" pitchFamily="34" charset="0"/>
              </a:rPr>
              <a:t>Penser la complexité de l’interdisciplinarité</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431235"/>
            <a:ext cx="10515600" cy="4745728"/>
          </a:xfrm>
        </p:spPr>
        <p:txBody>
          <a:bodyPr/>
          <a:lstStyle/>
          <a:p>
            <a:pPr marL="0" indent="0">
              <a:buNone/>
            </a:pPr>
            <a:endParaRPr lang="fr-FR" dirty="0"/>
          </a:p>
          <a:p>
            <a:pPr marL="0" indent="0">
              <a:spcAft>
                <a:spcPts val="600"/>
              </a:spcAft>
              <a:buNone/>
            </a:pPr>
            <a:r>
              <a:rPr lang="fr-FR" dirty="0">
                <a:solidFill>
                  <a:srgbClr val="FF0000"/>
                </a:solidFill>
              </a:rPr>
              <a:t>Approche écologique d’une réforme </a:t>
            </a:r>
            <a:r>
              <a:rPr lang="fr-FR" dirty="0"/>
              <a:t>:</a:t>
            </a:r>
          </a:p>
          <a:p>
            <a:pPr lvl="1"/>
            <a:r>
              <a:rPr lang="fr-FR" sz="2800" dirty="0"/>
              <a:t>Déterminer </a:t>
            </a:r>
            <a:r>
              <a:rPr lang="fr-FR" sz="2800" b="1" dirty="0"/>
              <a:t>les contraintes </a:t>
            </a:r>
            <a:r>
              <a:rPr lang="fr-FR" sz="2800" dirty="0"/>
              <a:t>de tous ordres (épistémologiques, didactiques, pédagogiques, organisationnelles, sociétales, culturelles) pesant sur le système accueillant la réforme ;</a:t>
            </a:r>
          </a:p>
          <a:p>
            <a:pPr lvl="1"/>
            <a:r>
              <a:rPr lang="fr-FR" sz="2800" dirty="0"/>
              <a:t>Déterminer </a:t>
            </a:r>
            <a:r>
              <a:rPr lang="fr-FR" sz="2800" b="1" dirty="0"/>
              <a:t>les conditions </a:t>
            </a:r>
            <a:r>
              <a:rPr lang="fr-FR" sz="2800" dirty="0"/>
              <a:t>nécessaires à la réussite de la réforme.</a:t>
            </a:r>
          </a:p>
          <a:p>
            <a:pPr lvl="1"/>
            <a:endParaRPr lang="fr-FR" dirty="0"/>
          </a:p>
          <a:p>
            <a:pPr marL="0" indent="0">
              <a:buNone/>
            </a:pPr>
            <a:r>
              <a:rPr lang="fr-FR" dirty="0"/>
              <a:t>→ Quelles contraintes faudrait-il lever ?</a:t>
            </a:r>
          </a:p>
          <a:p>
            <a:pPr marL="0" indent="0">
              <a:buNone/>
            </a:pPr>
            <a:r>
              <a:rPr lang="fr-FR" dirty="0"/>
              <a:t>     Quelles conditions ne peut-on réunir ?</a:t>
            </a:r>
          </a:p>
          <a:p>
            <a:pPr marL="0" indent="0" algn="r">
              <a:buNone/>
            </a:pPr>
            <a:r>
              <a:rPr lang="fr-FR" sz="2000" dirty="0" err="1">
                <a:latin typeface="Arial" panose="020B0604020202020204" pitchFamily="34" charset="0"/>
                <a:cs typeface="Arial" panose="020B0604020202020204" pitchFamily="34" charset="0"/>
              </a:rPr>
              <a:t>Chevallard</a:t>
            </a:r>
            <a:r>
              <a:rPr lang="fr-FR" sz="2000" dirty="0">
                <a:latin typeface="Arial" panose="020B0604020202020204" pitchFamily="34" charset="0"/>
                <a:cs typeface="Arial" panose="020B0604020202020204" pitchFamily="34" charset="0"/>
              </a:rPr>
              <a:t>, Artaud</a:t>
            </a:r>
          </a:p>
          <a:p>
            <a:pPr marL="0" indent="0">
              <a:buNone/>
            </a:pPr>
            <a:endParaRPr lang="fr-FR" dirty="0"/>
          </a:p>
        </p:txBody>
      </p:sp>
    </p:spTree>
    <p:extLst>
      <p:ext uri="{BB962C8B-B14F-4D97-AF65-F5344CB8AC3E}">
        <p14:creationId xmlns:p14="http://schemas.microsoft.com/office/powerpoint/2010/main" val="33791887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2800" b="1" dirty="0">
                <a:solidFill>
                  <a:srgbClr val="C00000"/>
                </a:solidFill>
              </a:rPr>
              <a:t>Oui cela va être compliqué de concevoir, mettre en œuvre et réussir des enseignements pratiques interdisciplinaires. </a:t>
            </a:r>
          </a:p>
        </p:txBody>
      </p:sp>
      <p:sp>
        <p:nvSpPr>
          <p:cNvPr id="2" name="Espace réservé du contenu 1"/>
          <p:cNvSpPr>
            <a:spLocks noGrp="1"/>
          </p:cNvSpPr>
          <p:nvPr>
            <p:ph idx="1"/>
          </p:nvPr>
        </p:nvSpPr>
        <p:spPr/>
        <p:txBody>
          <a:bodyPr>
            <a:normAutofit/>
          </a:bodyPr>
          <a:lstStyle/>
          <a:p>
            <a:pPr marL="0" indent="0">
              <a:buNone/>
            </a:pPr>
            <a:endParaRPr lang="fr-FR" dirty="0"/>
          </a:p>
          <a:p>
            <a:pPr marL="0" indent="0">
              <a:buNone/>
            </a:pPr>
            <a:r>
              <a:rPr lang="fr-FR" dirty="0"/>
              <a:t>→ Besoins de formations et de recherches</a:t>
            </a:r>
          </a:p>
          <a:p>
            <a:pPr marL="0" indent="0">
              <a:buNone/>
            </a:pPr>
            <a:r>
              <a:rPr lang="fr-FR" dirty="0"/>
              <a:t>	Ou de recherche-formation</a:t>
            </a:r>
          </a:p>
          <a:p>
            <a:pPr marL="0" indent="0">
              <a:buNone/>
            </a:pPr>
            <a:r>
              <a:rPr lang="fr-FR" dirty="0"/>
              <a:t>→ Beaucoup de travail pour les enseignants</a:t>
            </a:r>
          </a:p>
          <a:p>
            <a:pPr marL="0" indent="0">
              <a:buNone/>
            </a:pPr>
            <a:r>
              <a:rPr lang="fr-FR" dirty="0"/>
              <a:t>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0218592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latin typeface="Arial" panose="020B0604020202020204" pitchFamily="34" charset="0"/>
                <a:cs typeface="Arial" panose="020B0604020202020204" pitchFamily="34" charset="0"/>
              </a:rPr>
              <a:t>La transposition didactique n’est qu’un cas particulier parmi les phénomènes de modification des savoirs et savoir-faire qui circulent : transposition interdisciplinaire</a:t>
            </a:r>
            <a:endParaRPr lang="fr-FR" sz="2800" dirty="0"/>
          </a:p>
        </p:txBody>
      </p:sp>
      <p:sp>
        <p:nvSpPr>
          <p:cNvPr id="3" name="Espace réservé du contenu 2"/>
          <p:cNvSpPr>
            <a:spLocks noGrp="1"/>
          </p:cNvSpPr>
          <p:nvPr>
            <p:ph idx="1"/>
          </p:nvPr>
        </p:nvSpPr>
        <p:spPr/>
        <p:txBody>
          <a:bodyPr/>
          <a:lstStyle/>
          <a:p>
            <a:pPr marL="0" indent="0">
              <a:lnSpc>
                <a:spcPct val="100000"/>
              </a:lnSpc>
              <a:buNone/>
            </a:pPr>
            <a:r>
              <a:rPr lang="fr-CH" dirty="0"/>
              <a:t>Du fait des effets transpositifs provoqués sur les savoirs et savoir faire mathématiques par les besoins, conditions et contraintes spécifiques des domaines utilisateurs, le mathématicien engagé dans une collaboration interdisciplinaire ne peut pas supposer qu’il connaît tout de la vie des mathématiques dans les domaines avec lesquels il collabore.</a:t>
            </a:r>
          </a:p>
          <a:p>
            <a:pPr marL="0" indent="0">
              <a:lnSpc>
                <a:spcPct val="100000"/>
              </a:lnSpc>
              <a:buNone/>
            </a:pPr>
            <a:endParaRPr lang="fr-FR" dirty="0"/>
          </a:p>
          <a:p>
            <a:pPr marL="0" indent="0" algn="ctr">
              <a:buNone/>
            </a:pPr>
            <a:r>
              <a:rPr lang="fr-FR" sz="3600" dirty="0">
                <a:latin typeface="Arial" panose="020B0604020202020204" pitchFamily="34" charset="0"/>
                <a:cs typeface="Arial" panose="020B0604020202020204" pitchFamily="34" charset="0"/>
              </a:rPr>
              <a:t>Voyage en terres inconnues</a:t>
            </a:r>
          </a:p>
        </p:txBody>
      </p:sp>
      <p:sp>
        <p:nvSpPr>
          <p:cNvPr id="4" name="Flèche droite 3"/>
          <p:cNvSpPr/>
          <p:nvPr/>
        </p:nvSpPr>
        <p:spPr>
          <a:xfrm>
            <a:off x="2002971" y="5167086"/>
            <a:ext cx="798286" cy="29028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Tree>
    <p:extLst>
      <p:ext uri="{BB962C8B-B14F-4D97-AF65-F5344CB8AC3E}">
        <p14:creationId xmlns:p14="http://schemas.microsoft.com/office/powerpoint/2010/main" val="342757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8285" y="111351"/>
            <a:ext cx="10515600" cy="1325563"/>
          </a:xfrm>
        </p:spPr>
        <p:txBody>
          <a:bodyPr>
            <a:normAutofit/>
          </a:bodyPr>
          <a:lstStyle/>
          <a:p>
            <a:r>
              <a:rPr lang="fr-CH" sz="2000" b="1" dirty="0">
                <a:solidFill>
                  <a:srgbClr val="C00000"/>
                </a:solidFill>
                <a:latin typeface="Arial" panose="020B0604020202020204" pitchFamily="34" charset="0"/>
                <a:cs typeface="Arial" panose="020B0604020202020204" pitchFamily="34" charset="0"/>
              </a:rPr>
              <a:t>Petite enquête sur les applications professionnelles du théorème de Pythagore dans les manuels de 4</a:t>
            </a:r>
            <a:r>
              <a:rPr lang="fr-CH" sz="2000" b="1" baseline="30000" dirty="0">
                <a:solidFill>
                  <a:srgbClr val="C00000"/>
                </a:solidFill>
                <a:latin typeface="Arial" panose="020B0604020202020204" pitchFamily="34" charset="0"/>
                <a:cs typeface="Arial" panose="020B0604020202020204" pitchFamily="34" charset="0"/>
              </a:rPr>
              <a:t>e</a:t>
            </a:r>
            <a:endParaRPr lang="fr-FR" sz="2000"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478971" y="1436914"/>
                <a:ext cx="11509829" cy="5268686"/>
              </a:xfrm>
            </p:spPr>
            <p:txBody>
              <a:bodyPr>
                <a:normAutofit fontScale="92500"/>
              </a:bodyPr>
              <a:lstStyle/>
              <a:p>
                <a:pPr marL="0" indent="0">
                  <a:spcAft>
                    <a:spcPts val="600"/>
                  </a:spcAft>
                  <a:buNone/>
                </a:pPr>
                <a:r>
                  <a:rPr lang="fr-CH" dirty="0">
                    <a:latin typeface="Arial" panose="020B0604020202020204" pitchFamily="34" charset="0"/>
                    <a:cs typeface="Arial" panose="020B0604020202020204" pitchFamily="34" charset="0"/>
                  </a:rPr>
                  <a:t>Dans les manuels de collège, souvent (toujours ?), exemples non authentiques d’application de la géométrie :</a:t>
                </a:r>
              </a:p>
              <a:p>
                <a:pPr lvl="1"/>
                <a:r>
                  <a:rPr lang="fr-CH" dirty="0">
                    <a:latin typeface="Arial" panose="020B0604020202020204" pitchFamily="34" charset="0"/>
                    <a:cs typeface="Arial" panose="020B0604020202020204" pitchFamily="34" charset="0"/>
                  </a:rPr>
                  <a:t>Les problèmes résolus sont irréalistes (hypothèses non vérifiables- soit un triangle rectangle…-, perfection de la conclusion non utilisable - AC = </a:t>
                </a:r>
                <a14:m/>
                <a:r>
                  <a:rPr lang="fr-CH" dirty="0">
                    <a:latin typeface="Arial" panose="020B0604020202020204" pitchFamily="34" charset="0"/>
                    <a:cs typeface="Arial" panose="020B0604020202020204" pitchFamily="34" charset="0"/>
                  </a:rPr>
                  <a:t> cm).</a:t>
                </a:r>
              </a:p>
              <a:p>
                <a:pPr lvl="1"/>
                <a:r>
                  <a:rPr lang="fr-CH" dirty="0">
                    <a:latin typeface="Arial" panose="020B0604020202020204" pitchFamily="34" charset="0"/>
                    <a:cs typeface="Arial" panose="020B0604020202020204" pitchFamily="34" charset="0"/>
                  </a:rPr>
                  <a:t>Les problèmes réels (calcul d’erreurs, contrôle du mesurage) ne sont pas abordés.</a:t>
                </a:r>
              </a:p>
              <a:p>
                <a:pPr lvl="1"/>
                <a:r>
                  <a:rPr lang="fr-CH" dirty="0">
                    <a:latin typeface="Arial" panose="020B0604020202020204" pitchFamily="34" charset="0"/>
                    <a:cs typeface="Arial" panose="020B0604020202020204" pitchFamily="34" charset="0"/>
                  </a:rPr>
                  <a:t>Ceux-ci nécessitent d’autres outils : encadrement, statistique, géométrie plus élaborée.</a:t>
                </a:r>
              </a:p>
              <a:p>
                <a:pPr lvl="1"/>
                <a:r>
                  <a:rPr lang="fr-CH" dirty="0">
                    <a:latin typeface="Arial" panose="020B0604020202020204" pitchFamily="34" charset="0"/>
                    <a:cs typeface="Arial" panose="020B0604020202020204" pitchFamily="34" charset="0"/>
                  </a:rPr>
                  <a:t>Mais il existe des techniques de contrôle reposant sur des résultats simples.</a:t>
                </a:r>
              </a:p>
              <a:p>
                <a:pPr marL="457200" lvl="1" indent="0">
                  <a:buNone/>
                </a:pPr>
                <a:endParaRPr lang="fr-CH" dirty="0">
                  <a:latin typeface="Arial" panose="020B0604020202020204" pitchFamily="34" charset="0"/>
                  <a:cs typeface="Arial" panose="020B0604020202020204" pitchFamily="34" charset="0"/>
                </a:endParaRPr>
              </a:p>
              <a:p>
                <a:pPr marL="457200" lvl="1" indent="0">
                  <a:buNone/>
                </a:pPr>
                <a:r>
                  <a:rPr lang="fr-CH" dirty="0">
                    <a:latin typeface="Arial" panose="020B0604020202020204" pitchFamily="34" charset="0"/>
                    <a:cs typeface="Arial" panose="020B0604020202020204" pitchFamily="34" charset="0"/>
                  </a:rPr>
                  <a:t>L’interdisciplinarité suppose de la part des mathématiciens un travail de type ethnologique, humble et curieux vis-à-vis des domaines partenaires, sciences et professions :</a:t>
                </a:r>
              </a:p>
              <a:p>
                <a:pPr lvl="2"/>
                <a:r>
                  <a:rPr lang="fr-CH" dirty="0">
                    <a:latin typeface="Arial" panose="020B0604020202020204" pitchFamily="34" charset="0"/>
                    <a:cs typeface="Arial" panose="020B0604020202020204" pitchFamily="34" charset="0"/>
                  </a:rPr>
                  <a:t>Dans quels types de tâches des outils mathématiques sont-ils utilisés ?</a:t>
                </a:r>
              </a:p>
              <a:p>
                <a:pPr lvl="2"/>
                <a:r>
                  <a:rPr lang="fr-CH" dirty="0">
                    <a:latin typeface="Arial" panose="020B0604020202020204" pitchFamily="34" charset="0"/>
                    <a:cs typeface="Arial" panose="020B0604020202020204" pitchFamily="34" charset="0"/>
                  </a:rPr>
                  <a:t>Quels outils ? Comment ?</a:t>
                </a:r>
              </a:p>
              <a:p>
                <a:pPr lvl="2"/>
                <a:r>
                  <a:rPr lang="fr-CH" dirty="0">
                    <a:latin typeface="Arial" panose="020B0604020202020204" pitchFamily="34" charset="0"/>
                    <a:cs typeface="Arial" panose="020B0604020202020204" pitchFamily="34" charset="0"/>
                  </a:rPr>
                  <a:t>Pourquoi sont-ils utilisés ainsi ?</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478971" y="1436914"/>
                <a:ext cx="11509829" cy="5268686"/>
              </a:xfrm>
              <a:blipFill>
                <a:blip r:embed="rId3"/>
                <a:stretch>
                  <a:fillRect l="-953" t="-2662"/>
                </a:stretch>
              </a:blipFill>
            </p:spPr>
            <p:txBody>
              <a:bodyPr/>
              <a:lstStyle/>
              <a:p>
                <a:r>
                  <a:rPr lang="fr-FR">
                    <a:noFill/>
                  </a:rPr>
                  <a:t> </a:t>
                </a:r>
              </a:p>
            </p:txBody>
          </p:sp>
        </mc:Fallback>
      </mc:AlternateContent>
      <p:sp>
        <p:nvSpPr>
          <p:cNvPr id="4" name="Flèche droite 3"/>
          <p:cNvSpPr/>
          <p:nvPr/>
        </p:nvSpPr>
        <p:spPr>
          <a:xfrm>
            <a:off x="159656" y="5239657"/>
            <a:ext cx="638629" cy="23222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1788474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latin typeface="Arial" panose="020B0604020202020204" pitchFamily="34" charset="0"/>
                <a:cs typeface="Arial" panose="020B0604020202020204" pitchFamily="34" charset="0"/>
              </a:rPr>
              <a:t>Le difficile ajustement du programme de mathématiques aux projets interdisciplinaires</a:t>
            </a:r>
          </a:p>
        </p:txBody>
      </p:sp>
      <p:sp>
        <p:nvSpPr>
          <p:cNvPr id="3" name="Espace réservé du contenu 2"/>
          <p:cNvSpPr>
            <a:spLocks noGrp="1"/>
          </p:cNvSpPr>
          <p:nvPr>
            <p:ph idx="1"/>
          </p:nvPr>
        </p:nvSpPr>
        <p:spPr>
          <a:xfrm>
            <a:off x="838200" y="1825625"/>
            <a:ext cx="10831286" cy="4647746"/>
          </a:xfrm>
        </p:spPr>
        <p:txBody>
          <a:bodyPr>
            <a:normAutofit lnSpcReduction="10000"/>
          </a:bodyPr>
          <a:lstStyle/>
          <a:p>
            <a:pPr marL="0" indent="0">
              <a:buNone/>
            </a:pPr>
            <a:r>
              <a:rPr lang="fr-FR" dirty="0">
                <a:latin typeface="Arial" panose="020B0604020202020204" pitchFamily="34" charset="0"/>
                <a:cs typeface="Arial" panose="020B0604020202020204" pitchFamily="34" charset="0"/>
              </a:rPr>
              <a:t>Plusieurs configurations possibles :</a:t>
            </a:r>
          </a:p>
          <a:p>
            <a:pPr lvl="0"/>
            <a:r>
              <a:rPr lang="fr-CH" dirty="0">
                <a:latin typeface="Arial" panose="020B0604020202020204" pitchFamily="34" charset="0"/>
                <a:cs typeface="Arial" panose="020B0604020202020204" pitchFamily="34" charset="0"/>
              </a:rPr>
              <a:t>Les problèmes sont résolus au moyen de savoirs mathématiques de niveau inférieur à celui du programme, compensés par une ingéniosité qui tient compte des ressources de la situation.</a:t>
            </a:r>
          </a:p>
          <a:p>
            <a:pPr lvl="0"/>
            <a:r>
              <a:rPr lang="fr-CH" dirty="0">
                <a:latin typeface="Arial" panose="020B0604020202020204" pitchFamily="34" charset="0"/>
                <a:cs typeface="Arial" panose="020B0604020202020204" pitchFamily="34" charset="0"/>
              </a:rPr>
              <a:t>Des savoirs mathématiques du programme sont nécessaires pour traiter le problème à résoudre, avec deux cas possibles :</a:t>
            </a:r>
            <a:endParaRPr lang="fr-FR" dirty="0">
              <a:latin typeface="Arial" panose="020B0604020202020204" pitchFamily="34" charset="0"/>
              <a:cs typeface="Arial" panose="020B0604020202020204" pitchFamily="34" charset="0"/>
            </a:endParaRPr>
          </a:p>
          <a:p>
            <a:pPr lvl="1"/>
            <a:r>
              <a:rPr lang="fr-CH" dirty="0">
                <a:latin typeface="Arial" panose="020B0604020202020204" pitchFamily="34" charset="0"/>
                <a:cs typeface="Arial" panose="020B0604020202020204" pitchFamily="34" charset="0"/>
              </a:rPr>
              <a:t>Ils ont déjà été enseignés, il s’agit alors d’une situation d’utilisation avec mélange de connaissances.</a:t>
            </a:r>
          </a:p>
          <a:p>
            <a:pPr lvl="1"/>
            <a:r>
              <a:rPr lang="fr-CH" dirty="0">
                <a:latin typeface="Arial" panose="020B0604020202020204" pitchFamily="34" charset="0"/>
                <a:cs typeface="Arial" panose="020B0604020202020204" pitchFamily="34" charset="0"/>
              </a:rPr>
              <a:t>La situation interdisciplinaire est au contraire une occasion utilisée par l’enseignant de mathématiques pour introduire un savoir nouveau. </a:t>
            </a:r>
          </a:p>
          <a:p>
            <a:r>
              <a:rPr lang="fr-CH" dirty="0">
                <a:latin typeface="Arial" panose="020B0604020202020204" pitchFamily="34" charset="0"/>
                <a:cs typeface="Arial" panose="020B0604020202020204" pitchFamily="34" charset="0"/>
              </a:rPr>
              <a:t>Le traitement de la situation passe par l’utilisation de savoirs hors programme, explicitement ou via des logiciels.</a:t>
            </a:r>
            <a:endParaRPr lang="fr-FR" dirty="0">
              <a:latin typeface="Arial" panose="020B0604020202020204" pitchFamily="34" charset="0"/>
              <a:cs typeface="Arial" panose="020B0604020202020204" pitchFamily="34" charset="0"/>
            </a:endParaRPr>
          </a:p>
          <a:p>
            <a:pPr lvl="1"/>
            <a:endParaRPr lang="fr-FR"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0124785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5086" y="365126"/>
            <a:ext cx="10758714" cy="796018"/>
          </a:xfrm>
        </p:spPr>
        <p:txBody>
          <a:bodyPr>
            <a:normAutofit fontScale="90000"/>
          </a:bodyPr>
          <a:lstStyle/>
          <a:p>
            <a:r>
              <a:rPr lang="fr-CH" sz="2800" b="1" dirty="0">
                <a:solidFill>
                  <a:srgbClr val="C00000"/>
                </a:solidFill>
                <a:latin typeface="Arial" panose="020B0604020202020204" pitchFamily="34" charset="0"/>
                <a:cs typeface="Arial" panose="020B0604020202020204" pitchFamily="34" charset="0"/>
              </a:rPr>
              <a:t/>
            </a:r>
            <a:br>
              <a:rPr lang="fr-CH" sz="2800" b="1" dirty="0">
                <a:solidFill>
                  <a:srgbClr val="C00000"/>
                </a:solidFill>
                <a:latin typeface="Arial" panose="020B0604020202020204" pitchFamily="34" charset="0"/>
                <a:cs typeface="Arial" panose="020B0604020202020204" pitchFamily="34" charset="0"/>
              </a:rPr>
            </a:br>
            <a:r>
              <a:rPr lang="fr-CH" sz="3600" b="1" dirty="0">
                <a:solidFill>
                  <a:srgbClr val="C00000"/>
                </a:solidFill>
                <a:latin typeface="Arial" panose="020B0604020202020204" pitchFamily="34" charset="0"/>
                <a:cs typeface="Arial" panose="020B0604020202020204" pitchFamily="34" charset="0"/>
              </a:rPr>
              <a:t>Ouvrir ou pas les boites noires ?</a:t>
            </a:r>
            <a:r>
              <a:rPr lang="fr-FR" sz="3600" dirty="0">
                <a:latin typeface="Arial" panose="020B0604020202020204" pitchFamily="34" charset="0"/>
                <a:cs typeface="Arial" panose="020B0604020202020204" pitchFamily="34" charset="0"/>
              </a:rPr>
              <a:t/>
            </a:r>
            <a:br>
              <a:rPr lang="fr-FR" sz="3600" dirty="0">
                <a:latin typeface="Arial" panose="020B0604020202020204" pitchFamily="34" charset="0"/>
                <a:cs typeface="Arial" panose="020B0604020202020204" pitchFamily="34" charset="0"/>
              </a:rPr>
            </a:br>
            <a:endParaRPr lang="fr-FR" sz="3600" dirty="0"/>
          </a:p>
        </p:txBody>
      </p:sp>
      <p:sp>
        <p:nvSpPr>
          <p:cNvPr id="3" name="Espace réservé du contenu 2"/>
          <p:cNvSpPr>
            <a:spLocks noGrp="1"/>
          </p:cNvSpPr>
          <p:nvPr>
            <p:ph idx="1"/>
          </p:nvPr>
        </p:nvSpPr>
        <p:spPr>
          <a:xfrm>
            <a:off x="493485" y="1161144"/>
            <a:ext cx="11393715" cy="5254170"/>
          </a:xfrm>
        </p:spPr>
        <p:txBody>
          <a:bodyPr/>
          <a:lstStyle/>
          <a:p>
            <a:pPr marL="0" indent="0">
              <a:buNone/>
            </a:pPr>
            <a:r>
              <a:rPr lang="fr-FR" dirty="0">
                <a:latin typeface="Arial" panose="020B0604020202020204" pitchFamily="34" charset="0"/>
                <a:cs typeface="Arial" panose="020B0604020202020204" pitchFamily="34" charset="0"/>
              </a:rPr>
              <a:t>Une compétence cruciale pour l’avenir des élèves : construire la réponse à un problème posé en utilisant les réponses mises à disposition par toutes les formes de </a:t>
            </a:r>
            <a:r>
              <a:rPr lang="fr-FR" i="1" dirty="0">
                <a:latin typeface="Arial" panose="020B0604020202020204" pitchFamily="34" charset="0"/>
                <a:cs typeface="Arial" panose="020B0604020202020204" pitchFamily="34" charset="0"/>
              </a:rPr>
              <a:t>media.</a:t>
            </a:r>
          </a:p>
          <a:p>
            <a:pPr marL="0" indent="0">
              <a:buNone/>
            </a:pPr>
            <a:r>
              <a:rPr lang="fr-FR" dirty="0">
                <a:latin typeface="Arial" panose="020B0604020202020204" pitchFamily="34" charset="0"/>
                <a:cs typeface="Arial" panose="020B0604020202020204" pitchFamily="34" charset="0"/>
              </a:rPr>
              <a:t>En particulier, que faire quand on rencontre, pour s’en servir, une affirmation ou une technique dont les tenants et les aboutissants ne sont pas présentés ?</a:t>
            </a:r>
          </a:p>
          <a:p>
            <a:pPr marL="0" indent="0">
              <a:buNone/>
            </a:pPr>
            <a:r>
              <a:rPr lang="fr-FR" dirty="0">
                <a:latin typeface="Arial" panose="020B0604020202020204" pitchFamily="34" charset="0"/>
                <a:cs typeface="Arial" panose="020B0604020202020204" pitchFamily="34" charset="0"/>
              </a:rPr>
              <a:t>Faut-il ouvrir la boite, </a:t>
            </a:r>
            <a:r>
              <a:rPr lang="fr-FR" dirty="0" err="1">
                <a:latin typeface="Arial" panose="020B0604020202020204" pitchFamily="34" charset="0"/>
                <a:cs typeface="Arial" panose="020B0604020202020204" pitchFamily="34" charset="0"/>
              </a:rPr>
              <a:t>càd</a:t>
            </a:r>
            <a:r>
              <a:rPr lang="fr-FR" dirty="0">
                <a:latin typeface="Arial" panose="020B0604020202020204" pitchFamily="34" charset="0"/>
                <a:cs typeface="Arial" panose="020B0604020202020204" pitchFamily="34" charset="0"/>
              </a:rPr>
              <a:t> inscrire le résultat utilisé comme outil, directement ou implémenté dans le logiciel, dans une théorie mathématique légitime qui lui donne un sens et en prouve la validité ?</a:t>
            </a:r>
          </a:p>
          <a:p>
            <a:pPr marL="0" indent="0">
              <a:buNone/>
            </a:pPr>
            <a:r>
              <a:rPr lang="fr-FR" dirty="0">
                <a:latin typeface="Arial" panose="020B0604020202020204" pitchFamily="34" charset="0"/>
                <a:cs typeface="Arial" panose="020B0604020202020204" pitchFamily="34" charset="0"/>
              </a:rPr>
              <a:t>La réponse n’est pas toujours oui :</a:t>
            </a:r>
          </a:p>
          <a:p>
            <a:pPr lvl="1"/>
            <a:r>
              <a:rPr lang="fr-FR" dirty="0">
                <a:latin typeface="Arial" panose="020B0604020202020204" pitchFamily="34" charset="0"/>
                <a:cs typeface="Arial" panose="020B0604020202020204" pitchFamily="34" charset="0"/>
              </a:rPr>
              <a:t>Cas des logiciels et techniques statistiques d’analyse des données.</a:t>
            </a:r>
          </a:p>
          <a:p>
            <a:pPr lvl="1"/>
            <a:r>
              <a:rPr lang="fr-FR" dirty="0">
                <a:latin typeface="Arial" panose="020B0604020202020204" pitchFamily="34" charset="0"/>
                <a:cs typeface="Arial" panose="020B0604020202020204" pitchFamily="34" charset="0"/>
              </a:rPr>
              <a:t>Cas de l’intégrale de Riemann pour les physiciens.</a:t>
            </a:r>
          </a:p>
          <a:p>
            <a:pPr marL="0" indent="0">
              <a:buNone/>
            </a:pPr>
            <a:endParaRPr lang="fr-FR" dirty="0"/>
          </a:p>
        </p:txBody>
      </p:sp>
    </p:spTree>
    <p:extLst>
      <p:ext uri="{BB962C8B-B14F-4D97-AF65-F5344CB8AC3E}">
        <p14:creationId xmlns:p14="http://schemas.microsoft.com/office/powerpoint/2010/main" val="19671045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2000" b="1" dirty="0">
                <a:solidFill>
                  <a:srgbClr val="C00000"/>
                </a:solidFill>
                <a:latin typeface="Arial" panose="020B0604020202020204" pitchFamily="34" charset="0"/>
                <a:cs typeface="Arial" panose="020B0604020202020204" pitchFamily="34" charset="0"/>
              </a:rPr>
              <a:t>Ouvrir ou pas les boites noires ?</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059542"/>
            <a:ext cx="11005458" cy="5442857"/>
          </a:xfrm>
        </p:spPr>
        <p:txBody>
          <a:bodyPr>
            <a:normAutofit lnSpcReduction="10000"/>
          </a:bodyPr>
          <a:lstStyle/>
          <a:p>
            <a:pPr marL="0" indent="0">
              <a:buNone/>
            </a:pPr>
            <a:r>
              <a:rPr lang="fr-FR" dirty="0"/>
              <a:t>Dans le domaine de la formation professionnelle en LP,</a:t>
            </a:r>
          </a:p>
          <a:p>
            <a:pPr marL="0" indent="0">
              <a:buNone/>
            </a:pPr>
            <a:r>
              <a:rPr lang="fr-FR" dirty="0"/>
              <a:t>les protocoles d’atelier sont une mine de boites noires, avec notamment beaucoup de formules non justifiées.</a:t>
            </a:r>
          </a:p>
          <a:p>
            <a:pPr marL="0" indent="0">
              <a:buNone/>
            </a:pPr>
            <a:r>
              <a:rPr lang="fr-FR" dirty="0"/>
              <a:t>Certaines sont d’origine pragmatique ou expérimentale :</a:t>
            </a:r>
          </a:p>
          <a:p>
            <a:pPr marL="457200" lvl="1" indent="0">
              <a:buNone/>
            </a:pPr>
            <a:r>
              <a:rPr lang="fr-FR" dirty="0"/>
              <a:t>Pour le patron devant d’un pantalon, il faut ajouter 15% du tour de hanche</a:t>
            </a:r>
          </a:p>
          <a:p>
            <a:pPr marL="0" indent="0">
              <a:buNone/>
            </a:pPr>
            <a:r>
              <a:rPr lang="fr-FR" dirty="0"/>
              <a:t>D’autres résultent de l’intégration d’une technique mathématique au sein d’une technique professionnelle :</a:t>
            </a:r>
          </a:p>
          <a:p>
            <a:pPr marL="457200" lvl="1" indent="0">
              <a:buNone/>
            </a:pPr>
            <a:r>
              <a:rPr lang="fr-FR" dirty="0"/>
              <a:t>Pour le patron d’un haut-devant, le développement horizontal de l’encolure est 1/6 du tour de cou.</a:t>
            </a:r>
          </a:p>
          <a:p>
            <a:pPr marL="457200" lvl="1" indent="0">
              <a:buNone/>
            </a:pPr>
            <a:r>
              <a:rPr lang="fr-FR" dirty="0"/>
              <a:t>Qui se justifie parce qu’on fait un demi devant, donc il faut reporter ½ largeur du cou, soit le rayon. D’où le résultat en approchant </a:t>
            </a:r>
            <a:r>
              <a:rPr lang="el-GR" dirty="0"/>
              <a:t>π</a:t>
            </a:r>
            <a:r>
              <a:rPr lang="fr-FR" dirty="0"/>
              <a:t> par 3.</a:t>
            </a:r>
          </a:p>
          <a:p>
            <a:pPr marL="0" indent="0">
              <a:buNone/>
            </a:pPr>
            <a:r>
              <a:rPr lang="fr-FR" dirty="0"/>
              <a:t>Ouvrir la boite noire </a:t>
            </a:r>
            <a:r>
              <a:rPr lang="fr-FR" u="sng" dirty="0"/>
              <a:t>peut</a:t>
            </a:r>
            <a:r>
              <a:rPr lang="fr-FR" dirty="0"/>
              <a:t> permettre en interdisciplinarité d’utiliser un outil mathématique tout en atteignant une meilleure compréhension de la démarche professionnelle. Encore faut-il trouver ce type de situations.</a:t>
            </a:r>
          </a:p>
          <a:p>
            <a:pPr marL="0" indent="0">
              <a:buNone/>
            </a:pPr>
            <a:endParaRPr lang="fr-FR" dirty="0"/>
          </a:p>
        </p:txBody>
      </p:sp>
    </p:spTree>
    <p:extLst>
      <p:ext uri="{BB962C8B-B14F-4D97-AF65-F5344CB8AC3E}">
        <p14:creationId xmlns:p14="http://schemas.microsoft.com/office/powerpoint/2010/main" val="23002524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TotalTime>
  <Words>2000</Words>
  <Application>Microsoft Macintosh PowerPoint</Application>
  <PresentationFormat>Personnalisé</PresentationFormat>
  <Paragraphs>156</Paragraphs>
  <Slides>16</Slides>
  <Notes>12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Interdisciplinarité :  un voyage en terres inconnues </vt:lpstr>
      <vt:lpstr>Présentation PowerPoint</vt:lpstr>
      <vt:lpstr> Penser la complexité de l’interdisciplinarité </vt:lpstr>
      <vt:lpstr>Oui cela va être compliqué de concevoir, mettre en œuvre et réussir des enseignements pratiques interdisciplinaires. </vt:lpstr>
      <vt:lpstr>La transposition didactique n’est qu’un cas particulier parmi les phénomènes de modification des savoirs et savoir-faire qui circulent : transposition interdisciplinaire</vt:lpstr>
      <vt:lpstr>Petite enquête sur les applications professionnelles du théorème de Pythagore dans les manuels de 4e</vt:lpstr>
      <vt:lpstr>Le difficile ajustement du programme de mathématiques aux projets interdisciplinaires</vt:lpstr>
      <vt:lpstr> Ouvrir ou pas les boites noires ? </vt:lpstr>
      <vt:lpstr>Ouvrir ou pas les boites noires ? </vt:lpstr>
      <vt:lpstr>Approche par compétences</vt:lpstr>
      <vt:lpstr>Conclusions</vt:lpstr>
      <vt:lpstr>Présentation PowerPoint</vt:lpstr>
      <vt:lpstr>Présentation PowerPoint</vt:lpstr>
      <vt:lpstr> Interroger l’approche par compétence du point de vue des praxéologies </vt:lpstr>
      <vt:lpstr>Interroger l’approche par compétence du point de vue des praxéologies</vt:lpstr>
      <vt:lpstr>Interroger l’approche par compétence du point de vue des praxéologies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Interdisciplinarité :  un voyage en terres inconnues </dc:title>
  <dc:creator>Utilisateur</dc:creator>
  <cp:lastModifiedBy>iml</cp:lastModifiedBy>
  <cp:revision>104</cp:revision>
  <dcterms:created xsi:type="dcterms:W3CDTF">2016-05-11T10:17:50Z</dcterms:created>
  <dcterms:modified xsi:type="dcterms:W3CDTF">2016-06-20T14:24:00Z</dcterms:modified>
</cp:coreProperties>
</file>