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880"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1BAA3-0E05-49CC-B5F2-2E120071DE0B}" type="datetimeFigureOut">
              <a:rPr lang="fr-FR" smtClean="0"/>
              <a:t>16/06/15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75BE93-C509-458C-BC1F-70C431B12F05}" type="slidenum">
              <a:rPr lang="fr-FR" smtClean="0"/>
              <a:t>‹#›</a:t>
            </a:fld>
            <a:endParaRPr lang="fr-FR"/>
          </a:p>
        </p:txBody>
      </p:sp>
    </p:spTree>
    <p:extLst>
      <p:ext uri="{BB962C8B-B14F-4D97-AF65-F5344CB8AC3E}">
        <p14:creationId xmlns:p14="http://schemas.microsoft.com/office/powerpoint/2010/main" val="1129008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normAutofit/>
          </a:bodyPr>
          <a:lstStyle>
            <a:lvl1pPr algn="ctr">
              <a:defRPr sz="4000"/>
            </a:lvl1pPr>
          </a:lstStyle>
          <a:p>
            <a:r>
              <a:rPr lang="fr-FR" dirty="0" smtClean="0"/>
              <a:t>Modifiez le style du titre</a:t>
            </a:r>
            <a:endParaRPr lang="fr-FR" dirty="0"/>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sp>
        <p:nvSpPr>
          <p:cNvPr id="4" name="Espace réservé de la date 3"/>
          <p:cNvSpPr>
            <a:spLocks noGrp="1"/>
          </p:cNvSpPr>
          <p:nvPr>
            <p:ph type="dt" sz="half" idx="10"/>
          </p:nvPr>
        </p:nvSpPr>
        <p:spPr/>
        <p:txBody>
          <a:bodyPr/>
          <a:lstStyle/>
          <a:p>
            <a:fld id="{5B00B3A4-B5D4-4ED7-99C8-719905741A0E}" type="datetimeFigureOut">
              <a:rPr lang="fr-FR" smtClean="0"/>
              <a:t>16/06/15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308885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00B3A4-B5D4-4ED7-99C8-719905741A0E}" type="datetimeFigureOut">
              <a:rPr lang="fr-FR" smtClean="0"/>
              <a:t>16/06/15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62437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00B3A4-B5D4-4ED7-99C8-719905741A0E}" type="datetimeFigureOut">
              <a:rPr lang="fr-FR" smtClean="0"/>
              <a:t>16/06/15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37152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3600">
                <a:solidFill>
                  <a:srgbClr val="C00000"/>
                </a:solidFill>
                <a:latin typeface="+mn-lt"/>
              </a:defRPr>
            </a:lvl1pPr>
          </a:lstStyle>
          <a:p>
            <a:r>
              <a:rPr lang="fr-FR" dirty="0" smtClean="0"/>
              <a:t>Modifiez le style du titre</a:t>
            </a:r>
            <a:endParaRPr lang="fr-FR" dirty="0"/>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sz="2400"/>
            </a:lvl1pPr>
            <a:lvl2pPr marL="800100" indent="-342900">
              <a:buFont typeface="Wingdings" panose="05000000000000000000" pitchFamily="2" charset="2"/>
              <a:buChar char="§"/>
              <a:defRPr sz="2000">
                <a:latin typeface="+mn-lt"/>
                <a:cs typeface="Arial" panose="020B0604020202020204" pitchFamily="34" charset="0"/>
              </a:defRPr>
            </a:lvl2pPr>
            <a:lvl3pPr marL="1143000" indent="-228600">
              <a:buFont typeface="Wingdings" panose="05000000000000000000" pitchFamily="2" charset="2"/>
              <a:buChar char="§"/>
              <a:defRPr/>
            </a:lvl3pPr>
            <a:lvl4pPr marL="1371600" indent="0">
              <a:buFontTx/>
              <a:buNone/>
              <a:defRPr/>
            </a:lvl4pPr>
            <a:lvl5pPr marL="1828800" indent="0">
              <a:buFontTx/>
              <a:buNone/>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r>
              <a:rPr lang="fr-FR" dirty="0" smtClean="0"/>
              <a:t>29/05/2015</a:t>
            </a:r>
            <a:endParaRPr lang="fr-FR" dirty="0"/>
          </a:p>
        </p:txBody>
      </p:sp>
      <p:sp>
        <p:nvSpPr>
          <p:cNvPr id="5" name="Espace réservé du pied de page 4"/>
          <p:cNvSpPr>
            <a:spLocks noGrp="1"/>
          </p:cNvSpPr>
          <p:nvPr>
            <p:ph type="ftr" sz="quarter" idx="11"/>
          </p:nvPr>
        </p:nvSpPr>
        <p:spPr/>
        <p:txBody>
          <a:bodyPr/>
          <a:lstStyle/>
          <a:p>
            <a:r>
              <a:rPr lang="fr-FR" dirty="0"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77134645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77106" y="1589649"/>
            <a:ext cx="10515600" cy="1800665"/>
          </a:xfrm>
        </p:spPr>
        <p:txBody>
          <a:bodyPr anchor="b">
            <a:normAutofit/>
          </a:bodyPr>
          <a:lstStyle>
            <a:lvl1pPr>
              <a:defRPr sz="3600">
                <a:solidFill>
                  <a:srgbClr val="C00000"/>
                </a:solidFill>
              </a:defRPr>
            </a:lvl1pPr>
          </a:lstStyle>
          <a:p>
            <a:r>
              <a:rPr lang="fr-FR" dirty="0" smtClean="0"/>
              <a:t>Modifiez le style du titre</a:t>
            </a:r>
            <a:endParaRPr lang="fr-FR" dirty="0"/>
          </a:p>
        </p:txBody>
      </p:sp>
      <p:sp>
        <p:nvSpPr>
          <p:cNvPr id="3" name="Espace réservé du texte 2"/>
          <p:cNvSpPr>
            <a:spLocks noGrp="1"/>
          </p:cNvSpPr>
          <p:nvPr>
            <p:ph type="body" idx="1"/>
          </p:nvPr>
        </p:nvSpPr>
        <p:spPr>
          <a:xfrm>
            <a:off x="831850" y="4037429"/>
            <a:ext cx="10515600" cy="2025234"/>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smtClean="0"/>
              <a:t>Modifiez les styles du texte du masque</a:t>
            </a:r>
          </a:p>
        </p:txBody>
      </p:sp>
      <p:sp>
        <p:nvSpPr>
          <p:cNvPr id="4" name="Espace réservé de la date 3"/>
          <p:cNvSpPr>
            <a:spLocks noGrp="1"/>
          </p:cNvSpPr>
          <p:nvPr>
            <p:ph type="dt" sz="half" idx="10"/>
          </p:nvPr>
        </p:nvSpPr>
        <p:spPr/>
        <p:txBody>
          <a:bodyPr/>
          <a:lstStyle/>
          <a:p>
            <a:fld id="{5B00B3A4-B5D4-4ED7-99C8-719905741A0E}" type="datetimeFigureOut">
              <a:rPr lang="fr-FR" smtClean="0"/>
              <a:t>16/06/15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302800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00B3A4-B5D4-4ED7-99C8-719905741A0E}" type="datetimeFigureOut">
              <a:rPr lang="fr-FR" smtClean="0"/>
              <a:t>16/06/15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1862626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00B3A4-B5D4-4ED7-99C8-719905741A0E}" type="datetimeFigureOut">
              <a:rPr lang="fr-FR" smtClean="0"/>
              <a:t>16/06/15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234456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B00B3A4-B5D4-4ED7-99C8-719905741A0E}" type="datetimeFigureOut">
              <a:rPr lang="fr-FR" smtClean="0"/>
              <a:t>16/06/15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592418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00B3A4-B5D4-4ED7-99C8-719905741A0E}" type="datetimeFigureOut">
              <a:rPr lang="fr-FR" smtClean="0"/>
              <a:t>16/06/15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13268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B00B3A4-B5D4-4ED7-99C8-719905741A0E}" type="datetimeFigureOut">
              <a:rPr lang="fr-FR" smtClean="0"/>
              <a:t>16/06/15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3674810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B00B3A4-B5D4-4ED7-99C8-719905741A0E}" type="datetimeFigureOut">
              <a:rPr lang="fr-FR" smtClean="0"/>
              <a:t>16/06/15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23D33E-F1B8-44BE-A867-A315AEDAC14F}" type="slidenum">
              <a:rPr lang="fr-FR" smtClean="0"/>
              <a:t>‹#›</a:t>
            </a:fld>
            <a:endParaRPr lang="fr-FR"/>
          </a:p>
        </p:txBody>
      </p:sp>
    </p:spTree>
    <p:extLst>
      <p:ext uri="{BB962C8B-B14F-4D97-AF65-F5344CB8AC3E}">
        <p14:creationId xmlns:p14="http://schemas.microsoft.com/office/powerpoint/2010/main" val="2172809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0B3A4-B5D4-4ED7-99C8-719905741A0E}" type="datetimeFigureOut">
              <a:rPr lang="fr-FR" smtClean="0"/>
              <a:t>16/06/15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3D33E-F1B8-44BE-A867-A315AEDAC14F}" type="slidenum">
              <a:rPr lang="fr-FR" smtClean="0"/>
              <a:t>‹#›</a:t>
            </a:fld>
            <a:endParaRPr lang="fr-FR"/>
          </a:p>
        </p:txBody>
      </p:sp>
    </p:spTree>
    <p:extLst>
      <p:ext uri="{BB962C8B-B14F-4D97-AF65-F5344CB8AC3E}">
        <p14:creationId xmlns:p14="http://schemas.microsoft.com/office/powerpoint/2010/main" val="1065172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solidFill>
                  <a:srgbClr val="C00000"/>
                </a:solidFill>
              </a:rPr>
              <a:t>Discussion sur les projets de programmes du cycle 2 en </a:t>
            </a:r>
            <a:r>
              <a:rPr lang="fr-FR" dirty="0" smtClean="0">
                <a:solidFill>
                  <a:srgbClr val="C00000"/>
                </a:solidFill>
              </a:rPr>
              <a:t>mathématiques</a:t>
            </a:r>
            <a:br>
              <a:rPr lang="fr-FR" dirty="0" smtClean="0">
                <a:solidFill>
                  <a:srgbClr val="C00000"/>
                </a:solidFill>
              </a:rPr>
            </a:br>
            <a:endParaRPr lang="fr-FR" dirty="0">
              <a:solidFill>
                <a:srgbClr val="C00000"/>
              </a:solidFill>
            </a:endParaRPr>
          </a:p>
        </p:txBody>
      </p:sp>
      <p:sp>
        <p:nvSpPr>
          <p:cNvPr id="3" name="Sous-titre 2"/>
          <p:cNvSpPr>
            <a:spLocks noGrp="1"/>
          </p:cNvSpPr>
          <p:nvPr>
            <p:ph type="subTitle" idx="1"/>
          </p:nvPr>
        </p:nvSpPr>
        <p:spPr>
          <a:xfrm>
            <a:off x="1524000" y="3509963"/>
            <a:ext cx="9144000" cy="2046775"/>
          </a:xfrm>
        </p:spPr>
        <p:txBody>
          <a:bodyPr>
            <a:normAutofit/>
          </a:bodyPr>
          <a:lstStyle/>
          <a:p>
            <a:pPr marL="457200" indent="-457200" algn="l">
              <a:buFont typeface="+mj-lt"/>
              <a:buAutoNum type="arabicPeriod"/>
            </a:pPr>
            <a:r>
              <a:rPr lang="fr-FR" sz="2800" dirty="0"/>
              <a:t>Des choix généraux et leurs </a:t>
            </a:r>
            <a:r>
              <a:rPr lang="fr-FR" sz="2800" dirty="0" smtClean="0"/>
              <a:t>raisons</a:t>
            </a:r>
          </a:p>
          <a:p>
            <a:pPr marL="457200" indent="-457200" algn="l">
              <a:buFont typeface="+mj-lt"/>
              <a:buAutoNum type="arabicPeriod"/>
            </a:pPr>
            <a:r>
              <a:rPr lang="fr-FR" sz="2800" dirty="0"/>
              <a:t>Des ajustements à faire pour tenir compte des remarques</a:t>
            </a:r>
          </a:p>
        </p:txBody>
      </p:sp>
    </p:spTree>
    <p:extLst>
      <p:ext uri="{BB962C8B-B14F-4D97-AF65-F5344CB8AC3E}">
        <p14:creationId xmlns:p14="http://schemas.microsoft.com/office/powerpoint/2010/main" val="6468257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dirty="0" smtClean="0">
                <a:solidFill>
                  <a:srgbClr val="0070C0"/>
                </a:solidFill>
              </a:rPr>
              <a:t>2. Liaison </a:t>
            </a:r>
            <a:r>
              <a:rPr lang="fr-FR" dirty="0">
                <a:solidFill>
                  <a:srgbClr val="0070C0"/>
                </a:solidFill>
              </a:rPr>
              <a:t>cycle 2 / cycle 3</a:t>
            </a:r>
            <a:r>
              <a:rPr lang="fr-FR" b="1" dirty="0">
                <a:solidFill>
                  <a:srgbClr val="0070C0"/>
                </a:solidFill>
              </a:rPr>
              <a:t/>
            </a:r>
            <a:br>
              <a:rPr lang="fr-FR" b="1" dirty="0">
                <a:solidFill>
                  <a:srgbClr val="0070C0"/>
                </a:solidFill>
              </a:rPr>
            </a:br>
            <a:r>
              <a:rPr lang="fr-FR" sz="3200" dirty="0">
                <a:solidFill>
                  <a:srgbClr val="0070C0"/>
                </a:solidFill>
              </a:rPr>
              <a:t>Structuration et présentation</a:t>
            </a:r>
            <a:endParaRPr lang="fr-FR" dirty="0">
              <a:solidFill>
                <a:srgbClr val="0070C0"/>
              </a:solidFill>
            </a:endParaRPr>
          </a:p>
        </p:txBody>
      </p:sp>
      <p:sp>
        <p:nvSpPr>
          <p:cNvPr id="3" name="Espace réservé du contenu 2"/>
          <p:cNvSpPr>
            <a:spLocks noGrp="1"/>
          </p:cNvSpPr>
          <p:nvPr>
            <p:ph idx="1"/>
          </p:nvPr>
        </p:nvSpPr>
        <p:spPr/>
        <p:txBody>
          <a:bodyPr>
            <a:normAutofit lnSpcReduction="10000"/>
          </a:bodyPr>
          <a:lstStyle/>
          <a:p>
            <a:pPr lvl="0"/>
            <a:r>
              <a:rPr lang="fr-FR" dirty="0">
                <a:solidFill>
                  <a:srgbClr val="C00000"/>
                </a:solidFill>
              </a:rPr>
              <a:t>Harmoniser les intitulés de colonne, particulièrement la </a:t>
            </a:r>
            <a:r>
              <a:rPr lang="fr-FR" dirty="0" smtClean="0">
                <a:solidFill>
                  <a:srgbClr val="C00000"/>
                </a:solidFill>
              </a:rPr>
              <a:t>3</a:t>
            </a:r>
            <a:r>
              <a:rPr lang="fr-FR" baseline="30000" dirty="0" smtClean="0">
                <a:solidFill>
                  <a:srgbClr val="C00000"/>
                </a:solidFill>
              </a:rPr>
              <a:t>ème</a:t>
            </a:r>
            <a:r>
              <a:rPr lang="fr-FR" dirty="0" smtClean="0">
                <a:solidFill>
                  <a:srgbClr val="C00000"/>
                </a:solidFill>
              </a:rPr>
              <a:t/>
            </a:r>
            <a:br>
              <a:rPr lang="fr-FR" dirty="0" smtClean="0">
                <a:solidFill>
                  <a:srgbClr val="C00000"/>
                </a:solidFill>
              </a:rPr>
            </a:br>
            <a:r>
              <a:rPr lang="fr-FR" dirty="0" smtClean="0"/>
              <a:t>Une </a:t>
            </a:r>
            <a:r>
              <a:rPr lang="fr-FR" dirty="0"/>
              <a:t>discussion sera nécessaire. Nous avons fait ce choix pour éviter les répétitions. Le statut des exemples est à discuter</a:t>
            </a:r>
            <a:r>
              <a:rPr lang="fr-FR" dirty="0" smtClean="0"/>
              <a:t>.</a:t>
            </a:r>
          </a:p>
          <a:p>
            <a:pPr lvl="0"/>
            <a:r>
              <a:rPr lang="fr-FR" dirty="0">
                <a:solidFill>
                  <a:srgbClr val="C00000"/>
                </a:solidFill>
              </a:rPr>
              <a:t>Harmoniser l’ordre des </a:t>
            </a:r>
            <a:r>
              <a:rPr lang="fr-FR" dirty="0" smtClean="0">
                <a:solidFill>
                  <a:srgbClr val="C00000"/>
                </a:solidFill>
              </a:rPr>
              <a:t>thèmes</a:t>
            </a:r>
            <a:r>
              <a:rPr lang="fr-FR" dirty="0" smtClean="0"/>
              <a:t/>
            </a:r>
            <a:br>
              <a:rPr lang="fr-FR" dirty="0" smtClean="0"/>
            </a:br>
            <a:r>
              <a:rPr lang="fr-FR" dirty="0" smtClean="0"/>
              <a:t>Le </a:t>
            </a:r>
            <a:r>
              <a:rPr lang="fr-FR" dirty="0"/>
              <a:t>choix de l’ordre Nombres-grandeurs-Géométrie a été fait au cycle 2 pour mettre l’accent sur le lien entre grandeurs et nombres. </a:t>
            </a:r>
            <a:r>
              <a:rPr lang="fr-FR" dirty="0" smtClean="0"/>
              <a:t/>
            </a:r>
            <a:br>
              <a:rPr lang="fr-FR" dirty="0" smtClean="0"/>
            </a:br>
            <a:r>
              <a:rPr lang="fr-FR" dirty="0" smtClean="0"/>
              <a:t>Pour continuer à mettre en avant ce </a:t>
            </a:r>
            <a:r>
              <a:rPr lang="fr-FR" dirty="0"/>
              <a:t>lien </a:t>
            </a:r>
            <a:r>
              <a:rPr lang="fr-FR" dirty="0" smtClean="0"/>
              <a:t>au </a:t>
            </a:r>
            <a:r>
              <a:rPr lang="fr-FR" dirty="0"/>
              <a:t>cycle </a:t>
            </a:r>
            <a:r>
              <a:rPr lang="fr-FR" dirty="0" smtClean="0"/>
              <a:t>3, </a:t>
            </a:r>
            <a:r>
              <a:rPr lang="fr-FR" dirty="0"/>
              <a:t>le même ordre pourrait être adopté sans que cela pose de problème pour les contenus. </a:t>
            </a:r>
            <a:r>
              <a:rPr lang="fr-FR" dirty="0" smtClean="0"/>
              <a:t/>
            </a:r>
            <a:br>
              <a:rPr lang="fr-FR" dirty="0" smtClean="0"/>
            </a:br>
            <a:r>
              <a:rPr lang="fr-FR" dirty="0" smtClean="0"/>
              <a:t>Cela </a:t>
            </a:r>
            <a:r>
              <a:rPr lang="fr-FR" dirty="0"/>
              <a:t>pourrait se faire au cycle 4 aussi mais de toute façon il y a plus de thèmes</a:t>
            </a:r>
            <a:r>
              <a:rPr lang="fr-FR" dirty="0" smtClean="0"/>
              <a:t>.</a:t>
            </a:r>
          </a:p>
          <a:p>
            <a:pPr lvl="0"/>
            <a:r>
              <a:rPr lang="fr-FR" dirty="0">
                <a:solidFill>
                  <a:srgbClr val="C00000"/>
                </a:solidFill>
              </a:rPr>
              <a:t>Liens hypertextes ou </a:t>
            </a:r>
            <a:r>
              <a:rPr lang="fr-FR" dirty="0" smtClean="0">
                <a:solidFill>
                  <a:srgbClr val="C00000"/>
                </a:solidFill>
              </a:rPr>
              <a:t>post-it</a:t>
            </a:r>
            <a:br>
              <a:rPr lang="fr-FR" dirty="0" smtClean="0">
                <a:solidFill>
                  <a:srgbClr val="C00000"/>
                </a:solidFill>
              </a:rPr>
            </a:br>
            <a:r>
              <a:rPr lang="fr-FR" dirty="0" smtClean="0"/>
              <a:t>Les </a:t>
            </a:r>
            <a:r>
              <a:rPr lang="fr-FR" dirty="0"/>
              <a:t>liens hypertextes permettent un texte explicatif plus </a:t>
            </a:r>
            <a:r>
              <a:rPr lang="fr-FR" dirty="0" smtClean="0"/>
              <a:t>consistant que les bulles. </a:t>
            </a:r>
            <a:br>
              <a:rPr lang="fr-FR" dirty="0" smtClean="0"/>
            </a:br>
            <a:r>
              <a:rPr lang="fr-FR" dirty="0" smtClean="0"/>
              <a:t>Leur </a:t>
            </a:r>
            <a:r>
              <a:rPr lang="fr-FR" dirty="0"/>
              <a:t>nombre et leur position est encore en discussion. </a:t>
            </a:r>
            <a:r>
              <a:rPr lang="fr-FR" dirty="0" smtClean="0"/>
              <a:t/>
            </a:r>
            <a:br>
              <a:rPr lang="fr-FR" dirty="0" smtClean="0"/>
            </a:br>
            <a:r>
              <a:rPr lang="fr-FR" dirty="0" smtClean="0"/>
              <a:t>Il </a:t>
            </a:r>
            <a:r>
              <a:rPr lang="fr-FR" dirty="0"/>
              <a:t>nous semble que les bulles risquent de gêner la lecture du texte de </a:t>
            </a:r>
            <a:r>
              <a:rPr lang="fr-FR" dirty="0" smtClean="0"/>
              <a:t>niveau 1</a:t>
            </a:r>
            <a:r>
              <a:rPr lang="fr-FR" dirty="0"/>
              <a:t>.</a:t>
            </a:r>
          </a:p>
          <a:p>
            <a:pPr lvl="0"/>
            <a:endParaRPr lang="fr-FR" dirty="0"/>
          </a:p>
          <a:p>
            <a:pPr lvl="0"/>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dirty="0"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10</a:t>
            </a:fld>
            <a:endParaRPr lang="fr-FR"/>
          </a:p>
        </p:txBody>
      </p:sp>
    </p:spTree>
    <p:extLst>
      <p:ext uri="{BB962C8B-B14F-4D97-AF65-F5344CB8AC3E}">
        <p14:creationId xmlns:p14="http://schemas.microsoft.com/office/powerpoint/2010/main" val="22470612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140118"/>
          </a:xfrm>
        </p:spPr>
        <p:txBody>
          <a:bodyPr/>
          <a:lstStyle/>
          <a:p>
            <a:r>
              <a:rPr lang="fr-FR" dirty="0" smtClean="0">
                <a:solidFill>
                  <a:srgbClr val="0070C0"/>
                </a:solidFill>
              </a:rPr>
              <a:t>2. Liaison cycle 2 / cycle 3 </a:t>
            </a:r>
            <a:r>
              <a:rPr lang="fr-FR" b="1" dirty="0" smtClean="0">
                <a:solidFill>
                  <a:srgbClr val="0070C0"/>
                </a:solidFill>
              </a:rPr>
              <a:t/>
            </a:r>
            <a:br>
              <a:rPr lang="fr-FR" b="1" dirty="0" smtClean="0">
                <a:solidFill>
                  <a:srgbClr val="0070C0"/>
                </a:solidFill>
              </a:rPr>
            </a:br>
            <a:r>
              <a:rPr lang="fr-FR" dirty="0" smtClean="0">
                <a:solidFill>
                  <a:srgbClr val="0070C0"/>
                </a:solidFill>
              </a:rPr>
              <a:t> </a:t>
            </a:r>
            <a:r>
              <a:rPr lang="fr-FR" sz="3200" dirty="0" smtClean="0">
                <a:solidFill>
                  <a:srgbClr val="0070C0"/>
                </a:solidFill>
              </a:rPr>
              <a:t>Les </a:t>
            </a:r>
            <a:r>
              <a:rPr lang="fr-FR" sz="3200" dirty="0">
                <a:solidFill>
                  <a:srgbClr val="0070C0"/>
                </a:solidFill>
              </a:rPr>
              <a:t>contenus</a:t>
            </a:r>
          </a:p>
        </p:txBody>
      </p:sp>
      <p:sp>
        <p:nvSpPr>
          <p:cNvPr id="3" name="Espace réservé du contenu 2"/>
          <p:cNvSpPr>
            <a:spLocks noGrp="1"/>
          </p:cNvSpPr>
          <p:nvPr>
            <p:ph idx="1"/>
          </p:nvPr>
        </p:nvSpPr>
        <p:spPr>
          <a:xfrm>
            <a:off x="703385" y="1674056"/>
            <a:ext cx="10761783" cy="4682294"/>
          </a:xfrm>
        </p:spPr>
        <p:txBody>
          <a:bodyPr>
            <a:normAutofit lnSpcReduction="10000"/>
          </a:bodyPr>
          <a:lstStyle/>
          <a:p>
            <a:pPr marL="0" indent="0">
              <a:buNone/>
            </a:pPr>
            <a:r>
              <a:rPr lang="fr-FR" dirty="0">
                <a:solidFill>
                  <a:srgbClr val="C00000"/>
                </a:solidFill>
              </a:rPr>
              <a:t>Explicitation d’une progression entre les cycles</a:t>
            </a:r>
          </a:p>
          <a:p>
            <a:r>
              <a:rPr lang="fr-FR" dirty="0" smtClean="0"/>
              <a:t>Une question préalable : le programme devait commencer à chaque 1</a:t>
            </a:r>
            <a:r>
              <a:rPr lang="fr-FR" baseline="30000" dirty="0" smtClean="0"/>
              <a:t>ère</a:t>
            </a:r>
            <a:r>
              <a:rPr lang="fr-FR" dirty="0" smtClean="0"/>
              <a:t> année de cycle. La </a:t>
            </a:r>
            <a:r>
              <a:rPr lang="fr-FR" dirty="0"/>
              <a:t>continuité ne se </a:t>
            </a:r>
            <a:r>
              <a:rPr lang="fr-FR" dirty="0" smtClean="0"/>
              <a:t>poserait alors que </a:t>
            </a:r>
            <a:r>
              <a:rPr lang="fr-FR" dirty="0"/>
              <a:t>dans 3 ans ; il </a:t>
            </a:r>
            <a:r>
              <a:rPr lang="fr-FR" dirty="0" smtClean="0"/>
              <a:t>faudrait sans doute </a:t>
            </a:r>
            <a:r>
              <a:rPr lang="fr-FR" dirty="0"/>
              <a:t>prévoir des ajustements à ce moment-là. Idem entre cycle 3 et cycle 4. Est-ce encore vrai après les dernières déclarations du ministère </a:t>
            </a:r>
            <a:r>
              <a:rPr lang="fr-FR" dirty="0" smtClean="0"/>
              <a:t>? De toute façon, le cycle 3 démarre avec des élèves qui ont eu les programmes anciens (ils sortent du CE2). </a:t>
            </a:r>
            <a:endParaRPr lang="fr-FR" dirty="0"/>
          </a:p>
          <a:p>
            <a:r>
              <a:rPr lang="fr-FR" dirty="0"/>
              <a:t>Les projets de cycle 2 ont été </a:t>
            </a:r>
            <a:r>
              <a:rPr lang="fr-FR" dirty="0" smtClean="0"/>
              <a:t>jugés par certains plus </a:t>
            </a:r>
            <a:r>
              <a:rPr lang="fr-FR" dirty="0"/>
              <a:t>ambitieux que ceux de cycle 3. </a:t>
            </a:r>
            <a:r>
              <a:rPr lang="fr-FR" dirty="0" smtClean="0"/>
              <a:t/>
            </a:r>
            <a:br>
              <a:rPr lang="fr-FR" dirty="0" smtClean="0"/>
            </a:br>
            <a:r>
              <a:rPr lang="fr-FR" dirty="0" smtClean="0"/>
              <a:t>Certaines </a:t>
            </a:r>
            <a:r>
              <a:rPr lang="fr-FR" dirty="0"/>
              <a:t>choses entamées au cycle 2 demandent à être poursuivies au cycle 3. Par exemple, les relations entre addition et soustraction, multiplication et division, les connaissances liées aux relations entre positions et distances sur une droite graduée entamées au cycle 2 ne semblent pas poursuivies au cycle 3 ; les fractions de grandeurs ne sont pas mentionnées. </a:t>
            </a:r>
            <a:r>
              <a:rPr lang="fr-FR" dirty="0" smtClean="0"/>
              <a:t/>
            </a:r>
            <a:br>
              <a:rPr lang="fr-FR" dirty="0" smtClean="0"/>
            </a:br>
            <a:r>
              <a:rPr lang="fr-FR" dirty="0" smtClean="0"/>
              <a:t>Les </a:t>
            </a:r>
            <a:r>
              <a:rPr lang="fr-FR" dirty="0"/>
              <a:t>propriétés des figures commencent à être contrôlées par les instruments et non par la seule perception dès le cycle 2.</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11</a:t>
            </a:fld>
            <a:endParaRPr lang="fr-FR"/>
          </a:p>
        </p:txBody>
      </p:sp>
    </p:spTree>
    <p:extLst>
      <p:ext uri="{BB962C8B-B14F-4D97-AF65-F5344CB8AC3E}">
        <p14:creationId xmlns:p14="http://schemas.microsoft.com/office/powerpoint/2010/main" val="27539254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2. Liaison cycle 2 / cycle 3 </a:t>
            </a:r>
            <a:r>
              <a:rPr lang="fr-FR" b="1" dirty="0" smtClean="0">
                <a:solidFill>
                  <a:srgbClr val="0070C0"/>
                </a:solidFill>
              </a:rPr>
              <a:t/>
            </a:r>
            <a:br>
              <a:rPr lang="fr-FR" b="1" dirty="0" smtClean="0">
                <a:solidFill>
                  <a:srgbClr val="0070C0"/>
                </a:solidFill>
              </a:rPr>
            </a:br>
            <a:r>
              <a:rPr lang="fr-FR" dirty="0" smtClean="0">
                <a:solidFill>
                  <a:srgbClr val="0070C0"/>
                </a:solidFill>
              </a:rPr>
              <a:t> </a:t>
            </a:r>
            <a:r>
              <a:rPr lang="fr-FR" sz="3200" dirty="0" smtClean="0">
                <a:solidFill>
                  <a:srgbClr val="0070C0"/>
                </a:solidFill>
              </a:rPr>
              <a:t>Les contenus</a:t>
            </a:r>
            <a:endParaRPr lang="fr-FR" dirty="0"/>
          </a:p>
        </p:txBody>
      </p:sp>
      <p:sp>
        <p:nvSpPr>
          <p:cNvPr id="3" name="Espace réservé du contenu 2"/>
          <p:cNvSpPr>
            <a:spLocks noGrp="1"/>
          </p:cNvSpPr>
          <p:nvPr>
            <p:ph idx="1"/>
          </p:nvPr>
        </p:nvSpPr>
        <p:spPr/>
        <p:txBody>
          <a:bodyPr/>
          <a:lstStyle/>
          <a:p>
            <a:r>
              <a:rPr lang="fr-FR" dirty="0"/>
              <a:t>En revanche, certains points non abordés au cycle 2 demandent être pris à la base et non enrichis parce qu’ils n’ont pas été abordés au cycle 2, par exemple la construction de la notion d’angle en tant que grandeur </a:t>
            </a:r>
            <a:r>
              <a:rPr lang="fr-FR" dirty="0" smtClean="0"/>
              <a:t>relève du cycle 3 puisqu’au </a:t>
            </a:r>
            <a:r>
              <a:rPr lang="fr-FR" dirty="0"/>
              <a:t>cycle 2 on ne parle que d’angle droit.</a:t>
            </a:r>
          </a:p>
          <a:p>
            <a:r>
              <a:rPr lang="fr-FR" dirty="0"/>
              <a:t>Il </a:t>
            </a:r>
            <a:r>
              <a:rPr lang="fr-FR" dirty="0" smtClean="0"/>
              <a:t>semble </a:t>
            </a:r>
            <a:r>
              <a:rPr lang="fr-FR" dirty="0"/>
              <a:t>aussi que les objectifs de fin de cycle 3 </a:t>
            </a:r>
            <a:r>
              <a:rPr lang="fr-FR" dirty="0" smtClean="0"/>
              <a:t>soient </a:t>
            </a:r>
            <a:r>
              <a:rPr lang="fr-FR" dirty="0"/>
              <a:t>moins ambitieux que ceux des actuels programmes de sixième. </a:t>
            </a:r>
            <a:r>
              <a:rPr lang="fr-FR" dirty="0" smtClean="0"/>
              <a:t/>
            </a:r>
            <a:br>
              <a:rPr lang="fr-FR" dirty="0" smtClean="0"/>
            </a:br>
            <a:r>
              <a:rPr lang="fr-FR" dirty="0" smtClean="0"/>
              <a:t>Par </a:t>
            </a:r>
            <a:r>
              <a:rPr lang="fr-FR" dirty="0"/>
              <a:t>exemple la bissectrice semble avoir disparu alors que c’est l’axe de symétrie d’un angle. </a:t>
            </a:r>
            <a:r>
              <a:rPr lang="fr-FR" dirty="0" smtClean="0"/>
              <a:t/>
            </a:r>
            <a:br>
              <a:rPr lang="fr-FR" dirty="0" smtClean="0"/>
            </a:br>
            <a:r>
              <a:rPr lang="fr-FR" dirty="0" smtClean="0"/>
              <a:t>De </a:t>
            </a:r>
            <a:r>
              <a:rPr lang="fr-FR" dirty="0"/>
              <a:t>même, on ne voit pas apparaître le théorème qui lie parallèles et perpendiculaires ni les propriétés de conservation de la symétrie. </a:t>
            </a:r>
            <a:r>
              <a:rPr lang="fr-FR" dirty="0" smtClean="0"/>
              <a:t/>
            </a:r>
            <a:br>
              <a:rPr lang="fr-FR" dirty="0" smtClean="0"/>
            </a:br>
            <a:r>
              <a:rPr lang="fr-FR" dirty="0" smtClean="0"/>
              <a:t>Il </a:t>
            </a:r>
            <a:r>
              <a:rPr lang="fr-FR" dirty="0"/>
              <a:t>est vrai que les contenus attendus sont beaucoup moins explicités.</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12</a:t>
            </a:fld>
            <a:endParaRPr lang="fr-FR"/>
          </a:p>
        </p:txBody>
      </p:sp>
    </p:spTree>
    <p:extLst>
      <p:ext uri="{BB962C8B-B14F-4D97-AF65-F5344CB8AC3E}">
        <p14:creationId xmlns:p14="http://schemas.microsoft.com/office/powerpoint/2010/main" val="4128509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La cohérence et la continuité dans chaque cycle et d’un cycle à l’autre </a:t>
            </a:r>
            <a:endParaRPr lang="fr-FR" sz="3200" dirty="0"/>
          </a:p>
        </p:txBody>
      </p:sp>
      <p:sp>
        <p:nvSpPr>
          <p:cNvPr id="3" name="Espace réservé du contenu 2"/>
          <p:cNvSpPr>
            <a:spLocks noGrp="1"/>
          </p:cNvSpPr>
          <p:nvPr>
            <p:ph idx="1"/>
          </p:nvPr>
        </p:nvSpPr>
        <p:spPr/>
        <p:txBody>
          <a:bodyPr/>
          <a:lstStyle/>
          <a:p>
            <a:r>
              <a:rPr lang="fr-FR" dirty="0"/>
              <a:t>Il y a ici deux risques opposés : l’abord prématuré de notions que les tous élèves n’arriveront pas à intégrer ; le manque de liens, à la fois au plan mathématique et dans l’expérience des élèves, qui empêche d’apprendre. </a:t>
            </a:r>
          </a:p>
          <a:p>
            <a:r>
              <a:rPr lang="fr-FR" dirty="0"/>
              <a:t>L’idée de continuité est précisément celle qui permet d’éviter ces deux risques opposés.</a:t>
            </a:r>
          </a:p>
          <a:p>
            <a:r>
              <a:rPr lang="fr-FR" dirty="0" smtClean="0"/>
              <a:t>Il faudra vérifier aussi l’absence de « trous » : par exemple, les parenthèses </a:t>
            </a:r>
            <a:r>
              <a:rPr lang="fr-FR" dirty="0"/>
              <a:t>et priorités dans un calcul </a:t>
            </a:r>
            <a:r>
              <a:rPr lang="fr-FR" dirty="0" smtClean="0"/>
              <a:t>ne sont mentionnées nulle part.</a:t>
            </a:r>
            <a:endParaRPr lang="fr-FR" dirty="0"/>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13</a:t>
            </a:fld>
            <a:endParaRPr lang="fr-FR"/>
          </a:p>
        </p:txBody>
      </p:sp>
    </p:spTree>
    <p:extLst>
      <p:ext uri="{BB962C8B-B14F-4D97-AF65-F5344CB8AC3E}">
        <p14:creationId xmlns:p14="http://schemas.microsoft.com/office/powerpoint/2010/main" val="11463572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48383"/>
          </a:xfrm>
        </p:spPr>
        <p:txBody>
          <a:bodyPr>
            <a:normAutofit/>
          </a:bodyPr>
          <a:lstStyle/>
          <a:p>
            <a:pPr lvl="0"/>
            <a:r>
              <a:rPr lang="fr-FR" dirty="0" smtClean="0">
                <a:solidFill>
                  <a:srgbClr val="0070C0"/>
                </a:solidFill>
              </a:rPr>
              <a:t>3. Géométrie</a:t>
            </a:r>
            <a:endParaRPr lang="fr-FR" dirty="0"/>
          </a:p>
        </p:txBody>
      </p:sp>
      <p:sp>
        <p:nvSpPr>
          <p:cNvPr id="3" name="Espace réservé du contenu 2"/>
          <p:cNvSpPr>
            <a:spLocks noGrp="1"/>
          </p:cNvSpPr>
          <p:nvPr>
            <p:ph idx="1"/>
          </p:nvPr>
        </p:nvSpPr>
        <p:spPr>
          <a:xfrm>
            <a:off x="577948" y="1322364"/>
            <a:ext cx="10775852" cy="5022166"/>
          </a:xfrm>
        </p:spPr>
        <p:txBody>
          <a:bodyPr>
            <a:normAutofit fontScale="92500" lnSpcReduction="10000"/>
          </a:bodyPr>
          <a:lstStyle/>
          <a:p>
            <a:r>
              <a:rPr lang="fr-FR" dirty="0" smtClean="0"/>
              <a:t>La </a:t>
            </a:r>
            <a:r>
              <a:rPr lang="fr-FR" dirty="0"/>
              <a:t>principale critique </a:t>
            </a:r>
            <a:r>
              <a:rPr lang="fr-FR" dirty="0" smtClean="0"/>
              <a:t>avancée par certains est </a:t>
            </a:r>
            <a:r>
              <a:rPr lang="fr-FR" dirty="0"/>
              <a:t>celle de l’alourdissement des programmes </a:t>
            </a:r>
            <a:r>
              <a:rPr lang="fr-FR" dirty="0" smtClean="0"/>
              <a:t>dû </a:t>
            </a:r>
            <a:r>
              <a:rPr lang="fr-FR" dirty="0"/>
              <a:t>à l’alourdissement de la partie géométrie plane et à l’introduction de logiciels.</a:t>
            </a:r>
          </a:p>
          <a:p>
            <a:pPr lvl="1"/>
            <a:r>
              <a:rPr lang="fr-FR" dirty="0"/>
              <a:t>La question de </a:t>
            </a:r>
            <a:r>
              <a:rPr lang="fr-FR" dirty="0" smtClean="0"/>
              <a:t>l’alourdissement de la géométrie plane </a:t>
            </a:r>
            <a:r>
              <a:rPr lang="fr-FR" dirty="0"/>
              <a:t>est à mon avis due à une interprétation des programmes qui devrait se dissiper avec les précisions données dans les liens hypertextes. </a:t>
            </a:r>
            <a:endParaRPr lang="fr-FR" dirty="0" smtClean="0"/>
          </a:p>
          <a:p>
            <a:pPr lvl="1"/>
            <a:r>
              <a:rPr lang="fr-FR" dirty="0"/>
              <a:t>Il faudra sans doute préciser davantage ce qui est attendu dans l’usage des logiciels.</a:t>
            </a:r>
          </a:p>
          <a:p>
            <a:r>
              <a:rPr lang="fr-FR" dirty="0"/>
              <a:t>Un autre point </a:t>
            </a:r>
            <a:r>
              <a:rPr lang="fr-FR" dirty="0" smtClean="0"/>
              <a:t>(soulevé </a:t>
            </a:r>
            <a:r>
              <a:rPr lang="fr-FR" dirty="0"/>
              <a:t>par la </a:t>
            </a:r>
            <a:r>
              <a:rPr lang="fr-FR" dirty="0" smtClean="0"/>
              <a:t>COPIRELEM : l’organisation </a:t>
            </a:r>
            <a:r>
              <a:rPr lang="fr-FR" dirty="0"/>
              <a:t>en trois sous rubriques : espace, solides, figures planes, plutôt qu’en deux comme le cycle 3 en déclinant solides et figures planes ensemble selon les types de tâches. </a:t>
            </a:r>
            <a:r>
              <a:rPr lang="fr-FR" dirty="0" smtClean="0"/>
              <a:t/>
            </a:r>
            <a:br>
              <a:rPr lang="fr-FR" dirty="0" smtClean="0"/>
            </a:br>
            <a:r>
              <a:rPr lang="fr-FR" dirty="0" smtClean="0"/>
              <a:t>Ce </a:t>
            </a:r>
            <a:r>
              <a:rPr lang="fr-FR" dirty="0"/>
              <a:t>choix a été fait parce que dans le domaine des solides, on en reste à la description des objets matériels sans aller à la conceptualisation des objets géométriques alors que, dans le cas des figures planes, on vise à dépasser la description des objets matériels pour commencer la conceptualisation des objets géométriques droites et segments. </a:t>
            </a:r>
            <a:r>
              <a:rPr lang="fr-FR" dirty="0" smtClean="0"/>
              <a:t/>
            </a:r>
            <a:br>
              <a:rPr lang="fr-FR" dirty="0" smtClean="0"/>
            </a:br>
            <a:r>
              <a:rPr lang="fr-FR" dirty="0" smtClean="0"/>
              <a:t>Pas sûr que ce </a:t>
            </a:r>
            <a:r>
              <a:rPr lang="fr-FR" dirty="0"/>
              <a:t>soit très différent au cycle 3 sauf peut-être pour parallélépipède rectangle et cube en sixième. Mais les programmes ne précisent pas s’ils attendent plus que de la reconnaissance </a:t>
            </a:r>
            <a:r>
              <a:rPr lang="fr-FR" dirty="0" smtClean="0"/>
              <a:t>et du vocabulaire sur </a:t>
            </a:r>
            <a:r>
              <a:rPr lang="fr-FR" dirty="0"/>
              <a:t>les différents solides mentionnés. Il n’est pas précisé par exemple si la représentation en perspective cavalière est attendue pour </a:t>
            </a:r>
            <a:r>
              <a:rPr lang="fr-FR" dirty="0" smtClean="0"/>
              <a:t>tous ou seulement certains </a:t>
            </a:r>
            <a:r>
              <a:rPr lang="fr-FR" dirty="0"/>
              <a:t>d’entre eux.</a:t>
            </a:r>
          </a:p>
          <a:p>
            <a:pPr lvl="1"/>
            <a:endParaRPr lang="fr-FR" dirty="0"/>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14</a:t>
            </a:fld>
            <a:endParaRPr lang="fr-FR"/>
          </a:p>
        </p:txBody>
      </p:sp>
    </p:spTree>
    <p:extLst>
      <p:ext uri="{BB962C8B-B14F-4D97-AF65-F5344CB8AC3E}">
        <p14:creationId xmlns:p14="http://schemas.microsoft.com/office/powerpoint/2010/main" val="24848301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 remarques</a:t>
            </a:r>
            <a:endParaRPr lang="fr-FR" dirty="0"/>
          </a:p>
        </p:txBody>
      </p:sp>
      <p:sp>
        <p:nvSpPr>
          <p:cNvPr id="3" name="Espace réservé du contenu 2"/>
          <p:cNvSpPr>
            <a:spLocks noGrp="1"/>
          </p:cNvSpPr>
          <p:nvPr>
            <p:ph idx="1"/>
          </p:nvPr>
        </p:nvSpPr>
        <p:spPr>
          <a:xfrm>
            <a:off x="838200" y="1825625"/>
            <a:ext cx="10515600" cy="1972652"/>
          </a:xfrm>
        </p:spPr>
        <p:txBody>
          <a:bodyPr/>
          <a:lstStyle/>
          <a:p>
            <a:r>
              <a:rPr lang="fr-FR" dirty="0" smtClean="0"/>
              <a:t>Rendre </a:t>
            </a:r>
            <a:r>
              <a:rPr lang="fr-FR" dirty="0"/>
              <a:t>plus claire l’articulation avec le cycle 1 pour l’espace </a:t>
            </a:r>
            <a:endParaRPr lang="fr-FR" dirty="0" smtClean="0"/>
          </a:p>
          <a:p>
            <a:endParaRPr lang="fr-FR" dirty="0" smtClean="0"/>
          </a:p>
          <a:p>
            <a:r>
              <a:rPr lang="fr-FR" dirty="0" smtClean="0"/>
              <a:t>Un point à voir en articulation </a:t>
            </a:r>
            <a:r>
              <a:rPr lang="fr-FR" dirty="0"/>
              <a:t>avec le cycle 3 : </a:t>
            </a:r>
            <a:r>
              <a:rPr lang="fr-FR" dirty="0" smtClean="0"/>
              <a:t>les notations </a:t>
            </a:r>
            <a:r>
              <a:rPr lang="fr-FR" dirty="0"/>
              <a:t>pour  la désignation des objets géométriques par des </a:t>
            </a:r>
            <a:r>
              <a:rPr lang="fr-FR" dirty="0" smtClean="0"/>
              <a:t>lettres</a:t>
            </a:r>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15</a:t>
            </a:fld>
            <a:endParaRPr lang="fr-FR"/>
          </a:p>
        </p:txBody>
      </p:sp>
    </p:spTree>
    <p:extLst>
      <p:ext uri="{BB962C8B-B14F-4D97-AF65-F5344CB8AC3E}">
        <p14:creationId xmlns:p14="http://schemas.microsoft.com/office/powerpoint/2010/main" val="426332121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4. Nombres et grandeurs</a:t>
            </a:r>
            <a:endParaRPr lang="fr-FR" dirty="0">
              <a:solidFill>
                <a:srgbClr val="0070C0"/>
              </a:solidFill>
            </a:endParaRPr>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16</a:t>
            </a:fld>
            <a:endParaRPr lang="fr-FR"/>
          </a:p>
        </p:txBody>
      </p:sp>
    </p:spTree>
    <p:extLst>
      <p:ext uri="{BB962C8B-B14F-4D97-AF65-F5344CB8AC3E}">
        <p14:creationId xmlns:p14="http://schemas.microsoft.com/office/powerpoint/2010/main" val="2715765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15035"/>
          </a:xfrm>
        </p:spPr>
        <p:txBody>
          <a:bodyPr/>
          <a:lstStyle/>
          <a:p>
            <a:r>
              <a:rPr lang="fr-FR" dirty="0"/>
              <a:t>Des choix généraux et leurs raisons</a:t>
            </a:r>
          </a:p>
        </p:txBody>
      </p:sp>
      <p:sp>
        <p:nvSpPr>
          <p:cNvPr id="3" name="Espace réservé du contenu 2"/>
          <p:cNvSpPr>
            <a:spLocks noGrp="1"/>
          </p:cNvSpPr>
          <p:nvPr>
            <p:ph idx="1"/>
          </p:nvPr>
        </p:nvSpPr>
        <p:spPr>
          <a:xfrm>
            <a:off x="838200" y="1429556"/>
            <a:ext cx="10515600" cy="4747408"/>
          </a:xfrm>
        </p:spPr>
        <p:txBody>
          <a:bodyPr>
            <a:normAutofit fontScale="92500" lnSpcReduction="20000"/>
          </a:bodyPr>
          <a:lstStyle/>
          <a:p>
            <a:pPr marL="0" lvl="0" indent="0">
              <a:buNone/>
            </a:pPr>
            <a:r>
              <a:rPr lang="fr-FR" dirty="0" smtClean="0">
                <a:solidFill>
                  <a:srgbClr val="0070C0"/>
                </a:solidFill>
              </a:rPr>
              <a:t>1. Plusieurs </a:t>
            </a:r>
            <a:r>
              <a:rPr lang="fr-FR" dirty="0">
                <a:solidFill>
                  <a:srgbClr val="0070C0"/>
                </a:solidFill>
              </a:rPr>
              <a:t>niveaux de </a:t>
            </a:r>
            <a:r>
              <a:rPr lang="fr-FR" dirty="0" smtClean="0">
                <a:solidFill>
                  <a:srgbClr val="0070C0"/>
                </a:solidFill>
              </a:rPr>
              <a:t>textes</a:t>
            </a:r>
          </a:p>
          <a:p>
            <a:r>
              <a:rPr lang="fr-FR" dirty="0"/>
              <a:t>Selon la commande le </a:t>
            </a:r>
            <a:r>
              <a:rPr lang="fr-FR" dirty="0">
                <a:solidFill>
                  <a:srgbClr val="C00000"/>
                </a:solidFill>
              </a:rPr>
              <a:t>texte principal </a:t>
            </a:r>
            <a:r>
              <a:rPr lang="fr-FR" dirty="0"/>
              <a:t>doit être court et s’adresser à toute la société.</a:t>
            </a:r>
          </a:p>
          <a:p>
            <a:r>
              <a:rPr lang="fr-FR" dirty="0"/>
              <a:t>Il est complété par des </a:t>
            </a:r>
            <a:r>
              <a:rPr lang="fr-FR" dirty="0">
                <a:solidFill>
                  <a:srgbClr val="C00000"/>
                </a:solidFill>
              </a:rPr>
              <a:t>liens hypertextes </a:t>
            </a:r>
            <a:r>
              <a:rPr lang="fr-FR" dirty="0"/>
              <a:t>qui donnent aux enseignants des éclairages didactiques sur les contenus eux-mêmes, leur portée, les relations entre eux, et des pistes permettant de les aborder. </a:t>
            </a:r>
            <a:r>
              <a:rPr lang="fr-FR" dirty="0" smtClean="0"/>
              <a:t/>
            </a:r>
            <a:br>
              <a:rPr lang="fr-FR" dirty="0" smtClean="0"/>
            </a:br>
            <a:r>
              <a:rPr lang="fr-FR" dirty="0" smtClean="0"/>
              <a:t>Pour </a:t>
            </a:r>
            <a:r>
              <a:rPr lang="fr-FR" dirty="0"/>
              <a:t>l’instant nous </a:t>
            </a:r>
            <a:r>
              <a:rPr lang="fr-FR" dirty="0">
                <a:solidFill>
                  <a:srgbClr val="0070C0"/>
                </a:solidFill>
              </a:rPr>
              <a:t>n’avons donné que quelques exemples de ces liens hypertextes</a:t>
            </a:r>
            <a:r>
              <a:rPr lang="fr-FR" dirty="0"/>
              <a:t>. Les mots marqués en bleu indiquent où sont prévus ceux qui manquent encore. Nous sommes conscients du travail </a:t>
            </a:r>
            <a:r>
              <a:rPr lang="fr-FR" dirty="0" smtClean="0"/>
              <a:t>qui </a:t>
            </a:r>
            <a:r>
              <a:rPr lang="fr-FR" dirty="0"/>
              <a:t>reste à faire sur ce point.</a:t>
            </a:r>
          </a:p>
          <a:p>
            <a:r>
              <a:rPr lang="fr-FR" dirty="0"/>
              <a:t>Un </a:t>
            </a:r>
            <a:r>
              <a:rPr lang="fr-FR" dirty="0">
                <a:solidFill>
                  <a:srgbClr val="C00000"/>
                </a:solidFill>
              </a:rPr>
              <a:t>troisième niveau </a:t>
            </a:r>
            <a:r>
              <a:rPr lang="fr-FR" dirty="0"/>
              <a:t>de texte sera constitué par des documents d’accompagnement plus consistants centrés sur des thèmes du programme qui pourraient partir d’une reprise et mise à jour de ceux parus entre 2002 et </a:t>
            </a:r>
            <a:r>
              <a:rPr lang="fr-FR" dirty="0" smtClean="0"/>
              <a:t>2005 et ceux sur le nombre au cycle 2 et au cycle 3 parus plus récemment.</a:t>
            </a:r>
            <a:endParaRPr lang="fr-FR" dirty="0"/>
          </a:p>
          <a:p>
            <a:r>
              <a:rPr lang="fr-FR" dirty="0"/>
              <a:t>Les textes de niveau 2 et surtout 3 sont conçus </a:t>
            </a:r>
            <a:r>
              <a:rPr lang="fr-FR" dirty="0" smtClean="0"/>
              <a:t>comme une </a:t>
            </a:r>
            <a:r>
              <a:rPr lang="fr-FR" dirty="0">
                <a:solidFill>
                  <a:srgbClr val="C00000"/>
                </a:solidFill>
              </a:rPr>
              <a:t>ressource </a:t>
            </a:r>
            <a:r>
              <a:rPr lang="fr-FR" dirty="0"/>
              <a:t>pour les enseignants et pour la formation des maîtres. L’idée est que le texte de niveau 1 soit pérenne et que les textes de niveau 2 et 3 puissent être enrichis ou adaptés au fil des années. </a:t>
            </a:r>
          </a:p>
          <a:p>
            <a:r>
              <a:rPr lang="fr-FR" dirty="0"/>
              <a:t>Les </a:t>
            </a:r>
            <a:r>
              <a:rPr lang="fr-FR" dirty="0">
                <a:solidFill>
                  <a:srgbClr val="C00000"/>
                </a:solidFill>
              </a:rPr>
              <a:t>repères de progressivité </a:t>
            </a:r>
            <a:r>
              <a:rPr lang="fr-FR" dirty="0"/>
              <a:t>font partie du texte de </a:t>
            </a:r>
            <a:r>
              <a:rPr lang="fr-FR" dirty="0">
                <a:solidFill>
                  <a:srgbClr val="C00000"/>
                </a:solidFill>
              </a:rPr>
              <a:t>niveau 1</a:t>
            </a:r>
            <a:r>
              <a:rPr lang="fr-FR" dirty="0"/>
              <a:t> qui, seul, a force de loi.</a:t>
            </a:r>
          </a:p>
          <a:p>
            <a:pPr lvl="0"/>
            <a:endParaRPr lang="fr-FR" dirty="0"/>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2</a:t>
            </a:fld>
            <a:endParaRPr lang="fr-FR"/>
          </a:p>
        </p:txBody>
      </p:sp>
    </p:spTree>
    <p:extLst>
      <p:ext uri="{BB962C8B-B14F-4D97-AF65-F5344CB8AC3E}">
        <p14:creationId xmlns:p14="http://schemas.microsoft.com/office/powerpoint/2010/main" val="18148324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choix généraux et leurs raisons</a:t>
            </a:r>
            <a:endParaRPr lang="fr-FR" dirty="0"/>
          </a:p>
        </p:txBody>
      </p:sp>
      <p:sp>
        <p:nvSpPr>
          <p:cNvPr id="3" name="Espace réservé du contenu 2"/>
          <p:cNvSpPr>
            <a:spLocks noGrp="1"/>
          </p:cNvSpPr>
          <p:nvPr>
            <p:ph idx="1"/>
          </p:nvPr>
        </p:nvSpPr>
        <p:spPr>
          <a:xfrm>
            <a:off x="590843" y="1825624"/>
            <a:ext cx="11071273" cy="4406363"/>
          </a:xfrm>
        </p:spPr>
        <p:txBody>
          <a:bodyPr>
            <a:normAutofit lnSpcReduction="10000"/>
          </a:bodyPr>
          <a:lstStyle/>
          <a:p>
            <a:pPr marL="0" lvl="0" indent="0">
              <a:buNone/>
            </a:pPr>
            <a:r>
              <a:rPr lang="fr-FR" dirty="0" smtClean="0">
                <a:solidFill>
                  <a:schemeClr val="accent1"/>
                </a:solidFill>
              </a:rPr>
              <a:t>2. Des </a:t>
            </a:r>
            <a:r>
              <a:rPr lang="fr-FR" dirty="0">
                <a:solidFill>
                  <a:schemeClr val="accent1"/>
                </a:solidFill>
              </a:rPr>
              <a:t>programmes ambitieux sur le plan des mathématiques mais adaptés aux élèves</a:t>
            </a:r>
          </a:p>
          <a:p>
            <a:pPr marL="0" indent="0">
              <a:buNone/>
            </a:pPr>
            <a:r>
              <a:rPr lang="fr-FR" dirty="0"/>
              <a:t>Cela repose sur deux options essentielles</a:t>
            </a:r>
          </a:p>
          <a:p>
            <a:pPr marL="457200" lvl="1" indent="0">
              <a:buNone/>
            </a:pPr>
            <a:r>
              <a:rPr lang="fr-FR" sz="2400" dirty="0"/>
              <a:t>1) </a:t>
            </a:r>
            <a:r>
              <a:rPr lang="fr-FR" sz="2400" dirty="0">
                <a:solidFill>
                  <a:srgbClr val="C00000"/>
                </a:solidFill>
              </a:rPr>
              <a:t>Appuyer de façon solide les fondements des nombres et de la géométrie sur un cadre théorique cohérent et </a:t>
            </a:r>
            <a:r>
              <a:rPr lang="fr-FR" sz="2400" dirty="0" smtClean="0">
                <a:solidFill>
                  <a:srgbClr val="C00000"/>
                </a:solidFill>
              </a:rPr>
              <a:t>consistant</a:t>
            </a:r>
            <a:r>
              <a:rPr lang="fr-FR" sz="2400" dirty="0" smtClean="0">
                <a:solidFill>
                  <a:schemeClr val="accent2"/>
                </a:solidFill>
              </a:rPr>
              <a:t>, </a:t>
            </a:r>
            <a:r>
              <a:rPr lang="fr-FR" sz="2400" dirty="0"/>
              <a:t>avec les grandeurs comme fondement des nombres et </a:t>
            </a:r>
            <a:r>
              <a:rPr lang="fr-FR" sz="2400" dirty="0" smtClean="0"/>
              <a:t>faisant le lien </a:t>
            </a:r>
            <a:r>
              <a:rPr lang="fr-FR" sz="2400" dirty="0"/>
              <a:t>entre les nombres et la géométrie. </a:t>
            </a:r>
            <a:r>
              <a:rPr lang="fr-FR" sz="2400" dirty="0" smtClean="0"/>
              <a:t/>
            </a:r>
            <a:br>
              <a:rPr lang="fr-FR" sz="2400" dirty="0" smtClean="0"/>
            </a:br>
            <a:r>
              <a:rPr lang="fr-FR" sz="2400" dirty="0" smtClean="0"/>
              <a:t>Cela </a:t>
            </a:r>
            <a:r>
              <a:rPr lang="fr-FR" sz="2400" dirty="0"/>
              <a:t>explique aussi notre choix de présentation des rubriques : grandeurs et mesures entre nombres et géométrie parce qu’elles sont en relation avec les deux.</a:t>
            </a:r>
          </a:p>
          <a:p>
            <a:pPr marL="457200" lvl="1" indent="0">
              <a:buNone/>
            </a:pPr>
            <a:r>
              <a:rPr lang="fr-FR" sz="2400" dirty="0"/>
              <a:t>2) </a:t>
            </a:r>
            <a:r>
              <a:rPr lang="fr-FR" sz="2400" dirty="0">
                <a:solidFill>
                  <a:srgbClr val="C00000"/>
                </a:solidFill>
              </a:rPr>
              <a:t>Penser la continuité des apprentissages</a:t>
            </a:r>
            <a:r>
              <a:rPr lang="fr-FR" sz="2400" dirty="0"/>
              <a:t> : aborder dès le cycle 2 des notions fondamentales qui seront étudiées dans la suite mais en les restreignant à un contexte accessible à ce niveau. C’est un </a:t>
            </a:r>
            <a:r>
              <a:rPr lang="fr-FR" sz="2400" dirty="0">
                <a:solidFill>
                  <a:srgbClr val="C00000"/>
                </a:solidFill>
              </a:rPr>
              <a:t>point important pour l’accession de tous à une culture mathématique</a:t>
            </a:r>
            <a:r>
              <a:rPr lang="fr-FR" sz="2400" dirty="0"/>
              <a:t>, en particulier pour ceux qui n’ont pas l’occasion de rencontrer à l’avance dans des contextes familiers les notions qui seront étudiées à l’école. </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3</a:t>
            </a:fld>
            <a:endParaRPr lang="fr-FR"/>
          </a:p>
        </p:txBody>
      </p:sp>
    </p:spTree>
    <p:extLst>
      <p:ext uri="{BB962C8B-B14F-4D97-AF65-F5344CB8AC3E}">
        <p14:creationId xmlns:p14="http://schemas.microsoft.com/office/powerpoint/2010/main" val="30775726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48640"/>
            <a:ext cx="10515600" cy="1125416"/>
          </a:xfrm>
        </p:spPr>
        <p:txBody>
          <a:bodyPr>
            <a:normAutofit fontScale="90000"/>
          </a:bodyPr>
          <a:lstStyle/>
          <a:p>
            <a:r>
              <a:rPr lang="fr-FR" sz="2800" dirty="0" smtClean="0">
                <a:solidFill>
                  <a:schemeClr val="tx1"/>
                </a:solidFill>
              </a:rPr>
              <a:t>La continuité : Aborder dès le cycle 2 des notions fondamentales qui seront étudiées dans la suite :</a:t>
            </a:r>
            <a:br>
              <a:rPr lang="fr-FR" sz="2800" dirty="0" smtClean="0">
                <a:solidFill>
                  <a:schemeClr val="tx1"/>
                </a:solidFill>
              </a:rPr>
            </a:br>
            <a:r>
              <a:rPr lang="fr-FR" sz="2800" dirty="0" smtClean="0"/>
              <a:t>Il ne s’agit pas d’un alourdissement du programme </a:t>
            </a:r>
            <a:r>
              <a:rPr lang="fr-FR" sz="2800" dirty="0" smtClean="0">
                <a:solidFill>
                  <a:schemeClr val="tx1"/>
                </a:solidFill>
              </a:rPr>
              <a:t>mais</a:t>
            </a:r>
            <a:r>
              <a:rPr lang="fr-FR" sz="2800" dirty="0" smtClean="0"/>
              <a:t> </a:t>
            </a:r>
            <a:endParaRPr lang="fr-FR" sz="2800" dirty="0">
              <a:solidFill>
                <a:schemeClr val="tx1"/>
              </a:solidFill>
            </a:endParaRPr>
          </a:p>
        </p:txBody>
      </p:sp>
      <p:sp>
        <p:nvSpPr>
          <p:cNvPr id="3" name="Espace réservé du contenu 2"/>
          <p:cNvSpPr>
            <a:spLocks noGrp="1"/>
          </p:cNvSpPr>
          <p:nvPr>
            <p:ph idx="1"/>
          </p:nvPr>
        </p:nvSpPr>
        <p:spPr>
          <a:xfrm>
            <a:off x="661182" y="1825624"/>
            <a:ext cx="10846190" cy="4530725"/>
          </a:xfrm>
        </p:spPr>
        <p:txBody>
          <a:bodyPr>
            <a:normAutofit lnSpcReduction="10000"/>
          </a:bodyPr>
          <a:lstStyle/>
          <a:p>
            <a:r>
              <a:rPr lang="fr-FR" dirty="0" smtClean="0"/>
              <a:t>d’une </a:t>
            </a:r>
            <a:r>
              <a:rPr lang="fr-FR" dirty="0"/>
              <a:t>première introduction à des notions fondamentales qui seront peu à peu développées, comme c’est le cas par exemple pour la familiarisation dès le début du cycle à l’égalité comme équivalence. </a:t>
            </a:r>
            <a:endParaRPr lang="fr-FR" dirty="0" smtClean="0"/>
          </a:p>
          <a:p>
            <a:r>
              <a:rPr lang="fr-FR" dirty="0" smtClean="0"/>
              <a:t>D’une </a:t>
            </a:r>
            <a:r>
              <a:rPr lang="fr-FR" dirty="0"/>
              <a:t>introduction dans un cas particulier et un contexte concret pour les élèves, qui ne demande pas encore la systématisation mais la prépare dans le cycle suivant. </a:t>
            </a:r>
            <a:r>
              <a:rPr lang="fr-FR" dirty="0" smtClean="0"/>
              <a:t/>
            </a:r>
            <a:br>
              <a:rPr lang="fr-FR" dirty="0" smtClean="0"/>
            </a:br>
            <a:r>
              <a:rPr lang="fr-FR" dirty="0" smtClean="0"/>
              <a:t>Par </a:t>
            </a:r>
            <a:r>
              <a:rPr lang="fr-FR" dirty="0"/>
              <a:t>exemple, Les mots « droites parallèles » et « droites perpendiculaires » sont introduits pour les côtés du rectangle avec deux intentions : </a:t>
            </a:r>
            <a:endParaRPr lang="fr-FR" dirty="0" smtClean="0"/>
          </a:p>
          <a:p>
            <a:pPr lvl="1"/>
            <a:r>
              <a:rPr lang="fr-FR" sz="2400" dirty="0" smtClean="0"/>
              <a:t>voir </a:t>
            </a:r>
            <a:r>
              <a:rPr lang="fr-FR" sz="2400" dirty="0"/>
              <a:t>que les côtés d’un quadrilatère peuvent se prolonger, et qu’ils sont donc portés par des droites, donc travailler la relation entre segment et droite qui est un des objectifs du cycle 2, </a:t>
            </a:r>
            <a:endParaRPr lang="fr-FR" sz="2400" dirty="0" smtClean="0"/>
          </a:p>
          <a:p>
            <a:pPr lvl="1"/>
            <a:r>
              <a:rPr lang="fr-FR" sz="2400" dirty="0" smtClean="0"/>
              <a:t>en </a:t>
            </a:r>
            <a:r>
              <a:rPr lang="fr-FR" sz="2400" dirty="0"/>
              <a:t>pensant à la continuité : le fait de les introduire dans le cas du rectangle, sur une surface familière au </a:t>
            </a:r>
            <a:r>
              <a:rPr lang="fr-FR" sz="2400" dirty="0" smtClean="0"/>
              <a:t>CE2, </a:t>
            </a:r>
            <a:r>
              <a:rPr lang="fr-FR" sz="2400" dirty="0"/>
              <a:t>prépare l’introduction du concept pour des droites en général au cycle 3.</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4</a:t>
            </a:fld>
            <a:endParaRPr lang="fr-FR"/>
          </a:p>
        </p:txBody>
      </p:sp>
    </p:spTree>
    <p:extLst>
      <p:ext uri="{BB962C8B-B14F-4D97-AF65-F5344CB8AC3E}">
        <p14:creationId xmlns:p14="http://schemas.microsoft.com/office/powerpoint/2010/main" val="40873091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1850" y="393896"/>
            <a:ext cx="10515600" cy="1744393"/>
          </a:xfrm>
        </p:spPr>
        <p:txBody>
          <a:bodyPr/>
          <a:lstStyle/>
          <a:p>
            <a:pPr lvl="0"/>
            <a:r>
              <a:rPr lang="fr-FR" b="1" dirty="0"/>
              <a:t>Des ajustements à faire pour tenir compte des remarques</a:t>
            </a:r>
            <a:br>
              <a:rPr lang="fr-FR" b="1" dirty="0"/>
            </a:br>
            <a:endParaRPr lang="fr-FR" dirty="0"/>
          </a:p>
        </p:txBody>
      </p:sp>
      <p:sp>
        <p:nvSpPr>
          <p:cNvPr id="5" name="Espace réservé du texte 4"/>
          <p:cNvSpPr>
            <a:spLocks noGrp="1"/>
          </p:cNvSpPr>
          <p:nvPr>
            <p:ph type="body" idx="1"/>
          </p:nvPr>
        </p:nvSpPr>
        <p:spPr>
          <a:xfrm>
            <a:off x="972527" y="1927274"/>
            <a:ext cx="10515600" cy="4304714"/>
          </a:xfrm>
        </p:spPr>
        <p:txBody>
          <a:bodyPr>
            <a:normAutofit/>
          </a:bodyPr>
          <a:lstStyle/>
          <a:p>
            <a:pPr lvl="0"/>
            <a:r>
              <a:rPr lang="fr-FR" dirty="0" smtClean="0"/>
              <a:t>Des </a:t>
            </a:r>
            <a:r>
              <a:rPr lang="fr-FR" dirty="0"/>
              <a:t>remarques </a:t>
            </a:r>
            <a:r>
              <a:rPr lang="fr-FR" dirty="0" smtClean="0"/>
              <a:t>pertinentes dont nous tiendrons compte </a:t>
            </a:r>
            <a:r>
              <a:rPr lang="fr-FR" dirty="0"/>
              <a:t>soit pour donner des explications plus claires soit pour procéder à des corrections. </a:t>
            </a:r>
            <a:r>
              <a:rPr lang="fr-FR" dirty="0" smtClean="0"/>
              <a:t/>
            </a:r>
            <a:br>
              <a:rPr lang="fr-FR" dirty="0" smtClean="0"/>
            </a:br>
            <a:r>
              <a:rPr lang="fr-FR" dirty="0" smtClean="0"/>
              <a:t>Certaines sont ponctuelles et </a:t>
            </a:r>
            <a:r>
              <a:rPr lang="fr-FR" dirty="0"/>
              <a:t>faciles à réaliser, je n’en parlerai pas </a:t>
            </a:r>
            <a:br>
              <a:rPr lang="fr-FR" dirty="0"/>
            </a:br>
            <a:r>
              <a:rPr lang="fr-FR" dirty="0" smtClean="0"/>
              <a:t>Quelques </a:t>
            </a:r>
            <a:r>
              <a:rPr lang="fr-FR" dirty="0"/>
              <a:t>points </a:t>
            </a:r>
            <a:r>
              <a:rPr lang="fr-FR" dirty="0" smtClean="0"/>
              <a:t>essentiels :</a:t>
            </a:r>
          </a:p>
          <a:p>
            <a:pPr marL="457200" lvl="0" indent="-457200">
              <a:buFont typeface="+mj-lt"/>
              <a:buAutoNum type="arabicPeriod"/>
            </a:pPr>
            <a:r>
              <a:rPr lang="fr-FR" dirty="0" smtClean="0"/>
              <a:t>Remarques </a:t>
            </a:r>
            <a:r>
              <a:rPr lang="fr-FR" dirty="0"/>
              <a:t>générales, concernant les volets 1 et 2 et les </a:t>
            </a:r>
            <a:r>
              <a:rPr lang="fr-FR" dirty="0" smtClean="0"/>
              <a:t>introductions</a:t>
            </a:r>
          </a:p>
          <a:p>
            <a:pPr marL="457200" lvl="0" indent="-457200">
              <a:buFont typeface="+mj-lt"/>
              <a:buAutoNum type="arabicPeriod"/>
            </a:pPr>
            <a:r>
              <a:rPr lang="fr-FR" dirty="0"/>
              <a:t>Liaison cycle 2 / cycle 3</a:t>
            </a:r>
          </a:p>
          <a:p>
            <a:r>
              <a:rPr lang="fr-FR" dirty="0" smtClean="0"/>
              <a:t>	Structuration </a:t>
            </a:r>
            <a:r>
              <a:rPr lang="fr-FR" dirty="0"/>
              <a:t>et </a:t>
            </a:r>
            <a:r>
              <a:rPr lang="fr-FR" dirty="0" smtClean="0"/>
              <a:t>présentation</a:t>
            </a:r>
          </a:p>
          <a:p>
            <a:r>
              <a:rPr lang="fr-FR" dirty="0"/>
              <a:t>	</a:t>
            </a:r>
            <a:r>
              <a:rPr lang="fr-FR" dirty="0" smtClean="0"/>
              <a:t>Contenus</a:t>
            </a:r>
          </a:p>
          <a:p>
            <a:pPr marL="457200" indent="-457200">
              <a:buFont typeface="+mj-lt"/>
              <a:buAutoNum type="arabicPeriod" startAt="3"/>
            </a:pPr>
            <a:r>
              <a:rPr lang="fr-FR" dirty="0" smtClean="0"/>
              <a:t>Géométrie</a:t>
            </a:r>
          </a:p>
          <a:p>
            <a:pPr marL="457200" indent="-457200">
              <a:buFont typeface="+mj-lt"/>
              <a:buAutoNum type="arabicPeriod" startAt="3"/>
            </a:pPr>
            <a:r>
              <a:rPr lang="fr-FR" dirty="0" smtClean="0"/>
              <a:t>Nombres et grandeurs</a:t>
            </a:r>
            <a:endParaRPr lang="fr-FR" dirty="0"/>
          </a:p>
          <a:p>
            <a:pPr lvl="0"/>
            <a:endParaRPr lang="fr-FR" dirty="0"/>
          </a:p>
          <a:p>
            <a:endParaRPr lang="fr-FR" dirty="0"/>
          </a:p>
        </p:txBody>
      </p:sp>
    </p:spTree>
    <p:extLst>
      <p:ext uri="{BB962C8B-B14F-4D97-AF65-F5344CB8AC3E}">
        <p14:creationId xmlns:p14="http://schemas.microsoft.com/office/powerpoint/2010/main" val="22984301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smtClean="0">
                <a:solidFill>
                  <a:srgbClr val="0070C0"/>
                </a:solidFill>
              </a:rPr>
              <a:t>1. Remarques générales, concernant les volets 1 et 2 et les introductions</a:t>
            </a:r>
            <a:br>
              <a:rPr lang="fr-FR" dirty="0" smtClean="0">
                <a:solidFill>
                  <a:srgbClr val="0070C0"/>
                </a:solidFill>
              </a:rPr>
            </a:br>
            <a:endParaRPr lang="fr-FR" dirty="0">
              <a:solidFill>
                <a:srgbClr val="0070C0"/>
              </a:solidFill>
            </a:endParaRPr>
          </a:p>
        </p:txBody>
      </p:sp>
      <p:sp>
        <p:nvSpPr>
          <p:cNvPr id="3" name="Espace réservé du contenu 2"/>
          <p:cNvSpPr>
            <a:spLocks noGrp="1"/>
          </p:cNvSpPr>
          <p:nvPr>
            <p:ph idx="1"/>
          </p:nvPr>
        </p:nvSpPr>
        <p:spPr>
          <a:xfrm>
            <a:off x="838200" y="1575582"/>
            <a:ext cx="10515600" cy="4601381"/>
          </a:xfrm>
        </p:spPr>
        <p:txBody>
          <a:bodyPr>
            <a:normAutofit fontScale="92500"/>
          </a:bodyPr>
          <a:lstStyle/>
          <a:p>
            <a:r>
              <a:rPr lang="fr-FR" dirty="0"/>
              <a:t>En effet, il </a:t>
            </a:r>
            <a:r>
              <a:rPr lang="fr-FR" dirty="0" smtClean="0"/>
              <a:t>faut que </a:t>
            </a:r>
            <a:r>
              <a:rPr lang="fr-FR" dirty="0"/>
              <a:t>les mathématiques soient plus visibles dans les volets 1 et 2 pour faire apparaître les mathématiques comme un élément de culture à part entière et non seulement comme un langage, une technique ou un outil au service des autres disciplines ou pour traiter des problèmes de la vie courante. </a:t>
            </a:r>
            <a:r>
              <a:rPr lang="fr-FR" dirty="0" smtClean="0"/>
              <a:t/>
            </a:r>
            <a:br>
              <a:rPr lang="fr-FR" dirty="0" smtClean="0"/>
            </a:br>
            <a:r>
              <a:rPr lang="fr-FR" dirty="0" smtClean="0"/>
              <a:t>En </a:t>
            </a:r>
            <a:r>
              <a:rPr lang="fr-FR" dirty="0"/>
              <a:t>particulier, la géométrie n’apparaît nulle part. </a:t>
            </a:r>
          </a:p>
          <a:p>
            <a:r>
              <a:rPr lang="fr-FR" dirty="0"/>
              <a:t>Il faudrait </a:t>
            </a:r>
            <a:r>
              <a:rPr lang="fr-FR" dirty="0" smtClean="0"/>
              <a:t>reprendre </a:t>
            </a:r>
            <a:r>
              <a:rPr lang="fr-FR" dirty="0"/>
              <a:t>certains points du plan Stratégie mathématiques de décembre 2014, en particulier :</a:t>
            </a:r>
          </a:p>
          <a:p>
            <a:pPr lvl="1"/>
            <a:r>
              <a:rPr lang="fr-FR" dirty="0"/>
              <a:t>« Les mathématiques permettent de structurer la pensée, de développer l’imagination, la rigueur, la précision et le goût du raisonnement. »</a:t>
            </a:r>
          </a:p>
          <a:p>
            <a:pPr lvl="1"/>
            <a:r>
              <a:rPr lang="fr-FR" dirty="0"/>
              <a:t>« les nouveaux programmes de mathématiques doivent construire chez les élèves une culture mathématique nécessaire à la compréhension du monde d’aujourd’hui et à la vie en société »</a:t>
            </a:r>
          </a:p>
          <a:p>
            <a:pPr lvl="1"/>
            <a:r>
              <a:rPr lang="fr-FR" dirty="0" smtClean="0"/>
              <a:t> «</a:t>
            </a:r>
            <a:r>
              <a:rPr lang="fr-FR" dirty="0"/>
              <a:t> comme pour la maîtrise de la langue, il importe que toutes les disciplines soient </a:t>
            </a:r>
            <a:r>
              <a:rPr lang="fr-FR" dirty="0" smtClean="0"/>
              <a:t>concernées </a:t>
            </a:r>
            <a:r>
              <a:rPr lang="fr-FR" dirty="0"/>
              <a:t>par l’acquisition des compétences et techniques fondamentales des mathématiques (grandeurs, pourcentages, proportionnalité, lecture et analyse de données </a:t>
            </a:r>
            <a:r>
              <a:rPr lang="fr-FR" dirty="0" smtClean="0"/>
              <a:t>chiffrées, </a:t>
            </a:r>
            <a:r>
              <a:rPr lang="fr-FR" dirty="0"/>
              <a:t>graphiques etc.) »</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6</a:t>
            </a:fld>
            <a:endParaRPr lang="fr-FR"/>
          </a:p>
        </p:txBody>
      </p:sp>
    </p:spTree>
    <p:extLst>
      <p:ext uri="{BB962C8B-B14F-4D97-AF65-F5344CB8AC3E}">
        <p14:creationId xmlns:p14="http://schemas.microsoft.com/office/powerpoint/2010/main" val="320257034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097915"/>
          </a:xfrm>
        </p:spPr>
        <p:txBody>
          <a:bodyPr/>
          <a:lstStyle/>
          <a:p>
            <a:r>
              <a:rPr lang="fr-FR" sz="3200" dirty="0" smtClean="0"/>
              <a:t>Dans le volet 1, les spécificités du cycle 2, </a:t>
            </a:r>
            <a:r>
              <a:rPr lang="fr-FR" dirty="0" smtClean="0"/>
              <a:t/>
            </a:r>
            <a:br>
              <a:rPr lang="fr-FR" dirty="0" smtClean="0"/>
            </a:br>
            <a:endParaRPr lang="fr-FR" dirty="0"/>
          </a:p>
        </p:txBody>
      </p:sp>
      <p:sp>
        <p:nvSpPr>
          <p:cNvPr id="3" name="Espace réservé du contenu 2"/>
          <p:cNvSpPr>
            <a:spLocks noGrp="1"/>
          </p:cNvSpPr>
          <p:nvPr>
            <p:ph idx="1"/>
          </p:nvPr>
        </p:nvSpPr>
        <p:spPr>
          <a:xfrm>
            <a:off x="838200" y="1463040"/>
            <a:ext cx="10515600" cy="4713923"/>
          </a:xfrm>
        </p:spPr>
        <p:txBody>
          <a:bodyPr>
            <a:normAutofit fontScale="92500" lnSpcReduction="20000"/>
          </a:bodyPr>
          <a:lstStyle/>
          <a:p>
            <a:r>
              <a:rPr lang="fr-FR" dirty="0" smtClean="0"/>
              <a:t>Dans </a:t>
            </a:r>
            <a:r>
              <a:rPr lang="fr-FR" dirty="0"/>
              <a:t>le paragraphe où </a:t>
            </a:r>
            <a:r>
              <a:rPr lang="fr-FR" dirty="0" smtClean="0"/>
              <a:t>on souligne </a:t>
            </a:r>
            <a:r>
              <a:rPr lang="fr-FR" dirty="0"/>
              <a:t>la transversalité de l’apprentissage du français, il serait bon de faire apparaître aussi  la transversalité de  la culture mathématique et son utilisation dans les autres disciplines : nombres et grandeurs, repérage dans l’espace et description des formes. Cela pourrait être repris dans la partie introductive du volet 3.</a:t>
            </a:r>
          </a:p>
          <a:p>
            <a:r>
              <a:rPr lang="fr-FR" dirty="0"/>
              <a:t>Dans le paragraphe concret/abstrait, on parle de la représentation analogique et de la représentation symbolique mais les figures géométriques ne sont ni l’un ni l’autre. Ce sont des conceptualisations abstraites pour décrire les objets du monde</a:t>
            </a:r>
            <a:r>
              <a:rPr lang="fr-FR" dirty="0" smtClean="0"/>
              <a:t>. Il faut les mentionner explicitement</a:t>
            </a:r>
            <a:endParaRPr lang="fr-FR" dirty="0"/>
          </a:p>
          <a:p>
            <a:r>
              <a:rPr lang="fr-FR" dirty="0"/>
              <a:t>Il faudrait </a:t>
            </a:r>
            <a:r>
              <a:rPr lang="fr-FR" dirty="0" smtClean="0"/>
              <a:t>dire plus clairement qu’on </a:t>
            </a:r>
            <a:r>
              <a:rPr lang="fr-FR" dirty="0"/>
              <a:t>initie la rencontre avec des domaines variés dont l’étude se poursuit et s’approfondit dans les cycles 3 et 4. Il est important que les élèves commencent à entrer dans la culture mathématique, qu’ils apprennent à se questionner avant de maîtriser des techniques performantes dont ils s’emparent progressivement. </a:t>
            </a:r>
          </a:p>
          <a:p>
            <a:r>
              <a:rPr lang="fr-FR" dirty="0"/>
              <a:t>Dans le dernier paragraphe, « on justifie de façon rationnelle », </a:t>
            </a:r>
            <a:r>
              <a:rPr lang="fr-FR" dirty="0" smtClean="0"/>
              <a:t>il faut ajouter </a:t>
            </a:r>
            <a:r>
              <a:rPr lang="fr-FR" dirty="0"/>
              <a:t>« la construction d’une figure géométrique » dans les exemples : « on ne justifie pas de la même manière le résultat d’un calcul, la compréhension d’un texte, la construction d’une figure géométrique, l’appréciation… »</a:t>
            </a:r>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7</a:t>
            </a:fld>
            <a:endParaRPr lang="fr-FR"/>
          </a:p>
        </p:txBody>
      </p:sp>
    </p:spTree>
    <p:extLst>
      <p:ext uri="{BB962C8B-B14F-4D97-AF65-F5344CB8AC3E}">
        <p14:creationId xmlns:p14="http://schemas.microsoft.com/office/powerpoint/2010/main" val="23472051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00967"/>
          </a:xfrm>
        </p:spPr>
        <p:txBody>
          <a:bodyPr>
            <a:normAutofit fontScale="90000"/>
          </a:bodyPr>
          <a:lstStyle/>
          <a:p>
            <a:r>
              <a:rPr lang="fr-FR" sz="3200" dirty="0"/>
              <a:t>Dans le volet 2 sur le socle commun, </a:t>
            </a:r>
            <a:r>
              <a:rPr lang="fr-FR" sz="3200" dirty="0" smtClean="0"/>
              <a:t>les mathématiques devraient </a:t>
            </a:r>
            <a:r>
              <a:rPr lang="fr-FR" sz="3200" dirty="0"/>
              <a:t>apparaître </a:t>
            </a:r>
            <a:r>
              <a:rPr lang="fr-FR" sz="3200" dirty="0" smtClean="0"/>
              <a:t>à </a:t>
            </a:r>
            <a:r>
              <a:rPr lang="fr-FR" sz="3200" dirty="0"/>
              <a:t>plusieurs endroits :</a:t>
            </a:r>
          </a:p>
        </p:txBody>
      </p:sp>
      <p:sp>
        <p:nvSpPr>
          <p:cNvPr id="3" name="Espace réservé du contenu 2"/>
          <p:cNvSpPr>
            <a:spLocks noGrp="1"/>
          </p:cNvSpPr>
          <p:nvPr>
            <p:ph idx="1"/>
          </p:nvPr>
        </p:nvSpPr>
        <p:spPr>
          <a:xfrm>
            <a:off x="689317" y="1491175"/>
            <a:ext cx="10664483" cy="4754880"/>
          </a:xfrm>
        </p:spPr>
        <p:txBody>
          <a:bodyPr>
            <a:normAutofit fontScale="85000" lnSpcReduction="20000"/>
          </a:bodyPr>
          <a:lstStyle/>
          <a:p>
            <a:pPr lvl="0"/>
            <a:r>
              <a:rPr lang="fr-FR" dirty="0">
                <a:solidFill>
                  <a:schemeClr val="accent1">
                    <a:lumMod val="75000"/>
                  </a:schemeClr>
                </a:solidFill>
              </a:rPr>
              <a:t>Domaine 1 : les langages pour penser et communiquer</a:t>
            </a:r>
          </a:p>
          <a:p>
            <a:pPr lvl="1"/>
            <a:r>
              <a:rPr lang="fr-FR" dirty="0">
                <a:solidFill>
                  <a:schemeClr val="accent1">
                    <a:lumMod val="75000"/>
                  </a:schemeClr>
                </a:solidFill>
              </a:rPr>
              <a:t>1</a:t>
            </a:r>
            <a:r>
              <a:rPr lang="fr-FR" baseline="30000" dirty="0">
                <a:solidFill>
                  <a:schemeClr val="accent1">
                    <a:lumMod val="75000"/>
                  </a:schemeClr>
                </a:solidFill>
              </a:rPr>
              <a:t>er</a:t>
            </a:r>
            <a:r>
              <a:rPr lang="fr-FR" dirty="0">
                <a:solidFill>
                  <a:schemeClr val="accent1">
                    <a:lumMod val="75000"/>
                  </a:schemeClr>
                </a:solidFill>
              </a:rPr>
              <a:t> </a:t>
            </a:r>
            <a:r>
              <a:rPr lang="fr-FR" dirty="0" smtClean="0">
                <a:solidFill>
                  <a:schemeClr val="accent1">
                    <a:lumMod val="75000"/>
                  </a:schemeClr>
                </a:solidFill>
              </a:rPr>
              <a:t>alinéa</a:t>
            </a:r>
            <a:r>
              <a:rPr lang="fr-FR" dirty="0" smtClean="0"/>
              <a:t> : </a:t>
            </a:r>
            <a:r>
              <a:rPr lang="fr-FR" dirty="0"/>
              <a:t>Comprendre s’exprimer en utilisant la langue française : on parle des champs disciplinaires questionner le monde et arts plastiques et visuels ; </a:t>
            </a:r>
            <a:r>
              <a:rPr lang="fr-FR" dirty="0">
                <a:solidFill>
                  <a:srgbClr val="C00000"/>
                </a:solidFill>
              </a:rPr>
              <a:t>il faut ajouter les mathématiques, notamment décrire des figures.</a:t>
            </a:r>
            <a:r>
              <a:rPr lang="fr-FR" dirty="0"/>
              <a:t> On parle des formes mais les mathématiques ne sont pas citées.</a:t>
            </a:r>
          </a:p>
          <a:p>
            <a:pPr lvl="1"/>
            <a:r>
              <a:rPr lang="fr-FR" dirty="0">
                <a:solidFill>
                  <a:schemeClr val="accent1">
                    <a:lumMod val="75000"/>
                  </a:schemeClr>
                </a:solidFill>
              </a:rPr>
              <a:t>3</a:t>
            </a:r>
            <a:r>
              <a:rPr lang="fr-FR" baseline="30000" dirty="0">
                <a:solidFill>
                  <a:schemeClr val="accent1">
                    <a:lumMod val="75000"/>
                  </a:schemeClr>
                </a:solidFill>
              </a:rPr>
              <a:t>ème</a:t>
            </a:r>
            <a:r>
              <a:rPr lang="fr-FR" dirty="0">
                <a:solidFill>
                  <a:schemeClr val="accent1">
                    <a:lumMod val="75000"/>
                  </a:schemeClr>
                </a:solidFill>
              </a:rPr>
              <a:t> alinéa</a:t>
            </a:r>
            <a:r>
              <a:rPr lang="fr-FR" dirty="0"/>
              <a:t> </a:t>
            </a:r>
            <a:r>
              <a:rPr lang="fr-FR" dirty="0">
                <a:solidFill>
                  <a:srgbClr val="C00000"/>
                </a:solidFill>
              </a:rPr>
              <a:t>: il faut ajouter le langage géométrique</a:t>
            </a:r>
            <a:r>
              <a:rPr lang="fr-FR" dirty="0"/>
              <a:t> : description des formes, repérage des positions et des déplacements et les tracés de figures parmi les </a:t>
            </a:r>
            <a:r>
              <a:rPr lang="fr-FR" dirty="0" smtClean="0"/>
              <a:t>manipulations</a:t>
            </a:r>
            <a:r>
              <a:rPr lang="fr-FR" dirty="0" smtClean="0">
                <a:solidFill>
                  <a:srgbClr val="FF0000"/>
                </a:solidFill>
              </a:rPr>
              <a:t> ainsi que le lexique lié aux quantités et aux différentes espèces de grandeurs</a:t>
            </a:r>
            <a:r>
              <a:rPr lang="fr-FR" dirty="0" smtClean="0"/>
              <a:t>. </a:t>
            </a:r>
            <a:r>
              <a:rPr lang="fr-FR" dirty="0"/>
              <a:t>Il faut </a:t>
            </a:r>
            <a:r>
              <a:rPr lang="fr-FR" dirty="0" smtClean="0"/>
              <a:t>dire aussi </a:t>
            </a:r>
            <a:r>
              <a:rPr lang="fr-FR" dirty="0"/>
              <a:t>« Dans le champ disciplinaire questionner le monde </a:t>
            </a:r>
            <a:r>
              <a:rPr lang="fr-FR" dirty="0">
                <a:solidFill>
                  <a:srgbClr val="C00000"/>
                </a:solidFill>
              </a:rPr>
              <a:t>et en mathématiques</a:t>
            </a:r>
            <a:r>
              <a:rPr lang="fr-FR" dirty="0"/>
              <a:t>, les activités de manipulation…</a:t>
            </a:r>
          </a:p>
          <a:p>
            <a:pPr lvl="0"/>
            <a:r>
              <a:rPr lang="fr-FR" dirty="0">
                <a:solidFill>
                  <a:schemeClr val="accent1">
                    <a:lumMod val="75000"/>
                  </a:schemeClr>
                </a:solidFill>
              </a:rPr>
              <a:t>Domaine 2 : Les méthodes et outils pour apprendre</a:t>
            </a:r>
            <a:r>
              <a:rPr lang="fr-FR" dirty="0"/>
              <a:t>, on parle de toutes les disciplines et pas des mathématiques. On pourrait au moins dire </a:t>
            </a:r>
            <a:r>
              <a:rPr lang="fr-FR" dirty="0">
                <a:solidFill>
                  <a:srgbClr val="C00000"/>
                </a:solidFill>
              </a:rPr>
              <a:t>organiser des données, analyser une figure, élaborer une démarche de résolution de problèmes</a:t>
            </a:r>
            <a:r>
              <a:rPr lang="fr-FR" dirty="0"/>
              <a:t>.</a:t>
            </a:r>
          </a:p>
          <a:p>
            <a:pPr lvl="0"/>
            <a:r>
              <a:rPr lang="fr-FR" dirty="0">
                <a:solidFill>
                  <a:schemeClr val="accent1">
                    <a:lumMod val="75000"/>
                  </a:schemeClr>
                </a:solidFill>
              </a:rPr>
              <a:t>Domaine 3, formation du citoyen </a:t>
            </a:r>
            <a:r>
              <a:rPr lang="fr-FR" dirty="0"/>
              <a:t>: dire au moins </a:t>
            </a:r>
            <a:r>
              <a:rPr lang="fr-FR" dirty="0">
                <a:solidFill>
                  <a:srgbClr val="C00000"/>
                </a:solidFill>
              </a:rPr>
              <a:t>que </a:t>
            </a:r>
            <a:r>
              <a:rPr lang="fr-FR" dirty="0" smtClean="0">
                <a:solidFill>
                  <a:srgbClr val="C00000"/>
                </a:solidFill>
              </a:rPr>
              <a:t>les </a:t>
            </a:r>
            <a:r>
              <a:rPr lang="fr-FR" dirty="0">
                <a:solidFill>
                  <a:srgbClr val="C00000"/>
                </a:solidFill>
              </a:rPr>
              <a:t>mathématiques contribuent au développement de l’esprit critique par la recherche de raisons, l’objectivation… Elles contribuent aussi à acquérir la compétence d’anticiper les conséquences d’une décision avant de réaliser l’action.</a:t>
            </a:r>
          </a:p>
          <a:p>
            <a:pPr lvl="0"/>
            <a:r>
              <a:rPr lang="fr-FR" dirty="0">
                <a:solidFill>
                  <a:schemeClr val="accent1">
                    <a:lumMod val="75000"/>
                  </a:schemeClr>
                </a:solidFill>
              </a:rPr>
              <a:t>Domaine 4</a:t>
            </a:r>
            <a:r>
              <a:rPr lang="fr-FR" dirty="0"/>
              <a:t> : </a:t>
            </a:r>
            <a:r>
              <a:rPr lang="fr-FR" dirty="0">
                <a:solidFill>
                  <a:srgbClr val="C00000"/>
                </a:solidFill>
              </a:rPr>
              <a:t>Ajouter quelque chose sur la géométrie</a:t>
            </a:r>
            <a:r>
              <a:rPr lang="fr-FR" dirty="0"/>
              <a:t> : entrer dans un système rationnel qui permet de décrire les formes et grandeurs des objets du monde et de les construire</a:t>
            </a:r>
            <a:r>
              <a:rPr lang="fr-FR" dirty="0" smtClean="0"/>
              <a:t>.</a:t>
            </a:r>
          </a:p>
          <a:p>
            <a:r>
              <a:rPr lang="fr-FR" dirty="0"/>
              <a:t>Dans </a:t>
            </a:r>
            <a:r>
              <a:rPr lang="fr-FR" dirty="0">
                <a:solidFill>
                  <a:schemeClr val="accent1">
                    <a:lumMod val="75000"/>
                  </a:schemeClr>
                </a:solidFill>
              </a:rPr>
              <a:t>l’introduction du volet 3 </a:t>
            </a:r>
            <a:r>
              <a:rPr lang="fr-FR" dirty="0"/>
              <a:t>mettre en avant l’initiation à une réelle activité mathématique</a:t>
            </a:r>
          </a:p>
          <a:p>
            <a:pPr lvl="0"/>
            <a:endParaRPr lang="fr-FR" dirty="0"/>
          </a:p>
          <a:p>
            <a:endParaRPr lang="fr-FR" dirty="0"/>
          </a:p>
        </p:txBody>
      </p:sp>
      <p:sp>
        <p:nvSpPr>
          <p:cNvPr id="4" name="Espace réservé de la date 3"/>
          <p:cNvSpPr>
            <a:spLocks noGrp="1"/>
          </p:cNvSpPr>
          <p:nvPr>
            <p:ph type="dt" sz="half" idx="10"/>
          </p:nvPr>
        </p:nvSpPr>
        <p:spPr/>
        <p:txBody>
          <a:bodyPr/>
          <a:lstStyle/>
          <a:p>
            <a:r>
              <a:rPr lang="fr-FR"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8</a:t>
            </a:fld>
            <a:endParaRPr lang="fr-FR"/>
          </a:p>
        </p:txBody>
      </p:sp>
    </p:spTree>
    <p:extLst>
      <p:ext uri="{BB962C8B-B14F-4D97-AF65-F5344CB8AC3E}">
        <p14:creationId xmlns:p14="http://schemas.microsoft.com/office/powerpoint/2010/main" val="33645993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16561"/>
          </a:xfrm>
        </p:spPr>
        <p:txBody>
          <a:bodyPr>
            <a:normAutofit/>
          </a:bodyPr>
          <a:lstStyle/>
          <a:p>
            <a:r>
              <a:rPr lang="fr-FR" sz="3200" dirty="0" smtClean="0"/>
              <a:t>Autres remarques générales</a:t>
            </a:r>
            <a:endParaRPr lang="fr-FR" sz="3200" dirty="0"/>
          </a:p>
        </p:txBody>
      </p:sp>
      <p:sp>
        <p:nvSpPr>
          <p:cNvPr id="3" name="Espace réservé du contenu 2"/>
          <p:cNvSpPr>
            <a:spLocks noGrp="1"/>
          </p:cNvSpPr>
          <p:nvPr>
            <p:ph idx="1"/>
          </p:nvPr>
        </p:nvSpPr>
        <p:spPr>
          <a:xfrm>
            <a:off x="838200" y="1364566"/>
            <a:ext cx="10515600" cy="4839286"/>
          </a:xfrm>
        </p:spPr>
        <p:txBody>
          <a:bodyPr/>
          <a:lstStyle/>
          <a:p>
            <a:pPr lvl="0"/>
            <a:r>
              <a:rPr lang="fr-FR" dirty="0">
                <a:solidFill>
                  <a:srgbClr val="C00000"/>
                </a:solidFill>
              </a:rPr>
              <a:t>Repères de progressivité trop </a:t>
            </a:r>
            <a:r>
              <a:rPr lang="fr-FR" dirty="0" smtClean="0">
                <a:solidFill>
                  <a:srgbClr val="C00000"/>
                </a:solidFill>
              </a:rPr>
              <a:t>précis </a:t>
            </a:r>
            <a:r>
              <a:rPr lang="fr-FR" dirty="0" smtClean="0"/>
              <a:t/>
            </a:r>
            <a:br>
              <a:rPr lang="fr-FR" dirty="0" smtClean="0"/>
            </a:br>
            <a:r>
              <a:rPr lang="fr-FR" dirty="0" smtClean="0"/>
              <a:t>C’est </a:t>
            </a:r>
            <a:r>
              <a:rPr lang="fr-FR" dirty="0"/>
              <a:t>un point auquel nous sommes très attentifs : il faut laisser de la souplesse pour les projets d’école mais donner néanmoins des indications claires. </a:t>
            </a:r>
            <a:r>
              <a:rPr lang="fr-FR" dirty="0" smtClean="0"/>
              <a:t/>
            </a:r>
            <a:br>
              <a:rPr lang="fr-FR" dirty="0" smtClean="0"/>
            </a:br>
            <a:r>
              <a:rPr lang="fr-FR" dirty="0" smtClean="0"/>
              <a:t>Si </a:t>
            </a:r>
            <a:r>
              <a:rPr lang="fr-FR" dirty="0"/>
              <a:t>les repères de progressivité sont trop précis, il y a risque de compromettre le travail par cycles, et que les repères se substituent à l’ensemble des textes de niveaux 1, 2, et 3. </a:t>
            </a:r>
            <a:r>
              <a:rPr lang="fr-FR" dirty="0" smtClean="0"/>
              <a:t/>
            </a:r>
            <a:br>
              <a:rPr lang="fr-FR" dirty="0" smtClean="0"/>
            </a:br>
            <a:r>
              <a:rPr lang="fr-FR" dirty="0" smtClean="0"/>
              <a:t>Nous </a:t>
            </a:r>
            <a:r>
              <a:rPr lang="fr-FR" dirty="0"/>
              <a:t>les reverrons en tenant compte des remarques </a:t>
            </a:r>
            <a:r>
              <a:rPr lang="fr-FR" dirty="0" smtClean="0"/>
              <a:t>(mais toutes  </a:t>
            </a:r>
            <a:r>
              <a:rPr lang="fr-FR" dirty="0"/>
              <a:t>ne vont pas </a:t>
            </a:r>
            <a:r>
              <a:rPr lang="fr-FR" dirty="0" smtClean="0"/>
              <a:t>dans </a:t>
            </a:r>
            <a:r>
              <a:rPr lang="fr-FR" dirty="0"/>
              <a:t>le même </a:t>
            </a:r>
            <a:r>
              <a:rPr lang="fr-FR" dirty="0" smtClean="0"/>
              <a:t>sens).</a:t>
            </a:r>
            <a:endParaRPr lang="fr-FR" dirty="0"/>
          </a:p>
          <a:p>
            <a:r>
              <a:rPr lang="fr-FR" dirty="0">
                <a:solidFill>
                  <a:srgbClr val="C00000"/>
                </a:solidFill>
              </a:rPr>
              <a:t>Préciser mieux le statut des exemples </a:t>
            </a:r>
            <a:r>
              <a:rPr lang="fr-FR" dirty="0"/>
              <a:t>(3</a:t>
            </a:r>
            <a:r>
              <a:rPr lang="fr-FR" baseline="30000" dirty="0"/>
              <a:t>ème</a:t>
            </a:r>
            <a:r>
              <a:rPr lang="fr-FR" dirty="0"/>
              <a:t> colonne). Ce qui relève des attendus et ce qui relève des exemples, ce qui relève des informations pour l’enseignant</a:t>
            </a:r>
            <a:r>
              <a:rPr lang="fr-FR" dirty="0" smtClean="0"/>
              <a:t>.</a:t>
            </a:r>
            <a:br>
              <a:rPr lang="fr-FR" dirty="0" smtClean="0"/>
            </a:br>
            <a:r>
              <a:rPr lang="fr-FR" dirty="0" smtClean="0"/>
              <a:t>Revoir dans le cadre de l’harmonisation avec les autres cycles.</a:t>
            </a:r>
            <a:endParaRPr lang="fr-FR" dirty="0"/>
          </a:p>
        </p:txBody>
      </p:sp>
      <p:sp>
        <p:nvSpPr>
          <p:cNvPr id="4" name="Espace réservé de la date 3"/>
          <p:cNvSpPr>
            <a:spLocks noGrp="1"/>
          </p:cNvSpPr>
          <p:nvPr>
            <p:ph type="dt" sz="half" idx="10"/>
          </p:nvPr>
        </p:nvSpPr>
        <p:spPr/>
        <p:txBody>
          <a:bodyPr/>
          <a:lstStyle/>
          <a:p>
            <a:r>
              <a:rPr lang="fr-FR" dirty="0" smtClean="0"/>
              <a:t>29/05/2015</a:t>
            </a:r>
            <a:endParaRPr lang="fr-FR" dirty="0"/>
          </a:p>
        </p:txBody>
      </p:sp>
      <p:sp>
        <p:nvSpPr>
          <p:cNvPr id="5" name="Espace réservé du pied de page 4"/>
          <p:cNvSpPr>
            <a:spLocks noGrp="1"/>
          </p:cNvSpPr>
          <p:nvPr>
            <p:ph type="ftr" sz="quarter" idx="11"/>
          </p:nvPr>
        </p:nvSpPr>
        <p:spPr/>
        <p:txBody>
          <a:bodyPr/>
          <a:lstStyle/>
          <a:p>
            <a:r>
              <a:rPr lang="fr-FR" smtClean="0"/>
              <a:t>CS-IREM</a:t>
            </a:r>
            <a:endParaRPr lang="fr-FR" dirty="0"/>
          </a:p>
        </p:txBody>
      </p:sp>
      <p:sp>
        <p:nvSpPr>
          <p:cNvPr id="6" name="Espace réservé du numéro de diapositive 5"/>
          <p:cNvSpPr>
            <a:spLocks noGrp="1"/>
          </p:cNvSpPr>
          <p:nvPr>
            <p:ph type="sldNum" sz="quarter" idx="12"/>
          </p:nvPr>
        </p:nvSpPr>
        <p:spPr/>
        <p:txBody>
          <a:bodyPr/>
          <a:lstStyle/>
          <a:p>
            <a:fld id="{3223D33E-F1B8-44BE-A867-A315AEDAC14F}" type="slidenum">
              <a:rPr lang="fr-FR" smtClean="0"/>
              <a:t>9</a:t>
            </a:fld>
            <a:endParaRPr lang="fr-FR"/>
          </a:p>
        </p:txBody>
      </p:sp>
    </p:spTree>
    <p:extLst>
      <p:ext uri="{BB962C8B-B14F-4D97-AF65-F5344CB8AC3E}">
        <p14:creationId xmlns:p14="http://schemas.microsoft.com/office/powerpoint/2010/main" val="40769629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856</Words>
  <Application>Microsoft Macintosh PowerPoint</Application>
  <PresentationFormat>Personnalisé</PresentationFormat>
  <Paragraphs>117</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Discussion sur les projets de programmes du cycle 2 en mathématiques </vt:lpstr>
      <vt:lpstr>Des choix généraux et leurs raisons</vt:lpstr>
      <vt:lpstr>Des choix généraux et leurs raisons</vt:lpstr>
      <vt:lpstr>La continuité : Aborder dès le cycle 2 des notions fondamentales qui seront étudiées dans la suite : Il ne s’agit pas d’un alourdissement du programme mais </vt:lpstr>
      <vt:lpstr>Des ajustements à faire pour tenir compte des remarques </vt:lpstr>
      <vt:lpstr>1. Remarques générales, concernant les volets 1 et 2 et les introductions </vt:lpstr>
      <vt:lpstr>Dans le volet 1, les spécificités du cycle 2,  </vt:lpstr>
      <vt:lpstr>Dans le volet 2 sur le socle commun, les mathématiques devraient apparaître à plusieurs endroits :</vt:lpstr>
      <vt:lpstr>Autres remarques générales</vt:lpstr>
      <vt:lpstr>2. Liaison cycle 2 / cycle 3 Structuration et présentation</vt:lpstr>
      <vt:lpstr>2. Liaison cycle 2 / cycle 3   Les contenus</vt:lpstr>
      <vt:lpstr>2. Liaison cycle 2 / cycle 3   Les contenus</vt:lpstr>
      <vt:lpstr>La cohérence et la continuité dans chaque cycle et d’un cycle à l’autre </vt:lpstr>
      <vt:lpstr>3. Géométrie</vt:lpstr>
      <vt:lpstr>Autres remarques</vt:lpstr>
      <vt:lpstr>4. Nombres et grandeurs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Marie-Jeanne Perrin</dc:creator>
  <cp:lastModifiedBy>RAOULT Jean-Pierre</cp:lastModifiedBy>
  <cp:revision>26</cp:revision>
  <dcterms:created xsi:type="dcterms:W3CDTF">2015-05-28T16:47:04Z</dcterms:created>
  <dcterms:modified xsi:type="dcterms:W3CDTF">2015-06-16T05:59:56Z</dcterms:modified>
</cp:coreProperties>
</file>