
<file path=[Content_Types].xml><?xml version="1.0" encoding="utf-8"?>
<Types xmlns="http://schemas.openxmlformats.org/package/2006/content-types">
  <Default Extension="png" ContentType="image/png"/>
  <Default Extension="bin" ContentType="application/vnd.openxmlformats-officedocument.oleObject"/>
  <Default Extension="svg" ContentType="image/svg+xml"/>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389" r:id="rId3"/>
    <p:sldId id="257" r:id="rId4"/>
    <p:sldId id="258" r:id="rId5"/>
    <p:sldId id="382" r:id="rId6"/>
    <p:sldId id="260" r:id="rId7"/>
    <p:sldId id="372" r:id="rId8"/>
    <p:sldId id="371" r:id="rId9"/>
    <p:sldId id="363" r:id="rId10"/>
    <p:sldId id="276" r:id="rId11"/>
    <p:sldId id="287" r:id="rId12"/>
    <p:sldId id="373" r:id="rId13"/>
    <p:sldId id="374" r:id="rId14"/>
    <p:sldId id="375" r:id="rId15"/>
    <p:sldId id="376" r:id="rId16"/>
    <p:sldId id="377" r:id="rId17"/>
    <p:sldId id="378" r:id="rId18"/>
    <p:sldId id="383" r:id="rId19"/>
    <p:sldId id="385" r:id="rId20"/>
    <p:sldId id="388" r:id="rId21"/>
    <p:sldId id="384" r:id="rId22"/>
    <p:sldId id="386" r:id="rId23"/>
    <p:sldId id="387" r:id="rId24"/>
    <p:sldId id="273" r:id="rId25"/>
    <p:sldId id="379"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mamy" initials="A" lastIdx="7" clrIdx="0">
    <p:extLst>
      <p:ext uri="{19B8F6BF-5375-455C-9EA6-DF929625EA0E}">
        <p15:presenceInfo xmlns:p15="http://schemas.microsoft.com/office/powerpoint/2012/main" xmlns="" userId="Almam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524" autoAdjust="0"/>
  </p:normalViewPr>
  <p:slideViewPr>
    <p:cSldViewPr>
      <p:cViewPr>
        <p:scale>
          <a:sx n="100" d="100"/>
          <a:sy n="100" d="100"/>
        </p:scale>
        <p:origin x="-51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57" d="100"/>
          <a:sy n="57" d="100"/>
        </p:scale>
        <p:origin x="2488"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6.svg"/><Relationship Id="rId1" Type="http://schemas.openxmlformats.org/officeDocument/2006/relationships/image" Target="../media/image1.png"/><Relationship Id="rId6" Type="http://schemas.openxmlformats.org/officeDocument/2006/relationships/image" Target="../media/image20.svg"/><Relationship Id="rId5" Type="http://schemas.openxmlformats.org/officeDocument/2006/relationships/image" Target="../media/image3.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6.svg"/><Relationship Id="rId1" Type="http://schemas.openxmlformats.org/officeDocument/2006/relationships/image" Target="../media/image1.png"/><Relationship Id="rId6" Type="http://schemas.openxmlformats.org/officeDocument/2006/relationships/image" Target="../media/image20.svg"/><Relationship Id="rId5" Type="http://schemas.openxmlformats.org/officeDocument/2006/relationships/image" Target="../media/image3.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14C55B-2CAA-42CA-94F6-0E24E3FCF709}"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536586D-88F3-4A01-B818-207F4C8F0B0F}">
      <dgm:prSet custT="1"/>
      <dgm:spPr/>
      <dgm:t>
        <a:bodyPr/>
        <a:lstStyle/>
        <a:p>
          <a:pPr>
            <a:lnSpc>
              <a:spcPct val="100000"/>
            </a:lnSpc>
          </a:pPr>
          <a:r>
            <a:rPr lang="fr-FR" sz="2000" dirty="0"/>
            <a:t>On voit ainsi apparaître une contradiction entre les deux problématiques; </a:t>
          </a:r>
          <a:endParaRPr lang="en-US" sz="2000" dirty="0"/>
        </a:p>
      </dgm:t>
    </dgm:pt>
    <dgm:pt modelId="{609036A5-AF1D-464B-96FF-3DD885AB76A8}" type="parTrans" cxnId="{C755BD3C-D9E6-4AE2-BC40-908FA8D7230E}">
      <dgm:prSet/>
      <dgm:spPr/>
      <dgm:t>
        <a:bodyPr/>
        <a:lstStyle/>
        <a:p>
          <a:endParaRPr lang="en-US"/>
        </a:p>
      </dgm:t>
    </dgm:pt>
    <dgm:pt modelId="{CDEA618E-691F-40D8-AEA8-5021C0A0FE99}" type="sibTrans" cxnId="{C755BD3C-D9E6-4AE2-BC40-908FA8D7230E}">
      <dgm:prSet/>
      <dgm:spPr/>
      <dgm:t>
        <a:bodyPr/>
        <a:lstStyle/>
        <a:p>
          <a:endParaRPr lang="en-US"/>
        </a:p>
      </dgm:t>
    </dgm:pt>
    <dgm:pt modelId="{DC68CF06-54EC-42B5-9C64-3DC365539741}">
      <dgm:prSet custT="1"/>
      <dgm:spPr/>
      <dgm:t>
        <a:bodyPr/>
        <a:lstStyle/>
        <a:p>
          <a:pPr>
            <a:lnSpc>
              <a:spcPct val="100000"/>
            </a:lnSpc>
            <a:spcAft>
              <a:spcPts val="0"/>
            </a:spcAft>
          </a:pPr>
          <a:r>
            <a:rPr lang="fr-FR" sz="1900" dirty="0"/>
            <a:t>la première met l'accent sur le mouvement de la variable indépendante et l'effet d'entraînement sur la variable dépendante</a:t>
          </a:r>
          <a:r>
            <a:rPr lang="fr-FR" sz="1400" dirty="0"/>
            <a:t>, </a:t>
          </a:r>
          <a:endParaRPr lang="en-US" sz="1400" dirty="0"/>
        </a:p>
      </dgm:t>
    </dgm:pt>
    <dgm:pt modelId="{A2B0915E-AE67-41CC-A9A2-4CFFF3D0DDA0}" type="parTrans" cxnId="{F74F26BB-550F-495B-9162-452B39971EA8}">
      <dgm:prSet/>
      <dgm:spPr/>
      <dgm:t>
        <a:bodyPr/>
        <a:lstStyle/>
        <a:p>
          <a:endParaRPr lang="en-US"/>
        </a:p>
      </dgm:t>
    </dgm:pt>
    <dgm:pt modelId="{1CCF2ACE-1E53-4D5C-84D9-0FA8F02DE0EB}" type="sibTrans" cxnId="{F74F26BB-550F-495B-9162-452B39971EA8}">
      <dgm:prSet/>
      <dgm:spPr/>
      <dgm:t>
        <a:bodyPr/>
        <a:lstStyle/>
        <a:p>
          <a:endParaRPr lang="en-US"/>
        </a:p>
      </dgm:t>
    </dgm:pt>
    <dgm:pt modelId="{BE9D233A-BEE4-4262-8352-003EE7EA0D01}">
      <dgm:prSet custT="1"/>
      <dgm:spPr/>
      <dgm:t>
        <a:bodyPr/>
        <a:lstStyle/>
        <a:p>
          <a:pPr>
            <a:lnSpc>
              <a:spcPct val="100000"/>
            </a:lnSpc>
          </a:pPr>
          <a:r>
            <a:rPr lang="fr-FR" sz="1800" dirty="0"/>
            <a:t>la seconde met l'accent sur la variable dépendante et la façon dont elle force les valeurs de la première variable.</a:t>
          </a:r>
          <a:endParaRPr lang="en-US" sz="1800" dirty="0"/>
        </a:p>
      </dgm:t>
    </dgm:pt>
    <dgm:pt modelId="{BA33AE20-B55B-496B-A850-FA57E9002CA5}" type="parTrans" cxnId="{3FFC7B09-E52C-4ABC-956D-F2AFEFF074D3}">
      <dgm:prSet/>
      <dgm:spPr/>
      <dgm:t>
        <a:bodyPr/>
        <a:lstStyle/>
        <a:p>
          <a:endParaRPr lang="en-US"/>
        </a:p>
      </dgm:t>
    </dgm:pt>
    <dgm:pt modelId="{36CE7B6B-2474-4C91-9613-1EFECB074B34}" type="sibTrans" cxnId="{3FFC7B09-E52C-4ABC-956D-F2AFEFF074D3}">
      <dgm:prSet/>
      <dgm:spPr/>
      <dgm:t>
        <a:bodyPr/>
        <a:lstStyle/>
        <a:p>
          <a:endParaRPr lang="en-US"/>
        </a:p>
      </dgm:t>
    </dgm:pt>
    <dgm:pt modelId="{31D74C3B-8B4A-4D1F-BCFA-0EF271721A97}">
      <dgm:prSet/>
      <dgm:spPr/>
      <dgm:t>
        <a:bodyPr/>
        <a:lstStyle/>
        <a:p>
          <a:pPr>
            <a:lnSpc>
              <a:spcPct val="100000"/>
            </a:lnSpc>
          </a:pPr>
          <a:r>
            <a:rPr lang="fr-FR" dirty="0"/>
            <a:t>D’après R. Bkouche c’est cette contradiction qui constitue l'une des difficultés de la notion de limite, difficulté qui relève de l'ordre mathématique et c'est en cela qu'elle est une difficulté pédagogique. </a:t>
          </a:r>
          <a:endParaRPr lang="en-US" dirty="0"/>
        </a:p>
      </dgm:t>
    </dgm:pt>
    <dgm:pt modelId="{EA1730D4-B59C-4D6E-9402-E78F62E2EB17}" type="parTrans" cxnId="{A3B0E1A1-4B1E-439A-92BF-E1FA59E7EE09}">
      <dgm:prSet/>
      <dgm:spPr/>
      <dgm:t>
        <a:bodyPr/>
        <a:lstStyle/>
        <a:p>
          <a:endParaRPr lang="en-US"/>
        </a:p>
      </dgm:t>
    </dgm:pt>
    <dgm:pt modelId="{CF5D53F6-A644-4460-A55E-EC9A33E14D81}" type="sibTrans" cxnId="{A3B0E1A1-4B1E-439A-92BF-E1FA59E7EE09}">
      <dgm:prSet/>
      <dgm:spPr/>
      <dgm:t>
        <a:bodyPr/>
        <a:lstStyle/>
        <a:p>
          <a:endParaRPr lang="en-US"/>
        </a:p>
      </dgm:t>
    </dgm:pt>
    <dgm:pt modelId="{8C186EA5-2966-44DA-8015-B45C826B7C91}" type="pres">
      <dgm:prSet presAssocID="{DC14C55B-2CAA-42CA-94F6-0E24E3FCF709}" presName="root" presStyleCnt="0">
        <dgm:presLayoutVars>
          <dgm:dir/>
          <dgm:resizeHandles val="exact"/>
        </dgm:presLayoutVars>
      </dgm:prSet>
      <dgm:spPr/>
      <dgm:t>
        <a:bodyPr/>
        <a:lstStyle/>
        <a:p>
          <a:endParaRPr lang="fr-FR"/>
        </a:p>
      </dgm:t>
    </dgm:pt>
    <dgm:pt modelId="{2A51C04B-DE55-4F09-B28A-8DE25C469C49}" type="pres">
      <dgm:prSet presAssocID="{6536586D-88F3-4A01-B818-207F4C8F0B0F}" presName="compNode" presStyleCnt="0"/>
      <dgm:spPr/>
    </dgm:pt>
    <dgm:pt modelId="{E4532558-4740-4E87-A219-EB1D1B8E30E7}" type="pres">
      <dgm:prSet presAssocID="{6536586D-88F3-4A01-B818-207F4C8F0B0F}" presName="bgRect" presStyleLbl="bgShp" presStyleIdx="0" presStyleCnt="4"/>
      <dgm:spPr/>
    </dgm:pt>
    <dgm:pt modelId="{C74FFE3B-D2E1-4357-A608-501450C3C448}" type="pres">
      <dgm:prSet presAssocID="{6536586D-88F3-4A01-B818-207F4C8F0B0F}"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fr-FR"/>
        </a:p>
      </dgm:t>
      <dgm:extLst>
        <a:ext uri="{E40237B7-FDA0-4F09-8148-C483321AD2D9}">
          <dgm14:cNvPr xmlns:dgm14="http://schemas.microsoft.com/office/drawing/2010/diagram" id="0" name="" descr="Quotes"/>
        </a:ext>
      </dgm:extLst>
    </dgm:pt>
    <dgm:pt modelId="{5BDDFCF6-EAE8-40EE-A4E7-1A5BCD7F3BDC}" type="pres">
      <dgm:prSet presAssocID="{6536586D-88F3-4A01-B818-207F4C8F0B0F}" presName="spaceRect" presStyleCnt="0"/>
      <dgm:spPr/>
    </dgm:pt>
    <dgm:pt modelId="{8BA32410-86CA-4D11-97F0-16B486FECB04}" type="pres">
      <dgm:prSet presAssocID="{6536586D-88F3-4A01-B818-207F4C8F0B0F}" presName="parTx" presStyleLbl="revTx" presStyleIdx="0" presStyleCnt="4">
        <dgm:presLayoutVars>
          <dgm:chMax val="0"/>
          <dgm:chPref val="0"/>
        </dgm:presLayoutVars>
      </dgm:prSet>
      <dgm:spPr/>
      <dgm:t>
        <a:bodyPr/>
        <a:lstStyle/>
        <a:p>
          <a:endParaRPr lang="fr-FR"/>
        </a:p>
      </dgm:t>
    </dgm:pt>
    <dgm:pt modelId="{5D44EEC5-626C-484C-BF07-714949F3453E}" type="pres">
      <dgm:prSet presAssocID="{CDEA618E-691F-40D8-AEA8-5021C0A0FE99}" presName="sibTrans" presStyleCnt="0"/>
      <dgm:spPr/>
    </dgm:pt>
    <dgm:pt modelId="{24D49E4E-F687-423A-8ABA-A4FF6249B86C}" type="pres">
      <dgm:prSet presAssocID="{DC68CF06-54EC-42B5-9C64-3DC365539741}" presName="compNode" presStyleCnt="0"/>
      <dgm:spPr/>
    </dgm:pt>
    <dgm:pt modelId="{7B1945C1-1EFE-4D2F-AB2A-BC161CC0B89A}" type="pres">
      <dgm:prSet presAssocID="{DC68CF06-54EC-42B5-9C64-3DC365539741}" presName="bgRect" presStyleLbl="bgShp" presStyleIdx="1" presStyleCnt="4"/>
      <dgm:spPr/>
    </dgm:pt>
    <dgm:pt modelId="{E17F189F-3628-46A4-B8AC-F9A0AB6CFD89}" type="pres">
      <dgm:prSet presAssocID="{DC68CF06-54EC-42B5-9C64-3DC365539741}"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fr-FR"/>
        </a:p>
      </dgm:t>
      <dgm:extLst>
        <a:ext uri="{E40237B7-FDA0-4F09-8148-C483321AD2D9}">
          <dgm14:cNvPr xmlns:dgm14="http://schemas.microsoft.com/office/drawing/2010/diagram" id="0" name="" descr="Skeleton"/>
        </a:ext>
      </dgm:extLst>
    </dgm:pt>
    <dgm:pt modelId="{6702A2A5-ACE9-4344-8EFB-96F0A605A865}" type="pres">
      <dgm:prSet presAssocID="{DC68CF06-54EC-42B5-9C64-3DC365539741}" presName="spaceRect" presStyleCnt="0"/>
      <dgm:spPr/>
    </dgm:pt>
    <dgm:pt modelId="{BB79B7D4-948C-4AE3-B92B-01C51C7CEA93}" type="pres">
      <dgm:prSet presAssocID="{DC68CF06-54EC-42B5-9C64-3DC365539741}" presName="parTx" presStyleLbl="revTx" presStyleIdx="1" presStyleCnt="4">
        <dgm:presLayoutVars>
          <dgm:chMax val="0"/>
          <dgm:chPref val="0"/>
        </dgm:presLayoutVars>
      </dgm:prSet>
      <dgm:spPr/>
      <dgm:t>
        <a:bodyPr/>
        <a:lstStyle/>
        <a:p>
          <a:endParaRPr lang="fr-FR"/>
        </a:p>
      </dgm:t>
    </dgm:pt>
    <dgm:pt modelId="{FBC535BF-700E-4973-8791-25F5E0D7BBAC}" type="pres">
      <dgm:prSet presAssocID="{1CCF2ACE-1E53-4D5C-84D9-0FA8F02DE0EB}" presName="sibTrans" presStyleCnt="0"/>
      <dgm:spPr/>
    </dgm:pt>
    <dgm:pt modelId="{72E00842-AAD4-46DD-9E3A-C03ED8F630A6}" type="pres">
      <dgm:prSet presAssocID="{BE9D233A-BEE4-4262-8352-003EE7EA0D01}" presName="compNode" presStyleCnt="0"/>
      <dgm:spPr/>
    </dgm:pt>
    <dgm:pt modelId="{BCA18413-96E1-467C-9198-7AD26CCAC140}" type="pres">
      <dgm:prSet presAssocID="{BE9D233A-BEE4-4262-8352-003EE7EA0D01}" presName="bgRect" presStyleLbl="bgShp" presStyleIdx="2" presStyleCnt="4"/>
      <dgm:spPr/>
    </dgm:pt>
    <dgm:pt modelId="{7933B877-F7F3-4AB4-BF83-F6FFD26969FB}" type="pres">
      <dgm:prSet presAssocID="{BE9D233A-BEE4-4262-8352-003EE7EA0D01}"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fr-FR"/>
        </a:p>
      </dgm:t>
      <dgm:extLst>
        <a:ext uri="{E40237B7-FDA0-4F09-8148-C483321AD2D9}">
          <dgm14:cNvPr xmlns:dgm14="http://schemas.microsoft.com/office/drawing/2010/diagram" id="0" name="" descr="Moustache Face with Solid Fill"/>
        </a:ext>
      </dgm:extLst>
    </dgm:pt>
    <dgm:pt modelId="{DBE3561A-D8BE-43AE-9C32-595B557294B5}" type="pres">
      <dgm:prSet presAssocID="{BE9D233A-BEE4-4262-8352-003EE7EA0D01}" presName="spaceRect" presStyleCnt="0"/>
      <dgm:spPr/>
    </dgm:pt>
    <dgm:pt modelId="{43F7F19E-3B55-457A-BA38-28DFDF1FA083}" type="pres">
      <dgm:prSet presAssocID="{BE9D233A-BEE4-4262-8352-003EE7EA0D01}" presName="parTx" presStyleLbl="revTx" presStyleIdx="2" presStyleCnt="4">
        <dgm:presLayoutVars>
          <dgm:chMax val="0"/>
          <dgm:chPref val="0"/>
        </dgm:presLayoutVars>
      </dgm:prSet>
      <dgm:spPr/>
      <dgm:t>
        <a:bodyPr/>
        <a:lstStyle/>
        <a:p>
          <a:endParaRPr lang="fr-FR"/>
        </a:p>
      </dgm:t>
    </dgm:pt>
    <dgm:pt modelId="{5910F52A-CF39-4516-8F84-581D995F2EB7}" type="pres">
      <dgm:prSet presAssocID="{36CE7B6B-2474-4C91-9613-1EFECB074B34}" presName="sibTrans" presStyleCnt="0"/>
      <dgm:spPr/>
    </dgm:pt>
    <dgm:pt modelId="{AC8F04F5-368D-43D8-9F5F-E023E4BCD392}" type="pres">
      <dgm:prSet presAssocID="{31D74C3B-8B4A-4D1F-BCFA-0EF271721A97}" presName="compNode" presStyleCnt="0"/>
      <dgm:spPr/>
    </dgm:pt>
    <dgm:pt modelId="{BA381FB8-556D-4E16-9CE6-E2A3C92DC6E9}" type="pres">
      <dgm:prSet presAssocID="{31D74C3B-8B4A-4D1F-BCFA-0EF271721A97}" presName="bgRect" presStyleLbl="bgShp" presStyleIdx="3" presStyleCnt="4"/>
      <dgm:spPr/>
    </dgm:pt>
    <dgm:pt modelId="{76665414-A780-4A01-A285-34E9203D6504}" type="pres">
      <dgm:prSet presAssocID="{31D74C3B-8B4A-4D1F-BCFA-0EF271721A97}"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fr-FR"/>
        </a:p>
      </dgm:t>
      <dgm:extLst>
        <a:ext uri="{E40237B7-FDA0-4F09-8148-C483321AD2D9}">
          <dgm14:cNvPr xmlns:dgm14="http://schemas.microsoft.com/office/drawing/2010/diagram" id="0" name="" descr="Questions"/>
        </a:ext>
      </dgm:extLst>
    </dgm:pt>
    <dgm:pt modelId="{EAF06C31-5D34-4984-B0C1-BC22122BF864}" type="pres">
      <dgm:prSet presAssocID="{31D74C3B-8B4A-4D1F-BCFA-0EF271721A97}" presName="spaceRect" presStyleCnt="0"/>
      <dgm:spPr/>
    </dgm:pt>
    <dgm:pt modelId="{2855586F-DE58-4D6D-A6FE-6F797F6E9197}" type="pres">
      <dgm:prSet presAssocID="{31D74C3B-8B4A-4D1F-BCFA-0EF271721A97}" presName="parTx" presStyleLbl="revTx" presStyleIdx="3" presStyleCnt="4">
        <dgm:presLayoutVars>
          <dgm:chMax val="0"/>
          <dgm:chPref val="0"/>
        </dgm:presLayoutVars>
      </dgm:prSet>
      <dgm:spPr/>
      <dgm:t>
        <a:bodyPr/>
        <a:lstStyle/>
        <a:p>
          <a:endParaRPr lang="fr-FR"/>
        </a:p>
      </dgm:t>
    </dgm:pt>
  </dgm:ptLst>
  <dgm:cxnLst>
    <dgm:cxn modelId="{9990A882-FF42-4D6B-ACD0-66CBC05B9DA2}" type="presOf" srcId="{31D74C3B-8B4A-4D1F-BCFA-0EF271721A97}" destId="{2855586F-DE58-4D6D-A6FE-6F797F6E9197}" srcOrd="0" destOrd="0" presId="urn:microsoft.com/office/officeart/2018/2/layout/IconVerticalSolidList"/>
    <dgm:cxn modelId="{3FFC7B09-E52C-4ABC-956D-F2AFEFF074D3}" srcId="{DC14C55B-2CAA-42CA-94F6-0E24E3FCF709}" destId="{BE9D233A-BEE4-4262-8352-003EE7EA0D01}" srcOrd="2" destOrd="0" parTransId="{BA33AE20-B55B-496B-A850-FA57E9002CA5}" sibTransId="{36CE7B6B-2474-4C91-9613-1EFECB074B34}"/>
    <dgm:cxn modelId="{605CA8BA-916A-436F-9589-5EBBF5A88079}" type="presOf" srcId="{DC68CF06-54EC-42B5-9C64-3DC365539741}" destId="{BB79B7D4-948C-4AE3-B92B-01C51C7CEA93}" srcOrd="0" destOrd="0" presId="urn:microsoft.com/office/officeart/2018/2/layout/IconVerticalSolidList"/>
    <dgm:cxn modelId="{A3B0E1A1-4B1E-439A-92BF-E1FA59E7EE09}" srcId="{DC14C55B-2CAA-42CA-94F6-0E24E3FCF709}" destId="{31D74C3B-8B4A-4D1F-BCFA-0EF271721A97}" srcOrd="3" destOrd="0" parTransId="{EA1730D4-B59C-4D6E-9402-E78F62E2EB17}" sibTransId="{CF5D53F6-A644-4460-A55E-EC9A33E14D81}"/>
    <dgm:cxn modelId="{74BE4B76-9B30-42F8-84BF-57A59D6C51D6}" type="presOf" srcId="{6536586D-88F3-4A01-B818-207F4C8F0B0F}" destId="{8BA32410-86CA-4D11-97F0-16B486FECB04}" srcOrd="0" destOrd="0" presId="urn:microsoft.com/office/officeart/2018/2/layout/IconVerticalSolidList"/>
    <dgm:cxn modelId="{B2661E11-3A17-43F0-B892-A8DF247DAD30}" type="presOf" srcId="{BE9D233A-BEE4-4262-8352-003EE7EA0D01}" destId="{43F7F19E-3B55-457A-BA38-28DFDF1FA083}" srcOrd="0" destOrd="0" presId="urn:microsoft.com/office/officeart/2018/2/layout/IconVerticalSolidList"/>
    <dgm:cxn modelId="{C755BD3C-D9E6-4AE2-BC40-908FA8D7230E}" srcId="{DC14C55B-2CAA-42CA-94F6-0E24E3FCF709}" destId="{6536586D-88F3-4A01-B818-207F4C8F0B0F}" srcOrd="0" destOrd="0" parTransId="{609036A5-AF1D-464B-96FF-3DD885AB76A8}" sibTransId="{CDEA618E-691F-40D8-AEA8-5021C0A0FE99}"/>
    <dgm:cxn modelId="{2888092C-33F3-474E-8DB7-767B3A064881}" type="presOf" srcId="{DC14C55B-2CAA-42CA-94F6-0E24E3FCF709}" destId="{8C186EA5-2966-44DA-8015-B45C826B7C91}" srcOrd="0" destOrd="0" presId="urn:microsoft.com/office/officeart/2018/2/layout/IconVerticalSolidList"/>
    <dgm:cxn modelId="{F74F26BB-550F-495B-9162-452B39971EA8}" srcId="{DC14C55B-2CAA-42CA-94F6-0E24E3FCF709}" destId="{DC68CF06-54EC-42B5-9C64-3DC365539741}" srcOrd="1" destOrd="0" parTransId="{A2B0915E-AE67-41CC-A9A2-4CFFF3D0DDA0}" sibTransId="{1CCF2ACE-1E53-4D5C-84D9-0FA8F02DE0EB}"/>
    <dgm:cxn modelId="{D44725CE-F129-44C8-886B-26BB1E7FD9A2}" type="presParOf" srcId="{8C186EA5-2966-44DA-8015-B45C826B7C91}" destId="{2A51C04B-DE55-4F09-B28A-8DE25C469C49}" srcOrd="0" destOrd="0" presId="urn:microsoft.com/office/officeart/2018/2/layout/IconVerticalSolidList"/>
    <dgm:cxn modelId="{F10EDDA7-3090-4F7A-B885-47238C5359E6}" type="presParOf" srcId="{2A51C04B-DE55-4F09-B28A-8DE25C469C49}" destId="{E4532558-4740-4E87-A219-EB1D1B8E30E7}" srcOrd="0" destOrd="0" presId="urn:microsoft.com/office/officeart/2018/2/layout/IconVerticalSolidList"/>
    <dgm:cxn modelId="{2AB0A1A8-BEBD-43F2-B30B-2854120F853F}" type="presParOf" srcId="{2A51C04B-DE55-4F09-B28A-8DE25C469C49}" destId="{C74FFE3B-D2E1-4357-A608-501450C3C448}" srcOrd="1" destOrd="0" presId="urn:microsoft.com/office/officeart/2018/2/layout/IconVerticalSolidList"/>
    <dgm:cxn modelId="{980F2065-9A24-4EC5-9A74-86B33B510394}" type="presParOf" srcId="{2A51C04B-DE55-4F09-B28A-8DE25C469C49}" destId="{5BDDFCF6-EAE8-40EE-A4E7-1A5BCD7F3BDC}" srcOrd="2" destOrd="0" presId="urn:microsoft.com/office/officeart/2018/2/layout/IconVerticalSolidList"/>
    <dgm:cxn modelId="{7149B5EA-152A-4B0E-8AC0-081A849DF312}" type="presParOf" srcId="{2A51C04B-DE55-4F09-B28A-8DE25C469C49}" destId="{8BA32410-86CA-4D11-97F0-16B486FECB04}" srcOrd="3" destOrd="0" presId="urn:microsoft.com/office/officeart/2018/2/layout/IconVerticalSolidList"/>
    <dgm:cxn modelId="{9B88B26C-4762-4BF5-9006-D00DE35494A0}" type="presParOf" srcId="{8C186EA5-2966-44DA-8015-B45C826B7C91}" destId="{5D44EEC5-626C-484C-BF07-714949F3453E}" srcOrd="1" destOrd="0" presId="urn:microsoft.com/office/officeart/2018/2/layout/IconVerticalSolidList"/>
    <dgm:cxn modelId="{3CCA17B0-EA65-40BB-9419-C81044EAB1B0}" type="presParOf" srcId="{8C186EA5-2966-44DA-8015-B45C826B7C91}" destId="{24D49E4E-F687-423A-8ABA-A4FF6249B86C}" srcOrd="2" destOrd="0" presId="urn:microsoft.com/office/officeart/2018/2/layout/IconVerticalSolidList"/>
    <dgm:cxn modelId="{935EF00A-F681-47D5-871B-EDA21C5D3DF4}" type="presParOf" srcId="{24D49E4E-F687-423A-8ABA-A4FF6249B86C}" destId="{7B1945C1-1EFE-4D2F-AB2A-BC161CC0B89A}" srcOrd="0" destOrd="0" presId="urn:microsoft.com/office/officeart/2018/2/layout/IconVerticalSolidList"/>
    <dgm:cxn modelId="{0554321E-B3B5-4B53-A429-E7C08F1BE922}" type="presParOf" srcId="{24D49E4E-F687-423A-8ABA-A4FF6249B86C}" destId="{E17F189F-3628-46A4-B8AC-F9A0AB6CFD89}" srcOrd="1" destOrd="0" presId="urn:microsoft.com/office/officeart/2018/2/layout/IconVerticalSolidList"/>
    <dgm:cxn modelId="{EDCBE113-46B5-4190-B491-C153DA312C36}" type="presParOf" srcId="{24D49E4E-F687-423A-8ABA-A4FF6249B86C}" destId="{6702A2A5-ACE9-4344-8EFB-96F0A605A865}" srcOrd="2" destOrd="0" presId="urn:microsoft.com/office/officeart/2018/2/layout/IconVerticalSolidList"/>
    <dgm:cxn modelId="{0A776831-6143-4893-B65E-28D0FAC4B17A}" type="presParOf" srcId="{24D49E4E-F687-423A-8ABA-A4FF6249B86C}" destId="{BB79B7D4-948C-4AE3-B92B-01C51C7CEA93}" srcOrd="3" destOrd="0" presId="urn:microsoft.com/office/officeart/2018/2/layout/IconVerticalSolidList"/>
    <dgm:cxn modelId="{8175F838-A59E-48B9-9509-1149CE71F109}" type="presParOf" srcId="{8C186EA5-2966-44DA-8015-B45C826B7C91}" destId="{FBC535BF-700E-4973-8791-25F5E0D7BBAC}" srcOrd="3" destOrd="0" presId="urn:microsoft.com/office/officeart/2018/2/layout/IconVerticalSolidList"/>
    <dgm:cxn modelId="{8C6BA998-6C9B-4280-8A04-27A556AA0F3C}" type="presParOf" srcId="{8C186EA5-2966-44DA-8015-B45C826B7C91}" destId="{72E00842-AAD4-46DD-9E3A-C03ED8F630A6}" srcOrd="4" destOrd="0" presId="urn:microsoft.com/office/officeart/2018/2/layout/IconVerticalSolidList"/>
    <dgm:cxn modelId="{6DD292A2-0F9C-44B5-A809-D0188D72FB7D}" type="presParOf" srcId="{72E00842-AAD4-46DD-9E3A-C03ED8F630A6}" destId="{BCA18413-96E1-467C-9198-7AD26CCAC140}" srcOrd="0" destOrd="0" presId="urn:microsoft.com/office/officeart/2018/2/layout/IconVerticalSolidList"/>
    <dgm:cxn modelId="{04EDC529-DCC0-48EB-BDBA-F1D94FFE4264}" type="presParOf" srcId="{72E00842-AAD4-46DD-9E3A-C03ED8F630A6}" destId="{7933B877-F7F3-4AB4-BF83-F6FFD26969FB}" srcOrd="1" destOrd="0" presId="urn:microsoft.com/office/officeart/2018/2/layout/IconVerticalSolidList"/>
    <dgm:cxn modelId="{D452A480-7BB3-46C7-B4DC-2BFB4A5B078D}" type="presParOf" srcId="{72E00842-AAD4-46DD-9E3A-C03ED8F630A6}" destId="{DBE3561A-D8BE-43AE-9C32-595B557294B5}" srcOrd="2" destOrd="0" presId="urn:microsoft.com/office/officeart/2018/2/layout/IconVerticalSolidList"/>
    <dgm:cxn modelId="{BB744AEB-79A7-4717-B71C-F2FE4C60F547}" type="presParOf" srcId="{72E00842-AAD4-46DD-9E3A-C03ED8F630A6}" destId="{43F7F19E-3B55-457A-BA38-28DFDF1FA083}" srcOrd="3" destOrd="0" presId="urn:microsoft.com/office/officeart/2018/2/layout/IconVerticalSolidList"/>
    <dgm:cxn modelId="{7E787E79-0F8D-4114-81E2-9DB3576673CF}" type="presParOf" srcId="{8C186EA5-2966-44DA-8015-B45C826B7C91}" destId="{5910F52A-CF39-4516-8F84-581D995F2EB7}" srcOrd="5" destOrd="0" presId="urn:microsoft.com/office/officeart/2018/2/layout/IconVerticalSolidList"/>
    <dgm:cxn modelId="{E2E0A5E8-E597-41C3-9683-8FAAB14948B4}" type="presParOf" srcId="{8C186EA5-2966-44DA-8015-B45C826B7C91}" destId="{AC8F04F5-368D-43D8-9F5F-E023E4BCD392}" srcOrd="6" destOrd="0" presId="urn:microsoft.com/office/officeart/2018/2/layout/IconVerticalSolidList"/>
    <dgm:cxn modelId="{AAFCB3A3-12F9-4AA9-ACB5-EC249EE23486}" type="presParOf" srcId="{AC8F04F5-368D-43D8-9F5F-E023E4BCD392}" destId="{BA381FB8-556D-4E16-9CE6-E2A3C92DC6E9}" srcOrd="0" destOrd="0" presId="urn:microsoft.com/office/officeart/2018/2/layout/IconVerticalSolidList"/>
    <dgm:cxn modelId="{3BD067EC-71D9-4664-892F-E95A11868FBE}" type="presParOf" srcId="{AC8F04F5-368D-43D8-9F5F-E023E4BCD392}" destId="{76665414-A780-4A01-A285-34E9203D6504}" srcOrd="1" destOrd="0" presId="urn:microsoft.com/office/officeart/2018/2/layout/IconVerticalSolidList"/>
    <dgm:cxn modelId="{12A13042-9ED1-4D4C-AFB2-F0C900353075}" type="presParOf" srcId="{AC8F04F5-368D-43D8-9F5F-E023E4BCD392}" destId="{EAF06C31-5D34-4984-B0C1-BC22122BF864}" srcOrd="2" destOrd="0" presId="urn:microsoft.com/office/officeart/2018/2/layout/IconVerticalSolidList"/>
    <dgm:cxn modelId="{DD8619F7-ABF8-4564-86F9-C5DDBBA3A700}" type="presParOf" srcId="{AC8F04F5-368D-43D8-9F5F-E023E4BCD392}" destId="{2855586F-DE58-4D6D-A6FE-6F797F6E919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32558-4740-4E87-A219-EB1D1B8E30E7}">
      <dsp:nvSpPr>
        <dsp:cNvPr id="0" name=""/>
        <dsp:cNvSpPr/>
      </dsp:nvSpPr>
      <dsp:spPr>
        <a:xfrm>
          <a:off x="0" y="2838"/>
          <a:ext cx="5047508" cy="83622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4FFE3B-D2E1-4357-A608-501450C3C448}">
      <dsp:nvSpPr>
        <dsp:cNvPr id="0" name=""/>
        <dsp:cNvSpPr/>
      </dsp:nvSpPr>
      <dsp:spPr>
        <a:xfrm>
          <a:off x="252956" y="190988"/>
          <a:ext cx="460370" cy="45992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A32410-86CA-4D11-97F0-16B486FECB04}">
      <dsp:nvSpPr>
        <dsp:cNvPr id="0" name=""/>
        <dsp:cNvSpPr/>
      </dsp:nvSpPr>
      <dsp:spPr>
        <a:xfrm>
          <a:off x="966284" y="2838"/>
          <a:ext cx="3497109" cy="1175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53" tIns="124453" rIns="124453" bIns="124453" numCol="1" spcCol="1270" anchor="ctr" anchorCtr="0">
          <a:noAutofit/>
        </a:bodyPr>
        <a:lstStyle/>
        <a:p>
          <a:pPr lvl="0" algn="l" defTabSz="889000">
            <a:lnSpc>
              <a:spcPct val="100000"/>
            </a:lnSpc>
            <a:spcBef>
              <a:spcPct val="0"/>
            </a:spcBef>
            <a:spcAft>
              <a:spcPct val="35000"/>
            </a:spcAft>
          </a:pPr>
          <a:r>
            <a:rPr lang="fr-FR" sz="2000" kern="1200" dirty="0"/>
            <a:t>On voit ainsi apparaître une contradiction entre les deux problématiques; </a:t>
          </a:r>
          <a:endParaRPr lang="en-US" sz="2000" kern="1200" dirty="0"/>
        </a:p>
      </dsp:txBody>
      <dsp:txXfrm>
        <a:off x="966284" y="2838"/>
        <a:ext cx="3497109" cy="1175935"/>
      </dsp:txXfrm>
    </dsp:sp>
    <dsp:sp modelId="{7B1945C1-1EFE-4D2F-AB2A-BC161CC0B89A}">
      <dsp:nvSpPr>
        <dsp:cNvPr id="0" name=""/>
        <dsp:cNvSpPr/>
      </dsp:nvSpPr>
      <dsp:spPr>
        <a:xfrm>
          <a:off x="0" y="1433030"/>
          <a:ext cx="5047508" cy="83622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7F189F-3628-46A4-B8AC-F9A0AB6CFD89}">
      <dsp:nvSpPr>
        <dsp:cNvPr id="0" name=""/>
        <dsp:cNvSpPr/>
      </dsp:nvSpPr>
      <dsp:spPr>
        <a:xfrm>
          <a:off x="252956" y="1621180"/>
          <a:ext cx="460370" cy="459921"/>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79B7D4-948C-4AE3-B92B-01C51C7CEA93}">
      <dsp:nvSpPr>
        <dsp:cNvPr id="0" name=""/>
        <dsp:cNvSpPr/>
      </dsp:nvSpPr>
      <dsp:spPr>
        <a:xfrm>
          <a:off x="966284" y="1433030"/>
          <a:ext cx="3497109" cy="1175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53" tIns="124453" rIns="124453" bIns="124453" numCol="1" spcCol="1270" anchor="ctr" anchorCtr="0">
          <a:noAutofit/>
        </a:bodyPr>
        <a:lstStyle/>
        <a:p>
          <a:pPr lvl="0" algn="l" defTabSz="844550">
            <a:lnSpc>
              <a:spcPct val="100000"/>
            </a:lnSpc>
            <a:spcBef>
              <a:spcPct val="0"/>
            </a:spcBef>
            <a:spcAft>
              <a:spcPts val="0"/>
            </a:spcAft>
          </a:pPr>
          <a:r>
            <a:rPr lang="fr-FR" sz="1900" kern="1200" dirty="0"/>
            <a:t>la première met l'accent sur le mouvement de la variable indépendante et l'effet d'entraînement sur la variable dépendante</a:t>
          </a:r>
          <a:r>
            <a:rPr lang="fr-FR" sz="1400" kern="1200" dirty="0"/>
            <a:t>, </a:t>
          </a:r>
          <a:endParaRPr lang="en-US" sz="1400" kern="1200" dirty="0"/>
        </a:p>
      </dsp:txBody>
      <dsp:txXfrm>
        <a:off x="966284" y="1433030"/>
        <a:ext cx="3497109" cy="1175935"/>
      </dsp:txXfrm>
    </dsp:sp>
    <dsp:sp modelId="{BCA18413-96E1-467C-9198-7AD26CCAC140}">
      <dsp:nvSpPr>
        <dsp:cNvPr id="0" name=""/>
        <dsp:cNvSpPr/>
      </dsp:nvSpPr>
      <dsp:spPr>
        <a:xfrm>
          <a:off x="0" y="2863222"/>
          <a:ext cx="5047508" cy="83622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933B877-F7F3-4AB4-BF83-F6FFD26969FB}">
      <dsp:nvSpPr>
        <dsp:cNvPr id="0" name=""/>
        <dsp:cNvSpPr/>
      </dsp:nvSpPr>
      <dsp:spPr>
        <a:xfrm>
          <a:off x="252956" y="3051371"/>
          <a:ext cx="460370" cy="459921"/>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F7F19E-3B55-457A-BA38-28DFDF1FA083}">
      <dsp:nvSpPr>
        <dsp:cNvPr id="0" name=""/>
        <dsp:cNvSpPr/>
      </dsp:nvSpPr>
      <dsp:spPr>
        <a:xfrm>
          <a:off x="966284" y="2863222"/>
          <a:ext cx="3497109" cy="1175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53" tIns="124453" rIns="124453" bIns="124453" numCol="1" spcCol="1270" anchor="ctr" anchorCtr="0">
          <a:noAutofit/>
        </a:bodyPr>
        <a:lstStyle/>
        <a:p>
          <a:pPr lvl="0" algn="l" defTabSz="800100">
            <a:lnSpc>
              <a:spcPct val="100000"/>
            </a:lnSpc>
            <a:spcBef>
              <a:spcPct val="0"/>
            </a:spcBef>
            <a:spcAft>
              <a:spcPct val="35000"/>
            </a:spcAft>
          </a:pPr>
          <a:r>
            <a:rPr lang="fr-FR" sz="1800" kern="1200" dirty="0"/>
            <a:t>la seconde met l'accent sur la variable dépendante et la façon dont elle force les valeurs de la première variable.</a:t>
          </a:r>
          <a:endParaRPr lang="en-US" sz="1800" kern="1200" dirty="0"/>
        </a:p>
      </dsp:txBody>
      <dsp:txXfrm>
        <a:off x="966284" y="2863222"/>
        <a:ext cx="3497109" cy="1175935"/>
      </dsp:txXfrm>
    </dsp:sp>
    <dsp:sp modelId="{BA381FB8-556D-4E16-9CE6-E2A3C92DC6E9}">
      <dsp:nvSpPr>
        <dsp:cNvPr id="0" name=""/>
        <dsp:cNvSpPr/>
      </dsp:nvSpPr>
      <dsp:spPr>
        <a:xfrm>
          <a:off x="0" y="4293413"/>
          <a:ext cx="5047508" cy="83622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665414-A780-4A01-A285-34E9203D6504}">
      <dsp:nvSpPr>
        <dsp:cNvPr id="0" name=""/>
        <dsp:cNvSpPr/>
      </dsp:nvSpPr>
      <dsp:spPr>
        <a:xfrm>
          <a:off x="252956" y="4481563"/>
          <a:ext cx="460370" cy="459921"/>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855586F-DE58-4D6D-A6FE-6F797F6E9197}">
      <dsp:nvSpPr>
        <dsp:cNvPr id="0" name=""/>
        <dsp:cNvSpPr/>
      </dsp:nvSpPr>
      <dsp:spPr>
        <a:xfrm>
          <a:off x="966284" y="4293413"/>
          <a:ext cx="3497109" cy="1175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453" tIns="124453" rIns="124453" bIns="124453" numCol="1" spcCol="1270" anchor="ctr" anchorCtr="0">
          <a:noAutofit/>
        </a:bodyPr>
        <a:lstStyle/>
        <a:p>
          <a:pPr lvl="0" algn="l" defTabSz="622300">
            <a:lnSpc>
              <a:spcPct val="100000"/>
            </a:lnSpc>
            <a:spcBef>
              <a:spcPct val="0"/>
            </a:spcBef>
            <a:spcAft>
              <a:spcPct val="35000"/>
            </a:spcAft>
          </a:pPr>
          <a:r>
            <a:rPr lang="fr-FR" sz="1400" kern="1200" dirty="0"/>
            <a:t>D’après R. Bkouche c’est cette contradiction qui constitue l'une des difficultés de la notion de limite, difficulté qui relève de l'ordre mathématique et c'est en cela qu'elle est une difficulté pédagogique. </a:t>
          </a:r>
          <a:endParaRPr lang="en-US" sz="1400" kern="1200" dirty="0"/>
        </a:p>
      </dsp:txBody>
      <dsp:txXfrm>
        <a:off x="966284" y="4293413"/>
        <a:ext cx="3497109" cy="117593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CE4061-C6AB-4196-A453-A22E4540485B}" type="datetimeFigureOut">
              <a:rPr lang="fr-FR" smtClean="0"/>
              <a:t>07/04/2023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8274F9-2D54-4CFA-B832-E788C1918DFB}" type="slidenum">
              <a:rPr lang="fr-FR" smtClean="0"/>
              <a:t>‹N°›</a:t>
            </a:fld>
            <a:endParaRPr lang="fr-FR"/>
          </a:p>
        </p:txBody>
      </p:sp>
    </p:spTree>
    <p:extLst>
      <p:ext uri="{BB962C8B-B14F-4D97-AF65-F5344CB8AC3E}">
        <p14:creationId xmlns:p14="http://schemas.microsoft.com/office/powerpoint/2010/main" val="391773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E8274F9-2D54-4CFA-B832-E788C1918DFB}" type="slidenum">
              <a:rPr lang="fr-FR" smtClean="0"/>
              <a:t>11</a:t>
            </a:fld>
            <a:endParaRPr lang="fr-FR"/>
          </a:p>
        </p:txBody>
      </p:sp>
    </p:spTree>
    <p:extLst>
      <p:ext uri="{BB962C8B-B14F-4D97-AF65-F5344CB8AC3E}">
        <p14:creationId xmlns:p14="http://schemas.microsoft.com/office/powerpoint/2010/main" val="476705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E8274F9-2D54-4CFA-B832-E788C1918DFB}" type="slidenum">
              <a:rPr lang="fr-FR" smtClean="0"/>
              <a:t>12</a:t>
            </a:fld>
            <a:endParaRPr lang="fr-FR"/>
          </a:p>
        </p:txBody>
      </p:sp>
    </p:spTree>
    <p:extLst>
      <p:ext uri="{BB962C8B-B14F-4D97-AF65-F5344CB8AC3E}">
        <p14:creationId xmlns:p14="http://schemas.microsoft.com/office/powerpoint/2010/main" val="2683273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E8274F9-2D54-4CFA-B832-E788C1918DFB}" type="slidenum">
              <a:rPr lang="fr-FR" smtClean="0"/>
              <a:t>13</a:t>
            </a:fld>
            <a:endParaRPr lang="fr-FR"/>
          </a:p>
        </p:txBody>
      </p:sp>
    </p:spTree>
    <p:extLst>
      <p:ext uri="{BB962C8B-B14F-4D97-AF65-F5344CB8AC3E}">
        <p14:creationId xmlns:p14="http://schemas.microsoft.com/office/powerpoint/2010/main" val="3127510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E8274F9-2D54-4CFA-B832-E788C1918DFB}" type="slidenum">
              <a:rPr lang="fr-FR" smtClean="0"/>
              <a:t>14</a:t>
            </a:fld>
            <a:endParaRPr lang="fr-FR"/>
          </a:p>
        </p:txBody>
      </p:sp>
    </p:spTree>
    <p:extLst>
      <p:ext uri="{BB962C8B-B14F-4D97-AF65-F5344CB8AC3E}">
        <p14:creationId xmlns:p14="http://schemas.microsoft.com/office/powerpoint/2010/main" val="2428630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E8274F9-2D54-4CFA-B832-E788C1918DFB}" type="slidenum">
              <a:rPr lang="fr-FR" smtClean="0"/>
              <a:t>15</a:t>
            </a:fld>
            <a:endParaRPr lang="fr-FR"/>
          </a:p>
        </p:txBody>
      </p:sp>
    </p:spTree>
    <p:extLst>
      <p:ext uri="{BB962C8B-B14F-4D97-AF65-F5344CB8AC3E}">
        <p14:creationId xmlns:p14="http://schemas.microsoft.com/office/powerpoint/2010/main" val="4027316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E8274F9-2D54-4CFA-B832-E788C1918DFB}" type="slidenum">
              <a:rPr lang="fr-FR" smtClean="0"/>
              <a:t>16</a:t>
            </a:fld>
            <a:endParaRPr lang="fr-FR"/>
          </a:p>
        </p:txBody>
      </p:sp>
    </p:spTree>
    <p:extLst>
      <p:ext uri="{BB962C8B-B14F-4D97-AF65-F5344CB8AC3E}">
        <p14:creationId xmlns:p14="http://schemas.microsoft.com/office/powerpoint/2010/main" val="2013994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E8274F9-2D54-4CFA-B832-E788C1918DFB}" type="slidenum">
              <a:rPr lang="fr-FR" smtClean="0"/>
              <a:t>17</a:t>
            </a:fld>
            <a:endParaRPr lang="fr-FR"/>
          </a:p>
        </p:txBody>
      </p:sp>
    </p:spTree>
    <p:extLst>
      <p:ext uri="{BB962C8B-B14F-4D97-AF65-F5344CB8AC3E}">
        <p14:creationId xmlns:p14="http://schemas.microsoft.com/office/powerpoint/2010/main" val="2661321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E8274F9-2D54-4CFA-B832-E788C1918DFB}" type="slidenum">
              <a:rPr lang="fr-FR" smtClean="0"/>
              <a:t>21</a:t>
            </a:fld>
            <a:endParaRPr lang="fr-FR"/>
          </a:p>
        </p:txBody>
      </p:sp>
    </p:spTree>
    <p:extLst>
      <p:ext uri="{BB962C8B-B14F-4D97-AF65-F5344CB8AC3E}">
        <p14:creationId xmlns:p14="http://schemas.microsoft.com/office/powerpoint/2010/main" val="3066258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0F43F862-3278-44B6-B576-BDD36C9AA009}" type="datetimeFigureOut">
              <a:rPr lang="fr-FR" smtClean="0"/>
              <a:t>07/04/2023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DD73A3-3522-4265-AE57-05804E111E55}" type="slidenum">
              <a:rPr lang="fr-FR" smtClean="0"/>
              <a:t>‹N°›</a:t>
            </a:fld>
            <a:endParaRPr lang="fr-FR"/>
          </a:p>
        </p:txBody>
      </p:sp>
    </p:spTree>
    <p:extLst>
      <p:ext uri="{BB962C8B-B14F-4D97-AF65-F5344CB8AC3E}">
        <p14:creationId xmlns:p14="http://schemas.microsoft.com/office/powerpoint/2010/main" val="4256119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F43F862-3278-44B6-B576-BDD36C9AA009}" type="datetimeFigureOut">
              <a:rPr lang="fr-FR" smtClean="0"/>
              <a:t>07/04/2023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DD73A3-3522-4265-AE57-05804E111E55}" type="slidenum">
              <a:rPr lang="fr-FR" smtClean="0"/>
              <a:t>‹N°›</a:t>
            </a:fld>
            <a:endParaRPr lang="fr-FR"/>
          </a:p>
        </p:txBody>
      </p:sp>
    </p:spTree>
    <p:extLst>
      <p:ext uri="{BB962C8B-B14F-4D97-AF65-F5344CB8AC3E}">
        <p14:creationId xmlns:p14="http://schemas.microsoft.com/office/powerpoint/2010/main" val="314592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F43F862-3278-44B6-B576-BDD36C9AA009}" type="datetimeFigureOut">
              <a:rPr lang="fr-FR" smtClean="0"/>
              <a:t>07/04/2023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DD73A3-3522-4265-AE57-05804E111E55}" type="slidenum">
              <a:rPr lang="fr-FR" smtClean="0"/>
              <a:t>‹N°›</a:t>
            </a:fld>
            <a:endParaRPr lang="fr-FR"/>
          </a:p>
        </p:txBody>
      </p:sp>
    </p:spTree>
    <p:extLst>
      <p:ext uri="{BB962C8B-B14F-4D97-AF65-F5344CB8AC3E}">
        <p14:creationId xmlns:p14="http://schemas.microsoft.com/office/powerpoint/2010/main" val="328800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F43F862-3278-44B6-B576-BDD36C9AA009}" type="datetimeFigureOut">
              <a:rPr lang="fr-FR" smtClean="0"/>
              <a:t>07/04/2023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DD73A3-3522-4265-AE57-05804E111E55}" type="slidenum">
              <a:rPr lang="fr-FR" smtClean="0"/>
              <a:t>‹N°›</a:t>
            </a:fld>
            <a:endParaRPr lang="fr-FR"/>
          </a:p>
        </p:txBody>
      </p:sp>
    </p:spTree>
    <p:extLst>
      <p:ext uri="{BB962C8B-B14F-4D97-AF65-F5344CB8AC3E}">
        <p14:creationId xmlns:p14="http://schemas.microsoft.com/office/powerpoint/2010/main" val="2557403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0F43F862-3278-44B6-B576-BDD36C9AA009}" type="datetimeFigureOut">
              <a:rPr lang="fr-FR" smtClean="0"/>
              <a:t>07/04/2023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2DD73A3-3522-4265-AE57-05804E111E55}" type="slidenum">
              <a:rPr lang="fr-FR" smtClean="0"/>
              <a:t>‹N°›</a:t>
            </a:fld>
            <a:endParaRPr lang="fr-FR"/>
          </a:p>
        </p:txBody>
      </p:sp>
    </p:spTree>
    <p:extLst>
      <p:ext uri="{BB962C8B-B14F-4D97-AF65-F5344CB8AC3E}">
        <p14:creationId xmlns:p14="http://schemas.microsoft.com/office/powerpoint/2010/main" val="3125776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F43F862-3278-44B6-B576-BDD36C9AA009}" type="datetimeFigureOut">
              <a:rPr lang="fr-FR" smtClean="0"/>
              <a:t>07/04/2023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DD73A3-3522-4265-AE57-05804E111E55}" type="slidenum">
              <a:rPr lang="fr-FR" smtClean="0"/>
              <a:t>‹N°›</a:t>
            </a:fld>
            <a:endParaRPr lang="fr-FR"/>
          </a:p>
        </p:txBody>
      </p:sp>
    </p:spTree>
    <p:extLst>
      <p:ext uri="{BB962C8B-B14F-4D97-AF65-F5344CB8AC3E}">
        <p14:creationId xmlns:p14="http://schemas.microsoft.com/office/powerpoint/2010/main" val="417116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F43F862-3278-44B6-B576-BDD36C9AA009}" type="datetimeFigureOut">
              <a:rPr lang="fr-FR" smtClean="0"/>
              <a:t>07/04/2023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2DD73A3-3522-4265-AE57-05804E111E55}" type="slidenum">
              <a:rPr lang="fr-FR" smtClean="0"/>
              <a:t>‹N°›</a:t>
            </a:fld>
            <a:endParaRPr lang="fr-FR"/>
          </a:p>
        </p:txBody>
      </p:sp>
    </p:spTree>
    <p:extLst>
      <p:ext uri="{BB962C8B-B14F-4D97-AF65-F5344CB8AC3E}">
        <p14:creationId xmlns:p14="http://schemas.microsoft.com/office/powerpoint/2010/main" val="365627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0F43F862-3278-44B6-B576-BDD36C9AA009}" type="datetimeFigureOut">
              <a:rPr lang="fr-FR" smtClean="0"/>
              <a:t>07/04/2023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2DD73A3-3522-4265-AE57-05804E111E55}" type="slidenum">
              <a:rPr lang="fr-FR" smtClean="0"/>
              <a:t>‹N°›</a:t>
            </a:fld>
            <a:endParaRPr lang="fr-FR"/>
          </a:p>
        </p:txBody>
      </p:sp>
    </p:spTree>
    <p:extLst>
      <p:ext uri="{BB962C8B-B14F-4D97-AF65-F5344CB8AC3E}">
        <p14:creationId xmlns:p14="http://schemas.microsoft.com/office/powerpoint/2010/main" val="3564298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43F862-3278-44B6-B576-BDD36C9AA009}" type="datetimeFigureOut">
              <a:rPr lang="fr-FR" smtClean="0"/>
              <a:t>07/04/2023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2DD73A3-3522-4265-AE57-05804E111E55}" type="slidenum">
              <a:rPr lang="fr-FR" smtClean="0"/>
              <a:t>‹N°›</a:t>
            </a:fld>
            <a:endParaRPr lang="fr-FR"/>
          </a:p>
        </p:txBody>
      </p:sp>
    </p:spTree>
    <p:extLst>
      <p:ext uri="{BB962C8B-B14F-4D97-AF65-F5344CB8AC3E}">
        <p14:creationId xmlns:p14="http://schemas.microsoft.com/office/powerpoint/2010/main" val="1416645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F43F862-3278-44B6-B576-BDD36C9AA009}" type="datetimeFigureOut">
              <a:rPr lang="fr-FR" smtClean="0"/>
              <a:t>07/04/2023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DD73A3-3522-4265-AE57-05804E111E55}" type="slidenum">
              <a:rPr lang="fr-FR" smtClean="0"/>
              <a:t>‹N°›</a:t>
            </a:fld>
            <a:endParaRPr lang="fr-FR"/>
          </a:p>
        </p:txBody>
      </p:sp>
    </p:spTree>
    <p:extLst>
      <p:ext uri="{BB962C8B-B14F-4D97-AF65-F5344CB8AC3E}">
        <p14:creationId xmlns:p14="http://schemas.microsoft.com/office/powerpoint/2010/main" val="157682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0F43F862-3278-44B6-B576-BDD36C9AA009}" type="datetimeFigureOut">
              <a:rPr lang="fr-FR" smtClean="0"/>
              <a:t>07/04/2023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2DD73A3-3522-4265-AE57-05804E111E55}" type="slidenum">
              <a:rPr lang="fr-FR" smtClean="0"/>
              <a:t>‹N°›</a:t>
            </a:fld>
            <a:endParaRPr lang="fr-FR"/>
          </a:p>
        </p:txBody>
      </p:sp>
    </p:spTree>
    <p:extLst>
      <p:ext uri="{BB962C8B-B14F-4D97-AF65-F5344CB8AC3E}">
        <p14:creationId xmlns:p14="http://schemas.microsoft.com/office/powerpoint/2010/main" val="3049889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3F862-3278-44B6-B576-BDD36C9AA009}" type="datetimeFigureOut">
              <a:rPr lang="fr-FR" smtClean="0"/>
              <a:t>07/04/2023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DD73A3-3522-4265-AE57-05804E111E55}" type="slidenum">
              <a:rPr lang="fr-FR" smtClean="0"/>
              <a:t>‹N°›</a:t>
            </a:fld>
            <a:endParaRPr lang="fr-FR"/>
          </a:p>
        </p:txBody>
      </p:sp>
    </p:spTree>
    <p:extLst>
      <p:ext uri="{BB962C8B-B14F-4D97-AF65-F5344CB8AC3E}">
        <p14:creationId xmlns:p14="http://schemas.microsoft.com/office/powerpoint/2010/main" val="533454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0"/>
            <a:ext cx="7772400" cy="1470025"/>
          </a:xfrm>
        </p:spPr>
        <p:txBody>
          <a:bodyPr/>
          <a:lstStyle/>
          <a:p>
            <a:r>
              <a:rPr lang="fr-FR" b="1" dirty="0" smtClean="0">
                <a:latin typeface="Times New Roman" panose="02020603050405020304" pitchFamily="18" charset="0"/>
                <a:cs typeface="Times New Roman" panose="02020603050405020304" pitchFamily="18" charset="0"/>
              </a:rPr>
              <a:t>SEMINAIRE</a:t>
            </a:r>
            <a:endParaRPr lang="fr-FR" dirty="0"/>
          </a:p>
        </p:txBody>
      </p:sp>
      <p:sp>
        <p:nvSpPr>
          <p:cNvPr id="3" name="Sous-titre 2"/>
          <p:cNvSpPr>
            <a:spLocks noGrp="1"/>
          </p:cNvSpPr>
          <p:nvPr>
            <p:ph type="subTitle" idx="1"/>
          </p:nvPr>
        </p:nvSpPr>
        <p:spPr>
          <a:xfrm>
            <a:off x="0" y="1700808"/>
            <a:ext cx="9144000" cy="5157192"/>
          </a:xfrm>
        </p:spPr>
        <p:txBody>
          <a:bodyPr>
            <a:normAutofit/>
          </a:bodyPr>
          <a:lstStyle/>
          <a:p>
            <a:r>
              <a:rPr lang="fr-FR" sz="2400" b="1" dirty="0">
                <a:solidFill>
                  <a:schemeClr val="tx1"/>
                </a:solidFill>
                <a:latin typeface="Times New Roman" panose="02020603050405020304" pitchFamily="18" charset="0"/>
                <a:cs typeface="Times New Roman" panose="02020603050405020304" pitchFamily="18" charset="0"/>
              </a:rPr>
              <a:t>QUELQUES SITUATIONS POUR TRAVAILLER SUR LES CONCEPTIONS DE FUTURS PROFESSEURS DE MATHEMATIQUES SUR LA NOTION DE LIMITE AU LYCÉE</a:t>
            </a:r>
          </a:p>
          <a:p>
            <a:endParaRPr lang="fr-FR" dirty="0"/>
          </a:p>
          <a:p>
            <a:r>
              <a:rPr lang="fr-FR" dirty="0">
                <a:latin typeface="Times New Roman" panose="02020603050405020304" pitchFamily="18" charset="0"/>
                <a:cs typeface="Times New Roman" panose="02020603050405020304" pitchFamily="18" charset="0"/>
              </a:rPr>
              <a:t>DOUMBIA</a:t>
            </a:r>
            <a:r>
              <a:rPr lang="fr-FR" baseline="30000" dirty="0">
                <a:latin typeface="Times New Roman" panose="02020603050405020304" pitchFamily="18" charset="0"/>
                <a:cs typeface="Times New Roman" panose="02020603050405020304" pitchFamily="18" charset="0"/>
                <a:hlinkClick r:id="rId2" action="ppaction://hlinkfile"/>
              </a:rPr>
              <a:t>*</a:t>
            </a:r>
            <a:r>
              <a:rPr lang="fr-FR" dirty="0">
                <a:latin typeface="Times New Roman" panose="02020603050405020304" pitchFamily="18" charset="0"/>
                <a:cs typeface="Times New Roman" panose="02020603050405020304" pitchFamily="18" charset="0"/>
              </a:rPr>
              <a:t> Cheick Oumar </a:t>
            </a:r>
          </a:p>
          <a:p>
            <a:r>
              <a:rPr lang="fr-FR" baseline="30000" dirty="0">
                <a:latin typeface="Times New Roman" panose="02020603050405020304" pitchFamily="18" charset="0"/>
                <a:cs typeface="Times New Roman" panose="02020603050405020304" pitchFamily="18" charset="0"/>
                <a:hlinkClick r:id="rId3" action="ppaction://hlinkfile"/>
              </a:rPr>
              <a:t>*</a:t>
            </a:r>
            <a:r>
              <a:rPr lang="fr-FR" dirty="0">
                <a:latin typeface="Times New Roman" panose="02020603050405020304" pitchFamily="18" charset="0"/>
                <a:cs typeface="Times New Roman" panose="02020603050405020304" pitchFamily="18" charset="0"/>
              </a:rPr>
              <a:t> Ecole Normale Supérieure de Bamako – Mali – cheickodoum@gmail.com</a:t>
            </a:r>
          </a:p>
          <a:p>
            <a:endParaRPr lang="fr-FR" dirty="0"/>
          </a:p>
        </p:txBody>
      </p:sp>
    </p:spTree>
    <p:extLst>
      <p:ext uri="{BB962C8B-B14F-4D97-AF65-F5344CB8AC3E}">
        <p14:creationId xmlns:p14="http://schemas.microsoft.com/office/powerpoint/2010/main" val="8698459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90662"/>
            <a:ext cx="8229600" cy="634082"/>
          </a:xfrm>
        </p:spPr>
        <p:txBody>
          <a:bodyPr/>
          <a:lstStyle/>
          <a:p>
            <a:r>
              <a:rPr lang="fr-FR" sz="2800" b="1" dirty="0">
                <a:latin typeface="Times New Roman" panose="02020603050405020304" pitchFamily="18" charset="0"/>
                <a:cs typeface="Times New Roman" panose="02020603050405020304" pitchFamily="18" charset="0"/>
              </a:rPr>
              <a:t>LES SITUATIONS</a:t>
            </a:r>
          </a:p>
        </p:txBody>
      </p:sp>
      <p:sp>
        <p:nvSpPr>
          <p:cNvPr id="3" name="Espace réservé du contenu 2"/>
          <p:cNvSpPr>
            <a:spLocks noGrp="1"/>
          </p:cNvSpPr>
          <p:nvPr>
            <p:ph idx="1"/>
          </p:nvPr>
        </p:nvSpPr>
        <p:spPr>
          <a:xfrm>
            <a:off x="457200" y="1412776"/>
            <a:ext cx="8229600" cy="4525963"/>
          </a:xfrm>
        </p:spPr>
        <p:txBody>
          <a:bodyPr>
            <a:normAutofit/>
          </a:bodyPr>
          <a:lstStyle/>
          <a:p>
            <a:pPr marL="0" indent="0">
              <a:buNone/>
            </a:pPr>
            <a:r>
              <a:rPr lang="fr-FR" sz="2400" dirty="0">
                <a:latin typeface="Times New Roman" panose="02020603050405020304" pitchFamily="18" charset="0"/>
                <a:cs typeface="Times New Roman" panose="02020603050405020304" pitchFamily="18" charset="0"/>
              </a:rPr>
              <a:t>Trois situations ont été proposées avec les objectifs suivants :</a:t>
            </a:r>
          </a:p>
          <a:p>
            <a:pPr marL="0" indent="0" algn="just">
              <a:buNone/>
            </a:pPr>
            <a:r>
              <a:rPr lang="fr-FR" sz="2400" b="1" dirty="0">
                <a:latin typeface="Times New Roman" panose="02020603050405020304" pitchFamily="18" charset="0"/>
                <a:cs typeface="Times New Roman" panose="02020603050405020304" pitchFamily="18" charset="0"/>
              </a:rPr>
              <a:t>Situation 1</a:t>
            </a:r>
            <a:r>
              <a:rPr lang="fr-FR" sz="2400" dirty="0">
                <a:latin typeface="Times New Roman" panose="02020603050405020304" pitchFamily="18" charset="0"/>
                <a:cs typeface="Times New Roman" panose="02020603050405020304" pitchFamily="18" charset="0"/>
              </a:rPr>
              <a:t> : Accéder à l’interprétation des futurs professeurs de la définition formelle et savoir leur préférence entre la définition intuitive et la définition formelle de la limite.</a:t>
            </a:r>
          </a:p>
          <a:p>
            <a:pPr marL="0" indent="0" algn="just">
              <a:buNone/>
            </a:pPr>
            <a:r>
              <a:rPr lang="fr-FR" sz="2400" b="1" dirty="0">
                <a:latin typeface="Times New Roman" panose="02020603050405020304" pitchFamily="18" charset="0"/>
                <a:cs typeface="Times New Roman" panose="02020603050405020304" pitchFamily="18" charset="0"/>
              </a:rPr>
              <a:t>Situation 2</a:t>
            </a:r>
            <a:r>
              <a:rPr lang="fr-FR" sz="2400" dirty="0">
                <a:latin typeface="Times New Roman" panose="02020603050405020304" pitchFamily="18" charset="0"/>
                <a:cs typeface="Times New Roman" panose="02020603050405020304" pitchFamily="18" charset="0"/>
              </a:rPr>
              <a:t> : Reconnaitre, interpréter et faire fonctionner la définition formelle</a:t>
            </a:r>
          </a:p>
          <a:p>
            <a:pPr marL="0" indent="0" algn="just">
              <a:buNone/>
            </a:pPr>
            <a:r>
              <a:rPr lang="fr-FR" sz="2400" b="1" dirty="0">
                <a:latin typeface="Times New Roman" panose="02020603050405020304" pitchFamily="18" charset="0"/>
                <a:cs typeface="Times New Roman" panose="02020603050405020304" pitchFamily="18" charset="0"/>
              </a:rPr>
              <a:t>Situation 3</a:t>
            </a:r>
            <a:r>
              <a:rPr lang="fr-FR" sz="2400" dirty="0">
                <a:latin typeface="Times New Roman" panose="02020603050405020304" pitchFamily="18" charset="0"/>
                <a:cs typeface="Times New Roman" panose="02020603050405020304" pitchFamily="18" charset="0"/>
              </a:rPr>
              <a:t> : Connaître le point de vue des futurs professeurs sur la question « une fonction peut-elle atteindre sa limite ou non » et de savoir comment prennent-ils en compte l’ensemble de définition d’une fonction dans le calcul de la limite d’une fonction en un point.</a:t>
            </a:r>
          </a:p>
        </p:txBody>
      </p:sp>
    </p:spTree>
    <p:extLst>
      <p:ext uri="{BB962C8B-B14F-4D97-AF65-F5344CB8AC3E}">
        <p14:creationId xmlns:p14="http://schemas.microsoft.com/office/powerpoint/2010/main" val="422274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Espace réservé du contenu 2"/>
              <p:cNvSpPr>
                <a:spLocks noGrp="1"/>
              </p:cNvSpPr>
              <p:nvPr>
                <p:ph idx="1"/>
              </p:nvPr>
            </p:nvSpPr>
            <p:spPr>
              <a:xfrm>
                <a:off x="457200" y="1268760"/>
                <a:ext cx="8229600" cy="5400600"/>
              </a:xfrm>
            </p:spPr>
            <p:txBody>
              <a:bodyPr>
                <a:normAutofit fontScale="92500" lnSpcReduction="20000"/>
              </a:bodyPr>
              <a:lstStyle/>
              <a:p>
                <a:pPr marL="0" indent="0" algn="just">
                  <a:buNone/>
                </a:pPr>
                <a:r>
                  <a:rPr lang="fr-FR" sz="3100" b="1" dirty="0">
                    <a:latin typeface="Times New Roman" panose="02020603050405020304" pitchFamily="18" charset="0"/>
                    <a:cs typeface="Times New Roman" panose="02020603050405020304" pitchFamily="18" charset="0"/>
                  </a:rPr>
                  <a:t>Situation 1</a:t>
                </a:r>
                <a:r>
                  <a:rPr lang="fr-FR" sz="3100" dirty="0">
                    <a:latin typeface="Times New Roman" panose="02020603050405020304" pitchFamily="18" charset="0"/>
                    <a:cs typeface="Times New Roman" panose="02020603050405020304" pitchFamily="18" charset="0"/>
                  </a:rPr>
                  <a:t> :</a:t>
                </a:r>
              </a:p>
              <a:p>
                <a:pPr marL="0" indent="0" algn="just">
                  <a:buNone/>
                </a:pPr>
                <a:r>
                  <a:rPr lang="fr-FR" sz="2600" b="1" dirty="0">
                    <a:latin typeface="Times New Roman" panose="02020603050405020304" pitchFamily="18" charset="0"/>
                    <a:cs typeface="Times New Roman" panose="02020603050405020304" pitchFamily="18" charset="0"/>
                  </a:rPr>
                  <a:t>1-/ </a:t>
                </a:r>
                <a:r>
                  <a:rPr lang="fr-FR" sz="2600" dirty="0">
                    <a:latin typeface="Times New Roman" panose="02020603050405020304" pitchFamily="18" charset="0"/>
                    <a:cs typeface="Times New Roman" panose="02020603050405020304" pitchFamily="18" charset="0"/>
                  </a:rPr>
                  <a:t>À la question « </a:t>
                </a:r>
                <a:r>
                  <a:rPr lang="fr-FR" sz="2600" b="1" dirty="0">
                    <a:latin typeface="Times New Roman" panose="02020603050405020304" pitchFamily="18" charset="0"/>
                    <a:cs typeface="Times New Roman" panose="02020603050405020304" pitchFamily="18" charset="0"/>
                  </a:rPr>
                  <a:t>que signifie </a:t>
                </a:r>
                <a14:m>
                  <m:oMath xmlns:m="http://schemas.openxmlformats.org/officeDocument/2006/math">
                    <m:r>
                      <a:rPr lang="fr-FR" sz="2600">
                        <a:latin typeface="Cambria Math"/>
                        <a:cs typeface="Times New Roman" panose="02020603050405020304" pitchFamily="18" charset="0"/>
                      </a:rPr>
                      <m:t>𝓁</m:t>
                    </m:r>
                  </m:oMath>
                </a14:m>
                <a:r>
                  <a:rPr lang="fr-FR" sz="2600" b="1" dirty="0">
                    <a:latin typeface="Times New Roman" panose="02020603050405020304" pitchFamily="18" charset="0"/>
                    <a:cs typeface="Times New Roman" panose="02020603050405020304" pitchFamily="18" charset="0"/>
                  </a:rPr>
                  <a:t> est la limite de </a:t>
                </a:r>
                <a:r>
                  <a:rPr lang="fr-FR" sz="2600" b="1" i="1" dirty="0">
                    <a:latin typeface="Times New Roman" panose="02020603050405020304" pitchFamily="18" charset="0"/>
                    <a:cs typeface="Times New Roman" panose="02020603050405020304" pitchFamily="18" charset="0"/>
                  </a:rPr>
                  <a:t>f</a:t>
                </a:r>
                <a:r>
                  <a:rPr lang="fr-FR" sz="2600" b="1" dirty="0">
                    <a:latin typeface="Times New Roman" panose="02020603050405020304" pitchFamily="18" charset="0"/>
                    <a:cs typeface="Times New Roman" panose="02020603050405020304" pitchFamily="18" charset="0"/>
                  </a:rPr>
                  <a:t>(</a:t>
                </a:r>
                <a:r>
                  <a:rPr lang="fr-FR" sz="2600" b="1" i="1" dirty="0">
                    <a:latin typeface="Times New Roman" panose="02020603050405020304" pitchFamily="18" charset="0"/>
                    <a:cs typeface="Times New Roman" panose="02020603050405020304" pitchFamily="18" charset="0"/>
                  </a:rPr>
                  <a:t>x</a:t>
                </a:r>
                <a:r>
                  <a:rPr lang="fr-FR" sz="2600" b="1" dirty="0">
                    <a:latin typeface="Times New Roman" panose="02020603050405020304" pitchFamily="18" charset="0"/>
                    <a:cs typeface="Times New Roman" panose="02020603050405020304" pitchFamily="18" charset="0"/>
                  </a:rPr>
                  <a:t>) quand </a:t>
                </a:r>
                <a:r>
                  <a:rPr lang="fr-FR" sz="2600" b="1" i="1" dirty="0">
                    <a:latin typeface="Times New Roman" panose="02020603050405020304" pitchFamily="18" charset="0"/>
                    <a:cs typeface="Times New Roman" panose="02020603050405020304" pitchFamily="18" charset="0"/>
                  </a:rPr>
                  <a:t>x</a:t>
                </a:r>
                <a:r>
                  <a:rPr lang="fr-FR" sz="2600" b="1" dirty="0">
                    <a:latin typeface="Times New Roman" panose="02020603050405020304" pitchFamily="18" charset="0"/>
                    <a:cs typeface="Times New Roman" panose="02020603050405020304" pitchFamily="18" charset="0"/>
                  </a:rPr>
                  <a:t> tend vers </a:t>
                </a:r>
                <a:r>
                  <a:rPr lang="fr-FR" sz="2600" b="1" i="1" dirty="0">
                    <a:latin typeface="Times New Roman" panose="02020603050405020304" pitchFamily="18" charset="0"/>
                    <a:cs typeface="Times New Roman" panose="02020603050405020304" pitchFamily="18" charset="0"/>
                  </a:rPr>
                  <a:t>a</a:t>
                </a:r>
                <a:r>
                  <a:rPr lang="fr-FR" sz="2600" b="1" dirty="0">
                    <a:latin typeface="Times New Roman" panose="02020603050405020304" pitchFamily="18" charset="0"/>
                    <a:cs typeface="Times New Roman" panose="02020603050405020304" pitchFamily="18" charset="0"/>
                  </a:rPr>
                  <a:t> ?</a:t>
                </a:r>
                <a:r>
                  <a:rPr lang="fr-FR" sz="2600" dirty="0">
                    <a:latin typeface="Times New Roman" panose="02020603050405020304" pitchFamily="18" charset="0"/>
                    <a:cs typeface="Times New Roman" panose="02020603050405020304" pitchFamily="18" charset="0"/>
                  </a:rPr>
                  <a:t> »</a:t>
                </a:r>
              </a:p>
              <a:p>
                <a:pPr marL="0" indent="0" algn="just">
                  <a:spcBef>
                    <a:spcPts val="1200"/>
                  </a:spcBef>
                  <a:buNone/>
                </a:pPr>
                <a:r>
                  <a:rPr lang="fr-FR" sz="2600" dirty="0">
                    <a:latin typeface="Times New Roman" panose="02020603050405020304" pitchFamily="18" charset="0"/>
                    <a:cs typeface="Times New Roman" panose="02020603050405020304" pitchFamily="18" charset="0"/>
                  </a:rPr>
                  <a:t>Des étudiants de la 1ère année d’université  ont donné les réponses suivantes :</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Étudiant 1</a:t>
                </a:r>
                <a:r>
                  <a:rPr lang="fr-FR" sz="2600" dirty="0">
                    <a:latin typeface="Times New Roman" panose="02020603050405020304" pitchFamily="18" charset="0"/>
                    <a:cs typeface="Times New Roman" panose="02020603050405020304" pitchFamily="18" charset="0"/>
                  </a:rPr>
                  <a:t> : si </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s’approche de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 alors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s’approche de </a:t>
                </a:r>
                <a14:m>
                  <m:oMath xmlns:m="http://schemas.openxmlformats.org/officeDocument/2006/math">
                    <m:r>
                      <a:rPr lang="fr-FR" sz="2600">
                        <a:latin typeface="Cambria Math"/>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 </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Étudiant 2</a:t>
                </a:r>
                <a:r>
                  <a:rPr lang="fr-FR" sz="2600" dirty="0">
                    <a:latin typeface="Times New Roman" panose="02020603050405020304" pitchFamily="18" charset="0"/>
                    <a:cs typeface="Times New Roman" panose="02020603050405020304" pitchFamily="18" charset="0"/>
                  </a:rPr>
                  <a:t> : on peut rendre la distance entre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et </a:t>
                </a:r>
                <a14:m>
                  <m:oMath xmlns:m="http://schemas.openxmlformats.org/officeDocument/2006/math">
                    <m:r>
                      <a:rPr lang="fr-FR" sz="2600">
                        <a:latin typeface="Cambria Math"/>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 aussi petite que l’on veut en prenant </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suffisamment proche de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Étudiant 3 </a:t>
                </a:r>
                <a:r>
                  <a:rPr lang="fr-FR" sz="2600" dirty="0">
                    <a:latin typeface="Times New Roman" panose="02020603050405020304" pitchFamily="18" charset="0"/>
                    <a:cs typeface="Times New Roman" panose="02020603050405020304" pitchFamily="18" charset="0"/>
                  </a:rPr>
                  <a:t>: si </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s’approche de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 en restant inférieur à a alors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s’approche de </a:t>
                </a:r>
                <a14:m>
                  <m:oMath xmlns:m="http://schemas.openxmlformats.org/officeDocument/2006/math">
                    <m:r>
                      <a:rPr lang="fr-FR" sz="2600">
                        <a:latin typeface="Cambria Math"/>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 en restant inférieur à. </a:t>
                </a:r>
                <a14:m>
                  <m:oMath xmlns:m="http://schemas.openxmlformats.org/officeDocument/2006/math">
                    <m:r>
                      <a:rPr lang="fr-FR" sz="2600">
                        <a:latin typeface="Cambria Math"/>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 </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Étudiant 4 </a:t>
                </a:r>
                <a:r>
                  <a:rPr lang="fr-FR" sz="2600" dirty="0">
                    <a:latin typeface="Times New Roman" panose="02020603050405020304" pitchFamily="18" charset="0"/>
                    <a:cs typeface="Times New Roman" panose="02020603050405020304" pitchFamily="18" charset="0"/>
                  </a:rPr>
                  <a:t>: si la distance entre </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et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 est petite alors la distance entre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et </a:t>
                </a:r>
                <a14:m>
                  <m:oMath xmlns:m="http://schemas.openxmlformats.org/officeDocument/2006/math">
                    <m:r>
                      <a:rPr lang="fr-FR" sz="2600">
                        <a:latin typeface="Cambria Math"/>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 est aussi petite.</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Étudiant 5 </a:t>
                </a:r>
                <a:r>
                  <a:rPr lang="fr-FR" sz="2600" dirty="0">
                    <a:latin typeface="Times New Roman" panose="02020603050405020304" pitchFamily="18" charset="0"/>
                    <a:cs typeface="Times New Roman" panose="02020603050405020304" pitchFamily="18" charset="0"/>
                  </a:rPr>
                  <a:t>: pour que la distance entre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et </a:t>
                </a:r>
                <a14:m>
                  <m:oMath xmlns:m="http://schemas.openxmlformats.org/officeDocument/2006/math">
                    <m:r>
                      <a:rPr lang="fr-FR" sz="2600">
                        <a:latin typeface="Cambria Math"/>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 soit petite il suffit que la distance entre </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et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 soit petite.</a:t>
                </a:r>
              </a:p>
              <a:p>
                <a:pPr marL="0" indent="0" algn="just">
                  <a:spcBef>
                    <a:spcPts val="1200"/>
                  </a:spcBef>
                  <a:buNone/>
                </a:pPr>
                <a:endParaRPr lang="fr-FR" sz="2600" dirty="0">
                  <a:latin typeface="Times New Roman" panose="02020603050405020304" pitchFamily="18" charset="0"/>
                  <a:cs typeface="Times New Roman" panose="02020603050405020304" pitchFamily="18" charset="0"/>
                </a:endParaRPr>
              </a:p>
              <a:p>
                <a:pPr marL="0" indent="0">
                  <a:buNone/>
                </a:pPr>
                <a:endParaRPr lang="fr-FR" dirty="0"/>
              </a:p>
            </p:txBody>
          </p:sp>
        </mc:Choice>
        <mc:Fallback>
          <p:sp>
            <p:nvSpPr>
              <p:cNvPr id="3" name="Espace réservé du contenu 2"/>
              <p:cNvSpPr>
                <a:spLocks noGrp="1" noRot="1" noChangeAspect="1" noMove="1" noResize="1" noEditPoints="1" noAdjustHandles="1" noChangeArrowheads="1" noChangeShapeType="1" noTextEdit="1"/>
              </p:cNvSpPr>
              <p:nvPr>
                <p:ph idx="1"/>
              </p:nvPr>
            </p:nvSpPr>
            <p:spPr>
              <a:xfrm>
                <a:off x="457200" y="1268760"/>
                <a:ext cx="8229600" cy="5400600"/>
              </a:xfrm>
              <a:blipFill rotWithShape="1">
                <a:blip r:embed="rId3"/>
                <a:stretch>
                  <a:fillRect l="-1556" t="-2822" r="-1111"/>
                </a:stretch>
              </a:blipFill>
            </p:spPr>
            <p:txBody>
              <a:bodyPr/>
              <a:lstStyle/>
              <a:p>
                <a:r>
                  <a:rPr lang="fr-FR">
                    <a:noFill/>
                  </a:rPr>
                  <a:t> </a:t>
                </a:r>
              </a:p>
            </p:txBody>
          </p:sp>
        </mc:Fallback>
      </mc:AlternateContent>
      <p:sp>
        <p:nvSpPr>
          <p:cNvPr id="6" name="Titre 1">
            <a:extLst>
              <a:ext uri="{FF2B5EF4-FFF2-40B4-BE49-F238E27FC236}">
                <a16:creationId xmlns:a16="http://schemas.microsoft.com/office/drawing/2014/main" xmlns="" id="{32D399A0-422D-C602-DE98-CBF61DE198B9}"/>
              </a:ext>
            </a:extLst>
          </p:cNvPr>
          <p:cNvSpPr>
            <a:spLocks noGrp="1"/>
          </p:cNvSpPr>
          <p:nvPr>
            <p:ph type="title"/>
          </p:nvPr>
        </p:nvSpPr>
        <p:spPr>
          <a:xfrm>
            <a:off x="457200" y="490662"/>
            <a:ext cx="8229600" cy="634082"/>
          </a:xfrm>
        </p:spPr>
        <p:txBody>
          <a:bodyPr/>
          <a:lstStyle/>
          <a:p>
            <a:r>
              <a:rPr lang="fr-FR" sz="2800" b="1" dirty="0">
                <a:latin typeface="Times New Roman" panose="02020603050405020304" pitchFamily="18" charset="0"/>
                <a:cs typeface="Times New Roman" panose="02020603050405020304" pitchFamily="18" charset="0"/>
              </a:rPr>
              <a:t>LES SITUATIONS</a:t>
            </a:r>
          </a:p>
        </p:txBody>
      </p:sp>
    </p:spTree>
    <p:extLst>
      <p:ext uri="{BB962C8B-B14F-4D97-AF65-F5344CB8AC3E}">
        <p14:creationId xmlns:p14="http://schemas.microsoft.com/office/powerpoint/2010/main" val="1477014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268760"/>
                <a:ext cx="8229600" cy="5400600"/>
              </a:xfrm>
            </p:spPr>
            <p:txBody>
              <a:bodyPr>
                <a:normAutofit fontScale="92500"/>
              </a:bodyPr>
              <a:lstStyle/>
              <a:p>
                <a:pPr marL="0" indent="0" algn="just">
                  <a:buNone/>
                </a:pPr>
                <a:r>
                  <a:rPr lang="fr-FR" sz="3100" b="1" dirty="0">
                    <a:latin typeface="Times New Roman" panose="02020603050405020304" pitchFamily="18" charset="0"/>
                    <a:cs typeface="Times New Roman" panose="02020603050405020304" pitchFamily="18" charset="0"/>
                  </a:rPr>
                  <a:t>Situation 1</a:t>
                </a:r>
                <a:r>
                  <a:rPr lang="fr-FR" sz="3100" dirty="0">
                    <a:latin typeface="Times New Roman" panose="02020603050405020304" pitchFamily="18" charset="0"/>
                    <a:cs typeface="Times New Roman" panose="02020603050405020304" pitchFamily="18" charset="0"/>
                  </a:rPr>
                  <a:t> :</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Étudiant 6</a:t>
                </a:r>
                <a:r>
                  <a:rPr lang="fr-FR" sz="2600" dirty="0">
                    <a:latin typeface="Times New Roman" panose="02020603050405020304" pitchFamily="18" charset="0"/>
                    <a:cs typeface="Times New Roman" panose="02020603050405020304" pitchFamily="18" charset="0"/>
                  </a:rPr>
                  <a:t> : pour tout nombre réel α strictement positif, il existe un nombre réel strictement positif </a:t>
                </a:r>
                <a:r>
                  <a:rPr lang="fr-FR" sz="2600" dirty="0">
                    <a:latin typeface="Times New Roman" panose="02020603050405020304" pitchFamily="18" charset="0"/>
                    <a:cs typeface="Times New Roman" panose="02020603050405020304" pitchFamily="18" charset="0"/>
                    <a:sym typeface="Symbol"/>
                  </a:rPr>
                  <a:t></a:t>
                </a:r>
                <a:r>
                  <a:rPr lang="fr-FR" sz="2600" dirty="0">
                    <a:latin typeface="Times New Roman" panose="02020603050405020304" pitchFamily="18" charset="0"/>
                    <a:cs typeface="Times New Roman" panose="02020603050405020304" pitchFamily="18" charset="0"/>
                  </a:rPr>
                  <a:t> tel que si d(</a:t>
                </a:r>
                <a:r>
                  <a:rPr lang="fr-FR" sz="2600" i="1" dirty="0" err="1">
                    <a:latin typeface="Times New Roman" panose="02020603050405020304" pitchFamily="18" charset="0"/>
                    <a:cs typeface="Times New Roman" panose="02020603050405020304" pitchFamily="18" charset="0"/>
                  </a:rPr>
                  <a:t>x</a:t>
                </a:r>
                <a:r>
                  <a:rPr lang="fr-FR" sz="2600" dirty="0" err="1">
                    <a:latin typeface="Times New Roman" panose="02020603050405020304" pitchFamily="18" charset="0"/>
                    <a:cs typeface="Times New Roman" panose="02020603050405020304" pitchFamily="18" charset="0"/>
                  </a:rPr>
                  <a:t>,</a:t>
                </a:r>
                <a:r>
                  <a:rPr lang="fr-FR" sz="2600" i="1" dirty="0" err="1">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)&lt;</a:t>
                </a:r>
                <a:r>
                  <a:rPr lang="fr-FR" sz="2600" dirty="0">
                    <a:latin typeface="Times New Roman" panose="02020603050405020304" pitchFamily="18" charset="0"/>
                    <a:cs typeface="Times New Roman" panose="02020603050405020304" pitchFamily="18" charset="0"/>
                    <a:sym typeface="Symbol"/>
                  </a:rPr>
                  <a:t></a:t>
                </a:r>
                <a:r>
                  <a:rPr lang="fr-FR" sz="2600" dirty="0">
                    <a:latin typeface="Times New Roman" panose="02020603050405020304" pitchFamily="18" charset="0"/>
                    <a:cs typeface="Times New Roman" panose="02020603050405020304" pitchFamily="18" charset="0"/>
                  </a:rPr>
                  <a:t> alors d(</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a:t>
                </a:r>
                <a14:m>
                  <m:oMath xmlns:m="http://schemas.openxmlformats.org/officeDocument/2006/math">
                    <m:r>
                      <a:rPr lang="fr-FR" sz="2600">
                        <a:latin typeface="Cambria Math"/>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)&lt; </a:t>
                </a:r>
                <a:r>
                  <a:rPr lang="fr-FR" sz="2600" dirty="0">
                    <a:latin typeface="Times New Roman" panose="02020603050405020304" pitchFamily="18" charset="0"/>
                    <a:cs typeface="Times New Roman" panose="02020603050405020304" pitchFamily="18" charset="0"/>
                    <a:sym typeface="Symbol"/>
                  </a:rPr>
                  <a:t></a:t>
                </a:r>
                <a:r>
                  <a:rPr lang="fr-FR" sz="2600" dirty="0">
                    <a:latin typeface="Times New Roman" panose="02020603050405020304" pitchFamily="18" charset="0"/>
                    <a:cs typeface="Times New Roman" panose="02020603050405020304" pitchFamily="18" charset="0"/>
                  </a:rPr>
                  <a:t>. </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Étudiant 7</a:t>
                </a:r>
                <a:r>
                  <a:rPr lang="fr-FR" sz="2600" dirty="0">
                    <a:latin typeface="Times New Roman" panose="02020603050405020304" pitchFamily="18" charset="0"/>
                    <a:cs typeface="Times New Roman" panose="02020603050405020304" pitchFamily="18" charset="0"/>
                  </a:rPr>
                  <a:t> : pour des valeurs de </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très </a:t>
                </a:r>
                <a:r>
                  <a:rPr lang="fr-FR" sz="2600" dirty="0" err="1">
                    <a:latin typeface="Times New Roman" panose="02020603050405020304" pitchFamily="18" charset="0"/>
                    <a:cs typeface="Times New Roman" panose="02020603050405020304" pitchFamily="18" charset="0"/>
                  </a:rPr>
                  <a:t>très</a:t>
                </a:r>
                <a:r>
                  <a:rPr lang="fr-FR" sz="2600" dirty="0">
                    <a:latin typeface="Times New Roman" panose="02020603050405020304" pitchFamily="18" charset="0"/>
                    <a:cs typeface="Times New Roman" panose="02020603050405020304" pitchFamily="18" charset="0"/>
                  </a:rPr>
                  <a:t> proche de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 sans lui être égal, alors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est très </a:t>
                </a:r>
                <a:r>
                  <a:rPr lang="fr-FR" sz="2600" dirty="0" err="1">
                    <a:latin typeface="Times New Roman" panose="02020603050405020304" pitchFamily="18" charset="0"/>
                    <a:cs typeface="Times New Roman" panose="02020603050405020304" pitchFamily="18" charset="0"/>
                  </a:rPr>
                  <a:t>très</a:t>
                </a:r>
                <a:r>
                  <a:rPr lang="fr-FR" sz="2600" dirty="0">
                    <a:latin typeface="Times New Roman" panose="02020603050405020304" pitchFamily="18" charset="0"/>
                    <a:cs typeface="Times New Roman" panose="02020603050405020304" pitchFamily="18" charset="0"/>
                  </a:rPr>
                  <a:t> proche de </a:t>
                </a:r>
                <a14:m>
                  <m:oMath xmlns:m="http://schemas.openxmlformats.org/officeDocument/2006/math">
                    <m:r>
                      <a:rPr lang="fr-FR" sz="2600">
                        <a:latin typeface="Cambria Math"/>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Étudiant 8</a:t>
                </a:r>
                <a:r>
                  <a:rPr lang="fr-FR" sz="2600" dirty="0">
                    <a:latin typeface="Times New Roman" panose="02020603050405020304" pitchFamily="18" charset="0"/>
                    <a:cs typeface="Times New Roman" panose="02020603050405020304" pitchFamily="18" charset="0"/>
                  </a:rPr>
                  <a:t> : On peut rendre la distance entre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et </a:t>
                </a:r>
                <a14:m>
                  <m:oMath xmlns:m="http://schemas.openxmlformats.org/officeDocument/2006/math">
                    <m:r>
                      <a:rPr lang="fr-FR" sz="2600">
                        <a:latin typeface="Cambria Math"/>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 aussi petite que l’on veut, en prenant </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très proche de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 sans être égal à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Étudiant 9</a:t>
                </a:r>
                <a:r>
                  <a:rPr lang="fr-FR" sz="2600" dirty="0">
                    <a:latin typeface="Times New Roman" panose="02020603050405020304" pitchFamily="18" charset="0"/>
                    <a:cs typeface="Times New Roman" panose="02020603050405020304" pitchFamily="18" charset="0"/>
                  </a:rPr>
                  <a:t> : pour tout voisinage ouvert O de l privé de l il existe un voisinage ouvert de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 privé de a dont l’image est contenue dans O.</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Étudiant 10 </a:t>
                </a:r>
                <a:r>
                  <a:rPr lang="fr-FR" sz="2600" dirty="0">
                    <a:latin typeface="Times New Roman" panose="02020603050405020304" pitchFamily="18" charset="0"/>
                    <a:cs typeface="Times New Roman" panose="02020603050405020304" pitchFamily="18" charset="0"/>
                  </a:rPr>
                  <a:t>: si l’image de a par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 est </a:t>
                </a:r>
                <a14:m>
                  <m:oMath xmlns:m="http://schemas.openxmlformats.org/officeDocument/2006/math">
                    <m:r>
                      <a:rPr lang="fr-FR" sz="2600" smtClean="0">
                        <a:latin typeface="Cambria Math" panose="02040503050406030204" pitchFamily="18" charset="0"/>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a:t>
                </a:r>
              </a:p>
              <a:p>
                <a:pPr marL="0" indent="0" algn="just">
                  <a:spcBef>
                    <a:spcPts val="1200"/>
                  </a:spcBef>
                  <a:buNone/>
                </a:pPr>
                <a:endParaRPr lang="fr-FR" sz="2600" dirty="0">
                  <a:latin typeface="Times New Roman" panose="02020603050405020304" pitchFamily="18" charset="0"/>
                  <a:cs typeface="Times New Roman" panose="02020603050405020304" pitchFamily="18" charset="0"/>
                </a:endParaRPr>
              </a:p>
              <a:p>
                <a:pPr marL="0" indent="0">
                  <a:buNone/>
                </a:pPr>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268760"/>
                <a:ext cx="8229600" cy="5400600"/>
              </a:xfrm>
              <a:blipFill>
                <a:blip r:embed="rId3"/>
                <a:stretch>
                  <a:fillRect l="-1556" t="-1242" r="-1111" b="-1129"/>
                </a:stretch>
              </a:blipFill>
            </p:spPr>
            <p:txBody>
              <a:bodyPr/>
              <a:lstStyle/>
              <a:p>
                <a:r>
                  <a:rPr lang="fr-FR">
                    <a:noFill/>
                  </a:rPr>
                  <a:t> </a:t>
                </a:r>
              </a:p>
            </p:txBody>
          </p:sp>
        </mc:Fallback>
      </mc:AlternateContent>
      <p:sp>
        <p:nvSpPr>
          <p:cNvPr id="6" name="Titre 1">
            <a:extLst>
              <a:ext uri="{FF2B5EF4-FFF2-40B4-BE49-F238E27FC236}">
                <a16:creationId xmlns:a16="http://schemas.microsoft.com/office/drawing/2014/main" xmlns="" id="{32D399A0-422D-C602-DE98-CBF61DE198B9}"/>
              </a:ext>
            </a:extLst>
          </p:cNvPr>
          <p:cNvSpPr>
            <a:spLocks noGrp="1"/>
          </p:cNvSpPr>
          <p:nvPr>
            <p:ph type="title"/>
          </p:nvPr>
        </p:nvSpPr>
        <p:spPr>
          <a:xfrm>
            <a:off x="457200" y="490662"/>
            <a:ext cx="8229600" cy="634082"/>
          </a:xfrm>
        </p:spPr>
        <p:txBody>
          <a:bodyPr/>
          <a:lstStyle/>
          <a:p>
            <a:r>
              <a:rPr lang="fr-FR" sz="2800" b="1" dirty="0">
                <a:latin typeface="Times New Roman" panose="02020603050405020304" pitchFamily="18" charset="0"/>
                <a:cs typeface="Times New Roman" panose="02020603050405020304" pitchFamily="18" charset="0"/>
              </a:rPr>
              <a:t>LES SITUATIONS</a:t>
            </a:r>
          </a:p>
        </p:txBody>
      </p:sp>
    </p:spTree>
    <p:extLst>
      <p:ext uri="{BB962C8B-B14F-4D97-AF65-F5344CB8AC3E}">
        <p14:creationId xmlns:p14="http://schemas.microsoft.com/office/powerpoint/2010/main" val="32808995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268760"/>
                <a:ext cx="8229600" cy="3960440"/>
              </a:xfrm>
            </p:spPr>
            <p:txBody>
              <a:bodyPr>
                <a:normAutofit/>
              </a:bodyPr>
              <a:lstStyle/>
              <a:p>
                <a:pPr marL="0" indent="0" algn="just">
                  <a:buNone/>
                </a:pPr>
                <a:r>
                  <a:rPr lang="fr-FR" sz="3100" b="1" dirty="0">
                    <a:latin typeface="Times New Roman" panose="02020603050405020304" pitchFamily="18" charset="0"/>
                    <a:cs typeface="Times New Roman" panose="02020603050405020304" pitchFamily="18" charset="0"/>
                  </a:rPr>
                  <a:t>Situation 1</a:t>
                </a:r>
                <a:r>
                  <a:rPr lang="fr-FR" sz="3100" dirty="0">
                    <a:latin typeface="Times New Roman" panose="02020603050405020304" pitchFamily="18" charset="0"/>
                    <a:cs typeface="Times New Roman" panose="02020603050405020304" pitchFamily="18" charset="0"/>
                  </a:rPr>
                  <a:t> :</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Étudiant 11</a:t>
                </a:r>
                <a:r>
                  <a:rPr lang="fr-FR" sz="2600" dirty="0">
                    <a:latin typeface="Times New Roman" panose="02020603050405020304" pitchFamily="18" charset="0"/>
                    <a:cs typeface="Times New Roman" panose="02020603050405020304" pitchFamily="18" charset="0"/>
                  </a:rPr>
                  <a:t> : si </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appartient à </a:t>
                </a:r>
                <a:r>
                  <a:rPr lang="fr-FR" sz="2600" dirty="0" err="1">
                    <a:latin typeface="Times New Roman" panose="02020603050405020304" pitchFamily="18" charset="0"/>
                    <a:cs typeface="Times New Roman" panose="02020603050405020304" pitchFamily="18" charset="0"/>
                  </a:rPr>
                  <a:t>D</a:t>
                </a:r>
                <a:r>
                  <a:rPr lang="fr-FR" sz="2600" i="1" dirty="0" err="1">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 et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 est égale à </a:t>
                </a:r>
                <a14:m>
                  <m:oMath xmlns:m="http://schemas.openxmlformats.org/officeDocument/2006/math">
                    <m:r>
                      <a:rPr lang="fr-FR" sz="2600">
                        <a:latin typeface="Cambria Math"/>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 </a:t>
                </a:r>
              </a:p>
              <a:p>
                <a:pPr marL="0" indent="0" algn="just">
                  <a:spcBef>
                    <a:spcPts val="1200"/>
                  </a:spcBef>
                  <a:buNone/>
                </a:pPr>
                <a:r>
                  <a:rPr lang="fr-FR" sz="2600" dirty="0">
                    <a:latin typeface="Times New Roman" panose="02020603050405020304" pitchFamily="18" charset="0"/>
                    <a:cs typeface="Times New Roman" panose="02020603050405020304" pitchFamily="18" charset="0"/>
                  </a:rPr>
                  <a:t>Selon vous : quelle(s) est (sont) la (les) définition(s) qui est (sont) correcte(s) et dites pourquoi ? Donnez la définition correcte si elle n’est pas parmi les propositions faites par les étudiants. </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2-/ </a:t>
                </a:r>
                <a:r>
                  <a:rPr lang="fr-FR" sz="2600" dirty="0">
                    <a:latin typeface="Times New Roman" panose="02020603050405020304" pitchFamily="18" charset="0"/>
                    <a:cs typeface="Times New Roman" panose="02020603050405020304" pitchFamily="18" charset="0"/>
                  </a:rPr>
                  <a:t>Comment utilise-t-on votre définition pour montrer que </a:t>
                </a:r>
                <a14:m>
                  <m:oMath xmlns:m="http://schemas.openxmlformats.org/officeDocument/2006/math">
                    <m:r>
                      <a:rPr lang="fr-FR" sz="2600" smtClean="0">
                        <a:latin typeface="Cambria Math" panose="02040503050406030204" pitchFamily="18" charset="0"/>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 est la limite </a:t>
                </a:r>
                <a:r>
                  <a:rPr lang="fr-FR" sz="2600" dirty="0" smtClean="0">
                    <a:latin typeface="Times New Roman" panose="02020603050405020304" pitchFamily="18" charset="0"/>
                    <a:cs typeface="Times New Roman" panose="02020603050405020304" pitchFamily="18" charset="0"/>
                  </a:rPr>
                  <a:t>d’une </a:t>
                </a:r>
                <a:r>
                  <a:rPr lang="fr-FR" sz="2600" dirty="0">
                    <a:latin typeface="Times New Roman" panose="02020603050405020304" pitchFamily="18" charset="0"/>
                    <a:cs typeface="Times New Roman" panose="02020603050405020304" pitchFamily="18" charset="0"/>
                  </a:rPr>
                  <a:t>fonction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 en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 ?</a:t>
                </a: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268760"/>
                <a:ext cx="8229600" cy="3960440"/>
              </a:xfrm>
              <a:blipFill rotWithShape="1">
                <a:blip r:embed="rId3"/>
                <a:stretch>
                  <a:fillRect l="-1778" t="-2000" r="-1333"/>
                </a:stretch>
              </a:blipFill>
            </p:spPr>
            <p:txBody>
              <a:bodyPr/>
              <a:lstStyle/>
              <a:p>
                <a:r>
                  <a:rPr lang="fr-FR">
                    <a:noFill/>
                  </a:rPr>
                  <a:t> </a:t>
                </a:r>
              </a:p>
            </p:txBody>
          </p:sp>
        </mc:Fallback>
      </mc:AlternateContent>
      <p:sp>
        <p:nvSpPr>
          <p:cNvPr id="6" name="Titre 1">
            <a:extLst>
              <a:ext uri="{FF2B5EF4-FFF2-40B4-BE49-F238E27FC236}">
                <a16:creationId xmlns:a16="http://schemas.microsoft.com/office/drawing/2014/main" xmlns="" id="{32D399A0-422D-C602-DE98-CBF61DE198B9}"/>
              </a:ext>
            </a:extLst>
          </p:cNvPr>
          <p:cNvSpPr>
            <a:spLocks noGrp="1"/>
          </p:cNvSpPr>
          <p:nvPr>
            <p:ph type="title"/>
          </p:nvPr>
        </p:nvSpPr>
        <p:spPr>
          <a:xfrm>
            <a:off x="457200" y="490662"/>
            <a:ext cx="8229600" cy="634082"/>
          </a:xfrm>
        </p:spPr>
        <p:txBody>
          <a:bodyPr/>
          <a:lstStyle/>
          <a:p>
            <a:r>
              <a:rPr lang="fr-FR" sz="2800" b="1" dirty="0">
                <a:latin typeface="Times New Roman" panose="02020603050405020304" pitchFamily="18" charset="0"/>
                <a:cs typeface="Times New Roman" panose="02020603050405020304" pitchFamily="18" charset="0"/>
              </a:rPr>
              <a:t>LES SITUATIONS</a:t>
            </a:r>
          </a:p>
        </p:txBody>
      </p:sp>
    </p:spTree>
    <p:extLst>
      <p:ext uri="{BB962C8B-B14F-4D97-AF65-F5344CB8AC3E}">
        <p14:creationId xmlns:p14="http://schemas.microsoft.com/office/powerpoint/2010/main" val="32802544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268760"/>
                <a:ext cx="8229600" cy="5098578"/>
              </a:xfrm>
            </p:spPr>
            <p:txBody>
              <a:bodyPr>
                <a:normAutofit fontScale="70000" lnSpcReduction="20000"/>
              </a:bodyPr>
              <a:lstStyle/>
              <a:p>
                <a:pPr marL="0" indent="0" algn="just">
                  <a:buNone/>
                </a:pPr>
                <a:r>
                  <a:rPr lang="fr-FR" sz="3100" b="1" dirty="0">
                    <a:latin typeface="Times New Roman" panose="02020603050405020304" pitchFamily="18" charset="0"/>
                    <a:cs typeface="Times New Roman" panose="02020603050405020304" pitchFamily="18" charset="0"/>
                  </a:rPr>
                  <a:t>Situation 2</a:t>
                </a:r>
                <a:r>
                  <a:rPr lang="fr-FR" sz="3100" dirty="0">
                    <a:latin typeface="Times New Roman" panose="02020603050405020304" pitchFamily="18" charset="0"/>
                    <a:cs typeface="Times New Roman" panose="02020603050405020304" pitchFamily="18" charset="0"/>
                  </a:rPr>
                  <a:t> :</a:t>
                </a:r>
              </a:p>
              <a:p>
                <a:pPr marL="0" indent="0" algn="just">
                  <a:spcBef>
                    <a:spcPts val="1200"/>
                  </a:spcBef>
                  <a:spcAft>
                    <a:spcPts val="600"/>
                  </a:spcAft>
                  <a:buNone/>
                </a:pPr>
                <a:r>
                  <a:rPr lang="fr-FR" sz="2600" dirty="0">
                    <a:latin typeface="Times New Roman" panose="02020603050405020304" pitchFamily="18" charset="0"/>
                    <a:cs typeface="Times New Roman" panose="02020603050405020304" pitchFamily="18" charset="0"/>
                  </a:rPr>
                  <a:t>On donne la définition suivante :</a:t>
                </a:r>
              </a:p>
              <a:p>
                <a:pPr marL="0" indent="0" algn="just">
                  <a:spcBef>
                    <a:spcPts val="1800"/>
                  </a:spcBef>
                  <a:buNone/>
                </a:pPr>
                <a14:m>
                  <m:oMathPara xmlns:m="http://schemas.openxmlformats.org/officeDocument/2006/math">
                    <m:oMathParaPr>
                      <m:jc m:val="centerGroup"/>
                    </m:oMathParaPr>
                    <m:oMath xmlns:m="http://schemas.openxmlformats.org/officeDocument/2006/math">
                      <m:r>
                        <a:rPr lang="fr-FR" sz="2600">
                          <a:latin typeface="Cambria Math"/>
                          <a:cs typeface="Times New Roman" panose="02020603050405020304" pitchFamily="18" charset="0"/>
                        </a:rPr>
                        <m:t>∀</m:t>
                      </m:r>
                      <m:r>
                        <a:rPr lang="fr-FR" sz="2600">
                          <a:latin typeface="Cambria Math"/>
                          <a:cs typeface="Times New Roman" panose="02020603050405020304" pitchFamily="18" charset="0"/>
                        </a:rPr>
                        <m:t>𝜀</m:t>
                      </m:r>
                      <m:r>
                        <a:rPr lang="fr-FR" sz="2600">
                          <a:latin typeface="Cambria Math"/>
                          <a:cs typeface="Times New Roman" panose="02020603050405020304" pitchFamily="18" charset="0"/>
                        </a:rPr>
                        <m:t>&gt;0 ∃</m:t>
                      </m:r>
                      <m:r>
                        <a:rPr lang="fr-FR" sz="2600">
                          <a:latin typeface="Cambria Math"/>
                          <a:cs typeface="Times New Roman" panose="02020603050405020304" pitchFamily="18" charset="0"/>
                        </a:rPr>
                        <m:t>𝛿</m:t>
                      </m:r>
                      <m:r>
                        <a:rPr lang="fr-FR" sz="2600">
                          <a:latin typeface="Cambria Math"/>
                          <a:cs typeface="Times New Roman" panose="02020603050405020304" pitchFamily="18" charset="0"/>
                        </a:rPr>
                        <m:t>&gt;0 ∀</m:t>
                      </m:r>
                      <m:r>
                        <a:rPr lang="fr-FR" sz="2600">
                          <a:latin typeface="Cambria Math"/>
                          <a:cs typeface="Times New Roman" panose="02020603050405020304" pitchFamily="18" charset="0"/>
                        </a:rPr>
                        <m:t>𝑥</m:t>
                      </m:r>
                      <m:r>
                        <a:rPr lang="fr-FR" sz="2600">
                          <a:latin typeface="Cambria Math"/>
                          <a:cs typeface="Times New Roman" panose="02020603050405020304" pitchFamily="18" charset="0"/>
                        </a:rPr>
                        <m:t>∈</m:t>
                      </m:r>
                      <m:r>
                        <a:rPr lang="fr-FR" sz="2600">
                          <a:latin typeface="Cambria Math"/>
                          <a:cs typeface="Times New Roman" panose="02020603050405020304" pitchFamily="18" charset="0"/>
                        </a:rPr>
                        <m:t>𝐷𝑓</m:t>
                      </m:r>
                      <m:r>
                        <a:rPr lang="fr-FR" sz="2600">
                          <a:latin typeface="Cambria Math"/>
                          <a:cs typeface="Times New Roman" panose="02020603050405020304" pitchFamily="18" charset="0"/>
                        </a:rPr>
                        <m:t> 0&lt;</m:t>
                      </m:r>
                      <m:d>
                        <m:dPr>
                          <m:begChr m:val="|"/>
                          <m:endChr m:val=""/>
                          <m:ctrlPr>
                            <a:rPr lang="fr-FR" sz="2600" i="1">
                              <a:latin typeface="Cambria Math"/>
                              <a:cs typeface="Times New Roman" panose="02020603050405020304" pitchFamily="18" charset="0"/>
                            </a:rPr>
                          </m:ctrlPr>
                        </m:dPr>
                        <m:e>
                          <m:r>
                            <a:rPr lang="fr-FR" sz="2600">
                              <a:latin typeface="Cambria Math"/>
                              <a:cs typeface="Times New Roman" panose="02020603050405020304" pitchFamily="18" charset="0"/>
                            </a:rPr>
                            <m:t>𝑥</m:t>
                          </m:r>
                          <m:r>
                            <a:rPr lang="fr-FR" sz="2600">
                              <a:latin typeface="Cambria Math"/>
                              <a:cs typeface="Times New Roman" panose="02020603050405020304" pitchFamily="18" charset="0"/>
                            </a:rPr>
                            <m:t>−</m:t>
                          </m:r>
                          <m:d>
                            <m:dPr>
                              <m:begChr m:val=""/>
                              <m:endChr m:val="|"/>
                              <m:ctrlPr>
                                <a:rPr lang="fr-FR" sz="2600" i="1">
                                  <a:latin typeface="Cambria Math"/>
                                  <a:cs typeface="Times New Roman" panose="02020603050405020304" pitchFamily="18" charset="0"/>
                                </a:rPr>
                              </m:ctrlPr>
                            </m:dPr>
                            <m:e>
                              <m:r>
                                <a:rPr lang="fr-FR" sz="2600">
                                  <a:latin typeface="Cambria Math"/>
                                  <a:cs typeface="Times New Roman" panose="02020603050405020304" pitchFamily="18" charset="0"/>
                                </a:rPr>
                                <m:t>𝑎</m:t>
                              </m:r>
                            </m:e>
                          </m:d>
                          <m:r>
                            <a:rPr lang="fr-FR" sz="2600">
                              <a:latin typeface="Cambria Math"/>
                              <a:cs typeface="Times New Roman" panose="02020603050405020304" pitchFamily="18" charset="0"/>
                            </a:rPr>
                            <m:t>&lt;</m:t>
                          </m:r>
                          <m:r>
                            <a:rPr lang="fr-FR" sz="2600">
                              <a:latin typeface="Cambria Math"/>
                              <a:cs typeface="Times New Roman" panose="02020603050405020304" pitchFamily="18" charset="0"/>
                            </a:rPr>
                            <m:t>𝛿</m:t>
                          </m:r>
                        </m:e>
                      </m:d>
                      <m:r>
                        <a:rPr lang="fr-FR" sz="2600">
                          <a:latin typeface="Cambria Math"/>
                          <a:cs typeface="Times New Roman" panose="02020603050405020304" pitchFamily="18" charset="0"/>
                        </a:rPr>
                        <m:t>⇒</m:t>
                      </m:r>
                      <m:d>
                        <m:dPr>
                          <m:begChr m:val="|"/>
                          <m:endChr m:val="|"/>
                          <m:ctrlPr>
                            <a:rPr lang="fr-FR" sz="2600" i="1">
                              <a:latin typeface="Cambria Math"/>
                              <a:cs typeface="Times New Roman" panose="02020603050405020304" pitchFamily="18" charset="0"/>
                            </a:rPr>
                          </m:ctrlPr>
                        </m:dPr>
                        <m:e>
                          <m:r>
                            <a:rPr lang="fr-FR" sz="2600">
                              <a:latin typeface="Cambria Math"/>
                              <a:cs typeface="Times New Roman" panose="02020603050405020304" pitchFamily="18" charset="0"/>
                            </a:rPr>
                            <m:t>𝑓</m:t>
                          </m:r>
                          <m:d>
                            <m:dPr>
                              <m:ctrlPr>
                                <a:rPr lang="fr-FR" sz="2600" i="1">
                                  <a:latin typeface="Cambria Math"/>
                                  <a:cs typeface="Times New Roman" panose="02020603050405020304" pitchFamily="18" charset="0"/>
                                </a:rPr>
                              </m:ctrlPr>
                            </m:dPr>
                            <m:e>
                              <m:r>
                                <a:rPr lang="fr-FR" sz="2600">
                                  <a:latin typeface="Cambria Math"/>
                                  <a:cs typeface="Times New Roman" panose="02020603050405020304" pitchFamily="18" charset="0"/>
                                </a:rPr>
                                <m:t>𝑥</m:t>
                              </m:r>
                            </m:e>
                          </m:d>
                          <m:r>
                            <a:rPr lang="fr-FR" sz="2600">
                              <a:latin typeface="Cambria Math"/>
                              <a:cs typeface="Times New Roman" panose="02020603050405020304" pitchFamily="18" charset="0"/>
                            </a:rPr>
                            <m:t>−</m:t>
                          </m:r>
                          <m:r>
                            <a:rPr lang="fr-FR" sz="2600">
                              <a:latin typeface="Cambria Math"/>
                              <a:cs typeface="Times New Roman" panose="02020603050405020304" pitchFamily="18" charset="0"/>
                            </a:rPr>
                            <m:t>𝓁</m:t>
                          </m:r>
                        </m:e>
                      </m:d>
                      <m:r>
                        <a:rPr lang="fr-FR" sz="2600">
                          <a:latin typeface="Cambria Math"/>
                          <a:cs typeface="Times New Roman" panose="02020603050405020304" pitchFamily="18" charset="0"/>
                        </a:rPr>
                        <m:t>&lt;</m:t>
                      </m:r>
                      <m:r>
                        <a:rPr lang="fr-FR" sz="2600">
                          <a:latin typeface="Cambria Math"/>
                          <a:cs typeface="Times New Roman" panose="02020603050405020304" pitchFamily="18" charset="0"/>
                        </a:rPr>
                        <m:t>𝜀</m:t>
                      </m:r>
                    </m:oMath>
                  </m:oMathPara>
                </a14:m>
                <a:endParaRPr lang="fr-FR" sz="2600" dirty="0">
                  <a:latin typeface="Times New Roman" panose="02020603050405020304" pitchFamily="18" charset="0"/>
                  <a:cs typeface="Times New Roman" panose="02020603050405020304" pitchFamily="18" charset="0"/>
                </a:endParaRPr>
              </a:p>
              <a:p>
                <a:pPr marL="0" indent="0" algn="just">
                  <a:spcBef>
                    <a:spcPts val="1200"/>
                  </a:spcBef>
                  <a:buNone/>
                </a:pPr>
                <a:r>
                  <a:rPr lang="fr-FR" sz="2600" dirty="0">
                    <a:latin typeface="Times New Roman" panose="02020603050405020304" pitchFamily="18" charset="0"/>
                    <a:cs typeface="Times New Roman" panose="02020603050405020304" pitchFamily="18" charset="0"/>
                  </a:rPr>
                  <a:t>et on a posé les questions suivantes aux étudiants de 1</a:t>
                </a:r>
                <a:r>
                  <a:rPr lang="fr-FR" sz="2600" baseline="30000" dirty="0">
                    <a:latin typeface="Times New Roman" panose="02020603050405020304" pitchFamily="18" charset="0"/>
                    <a:cs typeface="Times New Roman" panose="02020603050405020304" pitchFamily="18" charset="0"/>
                  </a:rPr>
                  <a:t>ère</a:t>
                </a:r>
                <a:r>
                  <a:rPr lang="fr-FR" sz="2600" dirty="0">
                    <a:latin typeface="Times New Roman" panose="02020603050405020304" pitchFamily="18" charset="0"/>
                    <a:cs typeface="Times New Roman" panose="02020603050405020304" pitchFamily="18" charset="0"/>
                  </a:rPr>
                  <a:t> et 2</a:t>
                </a:r>
                <a:r>
                  <a:rPr lang="fr-FR" sz="2600" baseline="30000" dirty="0">
                    <a:latin typeface="Times New Roman" panose="02020603050405020304" pitchFamily="18" charset="0"/>
                    <a:cs typeface="Times New Roman" panose="02020603050405020304" pitchFamily="18" charset="0"/>
                  </a:rPr>
                  <a:t>ème</a:t>
                </a:r>
                <a:r>
                  <a:rPr lang="fr-FR" sz="2600" dirty="0">
                    <a:latin typeface="Times New Roman" panose="02020603050405020304" pitchFamily="18" charset="0"/>
                    <a:cs typeface="Times New Roman" panose="02020603050405020304" pitchFamily="18" charset="0"/>
                  </a:rPr>
                  <a:t> Année d’universités.</a:t>
                </a:r>
              </a:p>
              <a:p>
                <a:pPr marL="0" indent="0">
                  <a:spcBef>
                    <a:spcPts val="1200"/>
                  </a:spcBef>
                  <a:buNone/>
                </a:pPr>
                <a:r>
                  <a:rPr lang="fr-FR" sz="2500" b="1" dirty="0">
                    <a:latin typeface="Times New Roman" panose="02020603050405020304" pitchFamily="18" charset="0"/>
                    <a:cs typeface="Times New Roman" panose="02020603050405020304" pitchFamily="18" charset="0"/>
                  </a:rPr>
                  <a:t>1-/ </a:t>
                </a:r>
                <a:r>
                  <a:rPr lang="fr-FR" sz="2500" dirty="0">
                    <a:latin typeface="Times New Roman" panose="02020603050405020304" pitchFamily="18" charset="0"/>
                    <a:cs typeface="Times New Roman" panose="02020603050405020304" pitchFamily="18" charset="0"/>
                  </a:rPr>
                  <a:t>Que vous rappelle cette définition ?</a:t>
                </a:r>
              </a:p>
              <a:p>
                <a:pPr marL="0" indent="0">
                  <a:spcBef>
                    <a:spcPts val="1200"/>
                  </a:spcBef>
                  <a:buNone/>
                </a:pPr>
                <a:r>
                  <a:rPr lang="fr-FR" sz="2500" dirty="0">
                    <a:latin typeface="Times New Roman" panose="02020603050405020304" pitchFamily="18" charset="0"/>
                    <a:cs typeface="Times New Roman" panose="02020603050405020304" pitchFamily="18" charset="0"/>
                  </a:rPr>
                  <a:t>Voici des réponses données par 4 étudiants :</a:t>
                </a:r>
              </a:p>
              <a:p>
                <a:pPr marL="0" indent="0">
                  <a:spcBef>
                    <a:spcPts val="1200"/>
                  </a:spcBef>
                  <a:buNone/>
                </a:pPr>
                <a:r>
                  <a:rPr lang="fr-FR" sz="2500" b="1" dirty="0">
                    <a:latin typeface="Times New Roman" panose="02020603050405020304" pitchFamily="18" charset="0"/>
                    <a:cs typeface="Times New Roman" panose="02020603050405020304" pitchFamily="18" charset="0"/>
                  </a:rPr>
                  <a:t>Étudiant 1 </a:t>
                </a:r>
                <a:r>
                  <a:rPr lang="fr-FR" sz="2500" dirty="0">
                    <a:latin typeface="Times New Roman" panose="02020603050405020304" pitchFamily="18" charset="0"/>
                    <a:cs typeface="Times New Roman" panose="02020603050405020304" pitchFamily="18" charset="0"/>
                  </a:rPr>
                  <a:t>: la formule de Cauchy ; </a:t>
                </a:r>
              </a:p>
              <a:p>
                <a:pPr marL="0" indent="0">
                  <a:spcBef>
                    <a:spcPts val="600"/>
                  </a:spcBef>
                  <a:buNone/>
                </a:pPr>
                <a:r>
                  <a:rPr lang="fr-FR" sz="2500" b="1" dirty="0">
                    <a:latin typeface="Times New Roman" panose="02020603050405020304" pitchFamily="18" charset="0"/>
                    <a:cs typeface="Times New Roman" panose="02020603050405020304" pitchFamily="18" charset="0"/>
                  </a:rPr>
                  <a:t>Étudiant 2 </a:t>
                </a:r>
                <a:r>
                  <a:rPr lang="fr-FR" sz="2500" dirty="0">
                    <a:latin typeface="Times New Roman" panose="02020603050405020304" pitchFamily="18" charset="0"/>
                    <a:cs typeface="Times New Roman" panose="02020603050405020304" pitchFamily="18" charset="0"/>
                  </a:rPr>
                  <a:t>: la formule de la continuité ;</a:t>
                </a:r>
              </a:p>
              <a:p>
                <a:pPr marL="0" indent="0">
                  <a:spcBef>
                    <a:spcPts val="600"/>
                  </a:spcBef>
                  <a:buNone/>
                </a:pPr>
                <a:r>
                  <a:rPr lang="fr-FR" sz="2500" b="1" dirty="0">
                    <a:latin typeface="Times New Roman" panose="02020603050405020304" pitchFamily="18" charset="0"/>
                    <a:cs typeface="Times New Roman" panose="02020603050405020304" pitchFamily="18" charset="0"/>
                  </a:rPr>
                  <a:t>Étudiant 3 </a:t>
                </a:r>
                <a:r>
                  <a:rPr lang="fr-FR" sz="2500" dirty="0">
                    <a:latin typeface="Times New Roman" panose="02020603050405020304" pitchFamily="18" charset="0"/>
                    <a:cs typeface="Times New Roman" panose="02020603050405020304" pitchFamily="18" charset="0"/>
                  </a:rPr>
                  <a:t>: la formule de la limite</a:t>
                </a:r>
              </a:p>
              <a:p>
                <a:pPr marL="0" indent="0">
                  <a:spcBef>
                    <a:spcPts val="600"/>
                  </a:spcBef>
                  <a:buNone/>
                </a:pPr>
                <a:r>
                  <a:rPr lang="fr-FR" sz="2500" b="1" dirty="0">
                    <a:latin typeface="Times New Roman" panose="02020603050405020304" pitchFamily="18" charset="0"/>
                    <a:cs typeface="Times New Roman" panose="02020603050405020304" pitchFamily="18" charset="0"/>
                  </a:rPr>
                  <a:t>Étudiant 4 </a:t>
                </a:r>
                <a:r>
                  <a:rPr lang="fr-FR" sz="2500" dirty="0">
                    <a:latin typeface="Times New Roman" panose="02020603050405020304" pitchFamily="18" charset="0"/>
                    <a:cs typeface="Times New Roman" panose="02020603050405020304" pitchFamily="18" charset="0"/>
                  </a:rPr>
                  <a:t>: formule qui permet d’étudier la continuité et la limite d’une fonction en un point.</a:t>
                </a:r>
              </a:p>
              <a:p>
                <a:pPr marL="0" indent="0" algn="just">
                  <a:spcBef>
                    <a:spcPts val="600"/>
                  </a:spcBef>
                  <a:buNone/>
                </a:pPr>
                <a:r>
                  <a:rPr lang="fr-FR" sz="2500" dirty="0">
                    <a:latin typeface="Times New Roman" panose="02020603050405020304" pitchFamily="18" charset="0"/>
                    <a:cs typeface="Times New Roman" panose="02020603050405020304" pitchFamily="18" charset="0"/>
                  </a:rPr>
                  <a:t>Selon vous : quelle(s) est sont la (les) réponse(s) qui est (sont) correcte(s) et dites pourquoi ? Quelle(s) est (sont) la (les) réponse (s) qui est (sont) incorrecte(s) et dites pourquoi ? Donnez la réponse correcte si elle n’est pas parmi les propositions faites par les étudiants.</a:t>
                </a: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268760"/>
                <a:ext cx="8229600" cy="5098578"/>
              </a:xfrm>
              <a:blipFill>
                <a:blip r:embed="rId3"/>
                <a:stretch>
                  <a:fillRect l="-963" t="-2151" r="-1259"/>
                </a:stretch>
              </a:blipFill>
            </p:spPr>
            <p:txBody>
              <a:bodyPr/>
              <a:lstStyle/>
              <a:p>
                <a:r>
                  <a:rPr lang="fr-FR">
                    <a:noFill/>
                  </a:rPr>
                  <a:t> </a:t>
                </a:r>
              </a:p>
            </p:txBody>
          </p:sp>
        </mc:Fallback>
      </mc:AlternateContent>
      <p:sp>
        <p:nvSpPr>
          <p:cNvPr id="6" name="Titre 1">
            <a:extLst>
              <a:ext uri="{FF2B5EF4-FFF2-40B4-BE49-F238E27FC236}">
                <a16:creationId xmlns:a16="http://schemas.microsoft.com/office/drawing/2014/main" xmlns="" id="{32D399A0-422D-C602-DE98-CBF61DE198B9}"/>
              </a:ext>
            </a:extLst>
          </p:cNvPr>
          <p:cNvSpPr>
            <a:spLocks noGrp="1"/>
          </p:cNvSpPr>
          <p:nvPr>
            <p:ph type="title"/>
          </p:nvPr>
        </p:nvSpPr>
        <p:spPr>
          <a:xfrm>
            <a:off x="457200" y="490662"/>
            <a:ext cx="8229600" cy="634082"/>
          </a:xfrm>
        </p:spPr>
        <p:txBody>
          <a:bodyPr/>
          <a:lstStyle/>
          <a:p>
            <a:r>
              <a:rPr lang="fr-FR" sz="2800" b="1" dirty="0">
                <a:latin typeface="Times New Roman" panose="02020603050405020304" pitchFamily="18" charset="0"/>
                <a:cs typeface="Times New Roman" panose="02020603050405020304" pitchFamily="18" charset="0"/>
              </a:rPr>
              <a:t>LES SITUATIONS</a:t>
            </a:r>
          </a:p>
        </p:txBody>
      </p:sp>
    </p:spTree>
    <p:extLst>
      <p:ext uri="{BB962C8B-B14F-4D97-AF65-F5344CB8AC3E}">
        <p14:creationId xmlns:p14="http://schemas.microsoft.com/office/powerpoint/2010/main" val="18228893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268760"/>
                <a:ext cx="8229600" cy="4752528"/>
              </a:xfrm>
            </p:spPr>
            <p:txBody>
              <a:bodyPr>
                <a:normAutofit fontScale="92500" lnSpcReduction="10000"/>
              </a:bodyPr>
              <a:lstStyle/>
              <a:p>
                <a:pPr marL="0" indent="0" algn="just">
                  <a:buNone/>
                </a:pPr>
                <a:r>
                  <a:rPr lang="fr-FR" sz="3100" b="1" dirty="0">
                    <a:latin typeface="Times New Roman" panose="02020603050405020304" pitchFamily="18" charset="0"/>
                    <a:cs typeface="Times New Roman" panose="02020603050405020304" pitchFamily="18" charset="0"/>
                  </a:rPr>
                  <a:t>Situation 2</a:t>
                </a:r>
                <a:r>
                  <a:rPr lang="fr-FR" sz="3100" dirty="0">
                    <a:latin typeface="Times New Roman" panose="02020603050405020304" pitchFamily="18" charset="0"/>
                    <a:cs typeface="Times New Roman" panose="02020603050405020304" pitchFamily="18" charset="0"/>
                  </a:rPr>
                  <a:t> :</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2-/ </a:t>
                </a:r>
                <a:r>
                  <a:rPr lang="fr-FR" sz="2600" dirty="0">
                    <a:latin typeface="Times New Roman" panose="02020603050405020304" pitchFamily="18" charset="0"/>
                    <a:cs typeface="Times New Roman" panose="02020603050405020304" pitchFamily="18" charset="0"/>
                  </a:rPr>
                  <a:t>Pour Interpréter la définition donnée au début, 3 étudiants ont proposé les réponses suivantes :</a:t>
                </a:r>
              </a:p>
              <a:p>
                <a:pPr marL="0" indent="0" algn="just">
                  <a:buNone/>
                </a:pPr>
                <a:r>
                  <a:rPr lang="fr-FR" sz="2600" b="1" dirty="0">
                    <a:latin typeface="Times New Roman" panose="02020603050405020304" pitchFamily="18" charset="0"/>
                    <a:cs typeface="Times New Roman" panose="02020603050405020304" pitchFamily="18" charset="0"/>
                  </a:rPr>
                  <a:t>Étudiant 1 </a:t>
                </a:r>
                <a:r>
                  <a:rPr lang="fr-FR" sz="2600" dirty="0">
                    <a:latin typeface="Times New Roman" panose="02020603050405020304" pitchFamily="18" charset="0"/>
                    <a:cs typeface="Times New Roman" panose="02020603050405020304" pitchFamily="18" charset="0"/>
                  </a:rPr>
                  <a:t>: quand </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s’approche de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 alors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a:t>
                </a:r>
                <a:r>
                  <a:rPr lang="fr-FR" sz="2600" i="1" dirty="0">
                    <a:latin typeface="Times New Roman" panose="02020603050405020304" pitchFamily="18" charset="0"/>
                    <a:cs typeface="Times New Roman" panose="02020603050405020304" pitchFamily="18" charset="0"/>
                  </a:rPr>
                  <a:t>x</a:t>
                </a:r>
                <a:r>
                  <a:rPr lang="fr-FR" sz="2600" dirty="0">
                    <a:latin typeface="Times New Roman" panose="02020603050405020304" pitchFamily="18" charset="0"/>
                    <a:cs typeface="Times New Roman" panose="02020603050405020304" pitchFamily="18" charset="0"/>
                  </a:rPr>
                  <a:t>) aussi s’approche de </a:t>
                </a:r>
                <a14:m>
                  <m:oMath xmlns:m="http://schemas.openxmlformats.org/officeDocument/2006/math">
                    <m:r>
                      <a:rPr lang="fr-FR" sz="2600" smtClean="0">
                        <a:latin typeface="Cambria Math" panose="02040503050406030204" pitchFamily="18" charset="0"/>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a:t>
                </a:r>
              </a:p>
              <a:p>
                <a:pPr marL="0" indent="0" algn="just">
                  <a:buNone/>
                </a:pPr>
                <a:r>
                  <a:rPr lang="fr-FR" sz="2600" b="1" dirty="0">
                    <a:latin typeface="Times New Roman" panose="02020603050405020304" pitchFamily="18" charset="0"/>
                    <a:cs typeface="Times New Roman" panose="02020603050405020304" pitchFamily="18" charset="0"/>
                  </a:rPr>
                  <a:t>Étudiant 2 </a:t>
                </a:r>
                <a:r>
                  <a:rPr lang="fr-FR" sz="2600" dirty="0">
                    <a:latin typeface="Times New Roman" panose="02020603050405020304" pitchFamily="18" charset="0"/>
                    <a:cs typeface="Times New Roman" panose="02020603050405020304" pitchFamily="18" charset="0"/>
                  </a:rPr>
                  <a:t>: c’est la définition de </a:t>
                </a:r>
                <a14:m>
                  <m:oMath xmlns:m="http://schemas.openxmlformats.org/officeDocument/2006/math">
                    <m:r>
                      <a:rPr lang="fr-FR" sz="2600" smtClean="0">
                        <a:latin typeface="Cambria Math" panose="02040503050406030204" pitchFamily="18" charset="0"/>
                        <a:cs typeface="Times New Roman" panose="02020603050405020304" pitchFamily="18" charset="0"/>
                      </a:rPr>
                      <m:t>𝓁</m:t>
                    </m:r>
                  </m:oMath>
                </a14:m>
                <a:r>
                  <a:rPr lang="fr-FR" sz="2600" dirty="0">
                    <a:latin typeface="Times New Roman" panose="02020603050405020304" pitchFamily="18" charset="0"/>
                    <a:cs typeface="Times New Roman" panose="02020603050405020304" pitchFamily="18" charset="0"/>
                  </a:rPr>
                  <a:t> est la limite de </a:t>
                </a:r>
                <a:r>
                  <a:rPr lang="fr-FR" sz="2600" i="1" dirty="0">
                    <a:latin typeface="Times New Roman" panose="02020603050405020304" pitchFamily="18" charset="0"/>
                    <a:cs typeface="Times New Roman" panose="02020603050405020304" pitchFamily="18" charset="0"/>
                  </a:rPr>
                  <a:t>f</a:t>
                </a:r>
                <a:r>
                  <a:rPr lang="fr-FR" sz="2600" dirty="0">
                    <a:latin typeface="Times New Roman" panose="02020603050405020304" pitchFamily="18" charset="0"/>
                    <a:cs typeface="Times New Roman" panose="02020603050405020304" pitchFamily="18" charset="0"/>
                  </a:rPr>
                  <a:t> en </a:t>
                </a:r>
                <a:r>
                  <a:rPr lang="fr-FR" sz="2600" i="1" dirty="0">
                    <a:latin typeface="Times New Roman" panose="02020603050405020304" pitchFamily="18" charset="0"/>
                    <a:cs typeface="Times New Roman" panose="02020603050405020304" pitchFamily="18" charset="0"/>
                  </a:rPr>
                  <a:t>a</a:t>
                </a:r>
              </a:p>
              <a:p>
                <a:pPr marL="0" indent="0" algn="just">
                  <a:buNone/>
                </a:pPr>
                <a:r>
                  <a:rPr lang="fr-FR" sz="2600" b="1" dirty="0">
                    <a:latin typeface="Times New Roman" panose="02020603050405020304" pitchFamily="18" charset="0"/>
                    <a:cs typeface="Times New Roman" panose="02020603050405020304" pitchFamily="18" charset="0"/>
                  </a:rPr>
                  <a:t>Étudiant 3 </a:t>
                </a:r>
                <a:r>
                  <a:rPr lang="fr-FR" sz="2600" dirty="0">
                    <a:latin typeface="Times New Roman" panose="02020603050405020304" pitchFamily="18" charset="0"/>
                    <a:cs typeface="Times New Roman" panose="02020603050405020304" pitchFamily="18" charset="0"/>
                  </a:rPr>
                  <a:t>: c’est la définition de </a:t>
                </a:r>
                <a:r>
                  <a:rPr lang="fr-FR" sz="2600" i="1" dirty="0">
                    <a:latin typeface="Times New Roman" panose="02020603050405020304" pitchFamily="18" charset="0"/>
                    <a:cs typeface="Times New Roman" panose="02020603050405020304" pitchFamily="18" charset="0"/>
                  </a:rPr>
                  <a:t>f </a:t>
                </a:r>
                <a:r>
                  <a:rPr lang="fr-FR" sz="2600" dirty="0">
                    <a:latin typeface="Times New Roman" panose="02020603050405020304" pitchFamily="18" charset="0"/>
                    <a:cs typeface="Times New Roman" panose="02020603050405020304" pitchFamily="18" charset="0"/>
                  </a:rPr>
                  <a:t>est continue en </a:t>
                </a:r>
                <a:r>
                  <a:rPr lang="fr-FR" sz="2600" i="1" dirty="0">
                    <a:latin typeface="Times New Roman" panose="02020603050405020304" pitchFamily="18" charset="0"/>
                    <a:cs typeface="Times New Roman" panose="02020603050405020304" pitchFamily="18" charset="0"/>
                  </a:rPr>
                  <a:t>a</a:t>
                </a:r>
              </a:p>
              <a:p>
                <a:pPr marL="0" indent="0" algn="just">
                  <a:spcBef>
                    <a:spcPts val="1200"/>
                  </a:spcBef>
                  <a:buNone/>
                </a:pPr>
                <a:r>
                  <a:rPr lang="fr-FR" sz="2600" dirty="0">
                    <a:latin typeface="Times New Roman" panose="02020603050405020304" pitchFamily="18" charset="0"/>
                    <a:cs typeface="Times New Roman" panose="02020603050405020304" pitchFamily="18" charset="0"/>
                  </a:rPr>
                  <a:t>Selon vous : quelle(s) est sont la (les) réponse(s) qui est (sont) correcte(s) et dites pourquoi ? Quelle(s) est (sont) la (les) réponse (s) qui est (sont) incorrecte(s) et dites pourquoi ? Donnez la réponse correcte si elle n’est pas parmi les propositions faites par les étudiants.</a:t>
                </a:r>
                <a:endParaRPr lang="fr-FR" sz="2800" dirty="0"/>
              </a:p>
              <a:p>
                <a:pPr marL="0" indent="0" algn="just">
                  <a:spcBef>
                    <a:spcPts val="1200"/>
                  </a:spcBef>
                  <a:buNone/>
                </a:pPr>
                <a:endParaRPr lang="fr-FR" sz="2600" dirty="0">
                  <a:latin typeface="Times New Roman" panose="02020603050405020304" pitchFamily="18" charset="0"/>
                  <a:cs typeface="Times New Roman" panose="02020603050405020304" pitchFamily="18" charset="0"/>
                </a:endParaRP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268760"/>
                <a:ext cx="8229600" cy="4752528"/>
              </a:xfrm>
              <a:blipFill rotWithShape="1">
                <a:blip r:embed="rId3"/>
                <a:stretch>
                  <a:fillRect l="-1556" t="-2308" r="-1111" b="-256"/>
                </a:stretch>
              </a:blipFill>
            </p:spPr>
            <p:txBody>
              <a:bodyPr/>
              <a:lstStyle/>
              <a:p>
                <a:r>
                  <a:rPr lang="fr-FR">
                    <a:noFill/>
                  </a:rPr>
                  <a:t> </a:t>
                </a:r>
              </a:p>
            </p:txBody>
          </p:sp>
        </mc:Fallback>
      </mc:AlternateContent>
      <p:sp>
        <p:nvSpPr>
          <p:cNvPr id="6" name="Titre 1">
            <a:extLst>
              <a:ext uri="{FF2B5EF4-FFF2-40B4-BE49-F238E27FC236}">
                <a16:creationId xmlns:a16="http://schemas.microsoft.com/office/drawing/2014/main" xmlns="" id="{32D399A0-422D-C602-DE98-CBF61DE198B9}"/>
              </a:ext>
            </a:extLst>
          </p:cNvPr>
          <p:cNvSpPr>
            <a:spLocks noGrp="1"/>
          </p:cNvSpPr>
          <p:nvPr>
            <p:ph type="title"/>
          </p:nvPr>
        </p:nvSpPr>
        <p:spPr>
          <a:xfrm>
            <a:off x="457200" y="490662"/>
            <a:ext cx="8229600" cy="634082"/>
          </a:xfrm>
        </p:spPr>
        <p:txBody>
          <a:bodyPr/>
          <a:lstStyle/>
          <a:p>
            <a:r>
              <a:rPr lang="fr-FR" sz="2800" b="1" dirty="0">
                <a:latin typeface="Times New Roman" panose="02020603050405020304" pitchFamily="18" charset="0"/>
                <a:cs typeface="Times New Roman" panose="02020603050405020304" pitchFamily="18" charset="0"/>
              </a:rPr>
              <a:t>LES SITUATIONS</a:t>
            </a:r>
          </a:p>
        </p:txBody>
      </p:sp>
    </p:spTree>
    <p:extLst>
      <p:ext uri="{BB962C8B-B14F-4D97-AF65-F5344CB8AC3E}">
        <p14:creationId xmlns:p14="http://schemas.microsoft.com/office/powerpoint/2010/main" val="1821014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268760"/>
                <a:ext cx="8229600" cy="3888432"/>
              </a:xfrm>
            </p:spPr>
            <p:txBody>
              <a:bodyPr>
                <a:normAutofit/>
              </a:bodyPr>
              <a:lstStyle/>
              <a:p>
                <a:pPr marL="0" indent="0" algn="just">
                  <a:buNone/>
                </a:pPr>
                <a:r>
                  <a:rPr lang="fr-FR" sz="3100" b="1" dirty="0">
                    <a:latin typeface="Times New Roman" panose="02020603050405020304" pitchFamily="18" charset="0"/>
                    <a:cs typeface="Times New Roman" panose="02020603050405020304" pitchFamily="18" charset="0"/>
                  </a:rPr>
                  <a:t>Situation 3</a:t>
                </a:r>
                <a:r>
                  <a:rPr lang="fr-FR" sz="3100" dirty="0">
                    <a:latin typeface="Times New Roman" panose="02020603050405020304" pitchFamily="18" charset="0"/>
                    <a:cs typeface="Times New Roman" panose="02020603050405020304" pitchFamily="18" charset="0"/>
                  </a:rPr>
                  <a:t> :</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1-/ </a:t>
                </a:r>
                <a:r>
                  <a:rPr lang="fr-FR" sz="2600" dirty="0">
                    <a:latin typeface="Times New Roman" panose="02020603050405020304" pitchFamily="18" charset="0"/>
                    <a:cs typeface="Times New Roman" panose="02020603050405020304" pitchFamily="18" charset="0"/>
                  </a:rPr>
                  <a:t>Une fonction peut-elle atteindre sa limite ? Justifiez votre réponse en donnant un exemple.</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2-/ </a:t>
                </a:r>
                <a:r>
                  <a:rPr lang="fr-FR" sz="2600" dirty="0">
                    <a:latin typeface="Times New Roman" panose="02020603050405020304" pitchFamily="18" charset="0"/>
                    <a:cs typeface="Times New Roman" panose="02020603050405020304" pitchFamily="18" charset="0"/>
                  </a:rPr>
                  <a:t>Parmi les exemples suivants préciser les fonctions qui atteignent leur limite et dites pourquoi et celles qui n’atteignent pas leur limite en justifiant votre réponse.</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a-/ </a:t>
                </a:r>
                <a14:m>
                  <m:oMath xmlns:m="http://schemas.openxmlformats.org/officeDocument/2006/math">
                    <m:limLow>
                      <m:limLowPr>
                        <m:ctrlPr>
                          <a:rPr lang="fr-FR" sz="2400" i="1" smtClean="0">
                            <a:latin typeface="Cambria Math"/>
                          </a:rPr>
                        </m:ctrlPr>
                      </m:limLowPr>
                      <m:e>
                        <m:r>
                          <a:rPr lang="fr-FR" sz="2400" i="1">
                            <a:latin typeface="Cambria Math" panose="02040503050406030204" pitchFamily="18" charset="0"/>
                          </a:rPr>
                          <m:t>𝑙𝑖𝑚</m:t>
                        </m:r>
                      </m:e>
                      <m:lim>
                        <m:r>
                          <a:rPr lang="fr-FR" sz="2400" i="1">
                            <a:latin typeface="Cambria Math" panose="02040503050406030204" pitchFamily="18" charset="0"/>
                          </a:rPr>
                          <m:t>𝑥</m:t>
                        </m:r>
                        <m:r>
                          <a:rPr lang="fr-FR" sz="2400" i="1">
                            <a:latin typeface="Cambria Math" panose="02040503050406030204" pitchFamily="18" charset="0"/>
                          </a:rPr>
                          <m:t>→2</m:t>
                        </m:r>
                      </m:lim>
                    </m:limLow>
                    <m:f>
                      <m:fPr>
                        <m:ctrlPr>
                          <a:rPr lang="fr-FR" sz="2400" i="1">
                            <a:latin typeface="Cambria Math"/>
                          </a:rPr>
                        </m:ctrlPr>
                      </m:fPr>
                      <m:num>
                        <m:rad>
                          <m:radPr>
                            <m:degHide m:val="on"/>
                            <m:ctrlPr>
                              <a:rPr lang="fr-FR" sz="2400" i="1">
                                <a:latin typeface="Cambria Math"/>
                              </a:rPr>
                            </m:ctrlPr>
                          </m:radPr>
                          <m:deg/>
                          <m:e>
                            <m:r>
                              <a:rPr lang="fr-FR" sz="2400" i="1">
                                <a:latin typeface="Cambria Math" panose="02040503050406030204" pitchFamily="18" charset="0"/>
                              </a:rPr>
                              <m:t>𝑥</m:t>
                            </m:r>
                            <m:r>
                              <a:rPr lang="fr-FR" sz="2400" i="1">
                                <a:latin typeface="Cambria Math" panose="02040503050406030204" pitchFamily="18" charset="0"/>
                              </a:rPr>
                              <m:t>+2</m:t>
                            </m:r>
                          </m:e>
                        </m:rad>
                        <m:r>
                          <a:rPr lang="fr-FR" sz="2400" i="1">
                            <a:latin typeface="Cambria Math" panose="02040503050406030204" pitchFamily="18" charset="0"/>
                          </a:rPr>
                          <m:t>−2</m:t>
                        </m:r>
                      </m:num>
                      <m:den>
                        <m:r>
                          <a:rPr lang="fr-FR" sz="2400" i="1">
                            <a:latin typeface="Cambria Math" panose="02040503050406030204" pitchFamily="18" charset="0"/>
                          </a:rPr>
                          <m:t>𝑥</m:t>
                        </m:r>
                        <m:r>
                          <a:rPr lang="fr-FR" sz="2400" i="1">
                            <a:latin typeface="Cambria Math" panose="02040503050406030204" pitchFamily="18" charset="0"/>
                          </a:rPr>
                          <m:t>−2</m:t>
                        </m:r>
                      </m:den>
                    </m:f>
                  </m:oMath>
                </a14:m>
                <a:r>
                  <a:rPr lang="fr-FR" sz="2400" dirty="0">
                    <a:latin typeface="Times New Roman" panose="02020603050405020304" pitchFamily="18" charset="0"/>
                    <a:cs typeface="Times New Roman" panose="02020603050405020304" pitchFamily="18" charset="0"/>
                  </a:rPr>
                  <a:t> ; </a:t>
                </a:r>
                <a:r>
                  <a:rPr lang="fr-FR" sz="2400" b="1" dirty="0">
                    <a:latin typeface="Times New Roman" panose="02020603050405020304" pitchFamily="18" charset="0"/>
                    <a:cs typeface="Times New Roman" panose="02020603050405020304" pitchFamily="18" charset="0"/>
                  </a:rPr>
                  <a:t>b-/ </a:t>
                </a:r>
                <a14:m>
                  <m:oMath xmlns:m="http://schemas.openxmlformats.org/officeDocument/2006/math">
                    <m:limLow>
                      <m:limLowPr>
                        <m:ctrlPr>
                          <a:rPr lang="fr-FR" sz="2400" i="1">
                            <a:latin typeface="Cambria Math"/>
                          </a:rPr>
                        </m:ctrlPr>
                      </m:limLowPr>
                      <m:e>
                        <m:r>
                          <a:rPr lang="fr-FR" sz="2400" i="1">
                            <a:latin typeface="Cambria Math" panose="02040503050406030204" pitchFamily="18" charset="0"/>
                          </a:rPr>
                          <m:t>𝑙𝑖𝑚</m:t>
                        </m:r>
                      </m:e>
                      <m:lim>
                        <m:r>
                          <a:rPr lang="fr-FR" sz="2400" i="1">
                            <a:latin typeface="Cambria Math" panose="02040503050406030204" pitchFamily="18" charset="0"/>
                          </a:rPr>
                          <m:t>𝑥</m:t>
                        </m:r>
                        <m:r>
                          <a:rPr lang="fr-FR" sz="2400" i="1">
                            <a:latin typeface="Cambria Math" panose="02040503050406030204" pitchFamily="18" charset="0"/>
                          </a:rPr>
                          <m:t>→3</m:t>
                        </m:r>
                      </m:lim>
                    </m:limLow>
                    <m:r>
                      <a:rPr lang="fr-FR" sz="2400" i="1">
                        <a:latin typeface="Cambria Math" panose="02040503050406030204" pitchFamily="18" charset="0"/>
                      </a:rPr>
                      <m:t>2</m:t>
                    </m:r>
                    <m:r>
                      <a:rPr lang="fr-FR" sz="2400" i="1">
                        <a:latin typeface="Cambria Math" panose="02040503050406030204" pitchFamily="18" charset="0"/>
                      </a:rPr>
                      <m:t>𝑥</m:t>
                    </m:r>
                    <m:r>
                      <a:rPr lang="fr-FR" sz="2400" i="1">
                        <a:latin typeface="Cambria Math" panose="02040503050406030204" pitchFamily="18" charset="0"/>
                      </a:rPr>
                      <m:t>−3</m:t>
                    </m:r>
                  </m:oMath>
                </a14:m>
                <a:r>
                  <a:rPr lang="fr-FR" sz="2400" dirty="0">
                    <a:latin typeface="Times New Roman" panose="02020603050405020304" pitchFamily="18" charset="0"/>
                    <a:cs typeface="Times New Roman" panose="02020603050405020304" pitchFamily="18" charset="0"/>
                  </a:rPr>
                  <a:t> ; </a:t>
                </a:r>
                <a:r>
                  <a:rPr lang="fr-FR" sz="2400" b="1" dirty="0">
                    <a:latin typeface="Times New Roman" panose="02020603050405020304" pitchFamily="18" charset="0"/>
                    <a:cs typeface="Times New Roman" panose="02020603050405020304" pitchFamily="18" charset="0"/>
                  </a:rPr>
                  <a:t>c-/</a:t>
                </a:r>
                <a14:m>
                  <m:oMath xmlns:m="http://schemas.openxmlformats.org/officeDocument/2006/math">
                    <m:limLow>
                      <m:limLowPr>
                        <m:ctrlPr>
                          <a:rPr lang="fr-FR" sz="2400" i="1">
                            <a:latin typeface="Cambria Math"/>
                          </a:rPr>
                        </m:ctrlPr>
                      </m:limLowPr>
                      <m:e>
                        <m:r>
                          <a:rPr lang="fr-FR" sz="2400" i="1">
                            <a:latin typeface="Cambria Math" panose="02040503050406030204" pitchFamily="18" charset="0"/>
                          </a:rPr>
                          <m:t>𝑙𝑖𝑚</m:t>
                        </m:r>
                      </m:e>
                      <m:lim>
                        <m:r>
                          <a:rPr lang="fr-FR" sz="2400" i="1">
                            <a:latin typeface="Cambria Math" panose="02040503050406030204" pitchFamily="18" charset="0"/>
                          </a:rPr>
                          <m:t>𝑥</m:t>
                        </m:r>
                        <m:r>
                          <a:rPr lang="fr-FR" sz="2400" i="1">
                            <a:latin typeface="Cambria Math" panose="02040503050406030204" pitchFamily="18" charset="0"/>
                          </a:rPr>
                          <m:t>→−1</m:t>
                        </m:r>
                      </m:lim>
                    </m:limLow>
                    <m:f>
                      <m:fPr>
                        <m:ctrlPr>
                          <a:rPr lang="fr-FR" sz="2400" i="1">
                            <a:latin typeface="Cambria Math"/>
                          </a:rPr>
                        </m:ctrlPr>
                      </m:fPr>
                      <m:num>
                        <m:r>
                          <a:rPr lang="fr-FR" sz="2400" i="1">
                            <a:latin typeface="Cambria Math" panose="02040503050406030204" pitchFamily="18" charset="0"/>
                          </a:rPr>
                          <m:t>2</m:t>
                        </m:r>
                        <m:sSup>
                          <m:sSupPr>
                            <m:ctrlPr>
                              <a:rPr lang="fr-FR" sz="2400" i="1">
                                <a:latin typeface="Cambria Math"/>
                              </a:rPr>
                            </m:ctrlPr>
                          </m:sSupPr>
                          <m:e>
                            <m:r>
                              <a:rPr lang="fr-FR" sz="2400" i="1">
                                <a:latin typeface="Cambria Math" panose="02040503050406030204" pitchFamily="18" charset="0"/>
                              </a:rPr>
                              <m:t>𝑥</m:t>
                            </m:r>
                          </m:e>
                          <m:sup>
                            <m:r>
                              <a:rPr lang="fr-FR" sz="2400" i="1">
                                <a:latin typeface="Cambria Math" panose="02040503050406030204" pitchFamily="18" charset="0"/>
                              </a:rPr>
                              <m:t>2</m:t>
                            </m:r>
                          </m:sup>
                        </m:sSup>
                        <m:r>
                          <a:rPr lang="fr-FR" sz="2400" i="1">
                            <a:latin typeface="Cambria Math" panose="02040503050406030204" pitchFamily="18" charset="0"/>
                          </a:rPr>
                          <m:t>+3</m:t>
                        </m:r>
                        <m:r>
                          <a:rPr lang="fr-FR" sz="2400" i="1">
                            <a:latin typeface="Cambria Math" panose="02040503050406030204" pitchFamily="18" charset="0"/>
                          </a:rPr>
                          <m:t>𝑥</m:t>
                        </m:r>
                        <m:r>
                          <a:rPr lang="fr-FR" sz="2400" i="1">
                            <a:latin typeface="Cambria Math" panose="02040503050406030204" pitchFamily="18" charset="0"/>
                          </a:rPr>
                          <m:t>+1</m:t>
                        </m:r>
                      </m:num>
                      <m:den>
                        <m:r>
                          <a:rPr lang="fr-FR" sz="2400" i="1">
                            <a:latin typeface="Cambria Math" panose="02040503050406030204" pitchFamily="18" charset="0"/>
                          </a:rPr>
                          <m:t>𝑥</m:t>
                        </m:r>
                        <m:r>
                          <a:rPr lang="fr-FR" sz="2400" i="1">
                            <a:latin typeface="Cambria Math" panose="02040503050406030204" pitchFamily="18" charset="0"/>
                          </a:rPr>
                          <m:t>+1</m:t>
                        </m:r>
                      </m:den>
                    </m:f>
                  </m:oMath>
                </a14:m>
                <a:r>
                  <a:rPr lang="fr-FR" sz="2400" dirty="0">
                    <a:latin typeface="Times New Roman" panose="02020603050405020304" pitchFamily="18" charset="0"/>
                    <a:cs typeface="Times New Roman" panose="02020603050405020304" pitchFamily="18" charset="0"/>
                  </a:rPr>
                  <a:t> ; </a:t>
                </a:r>
                <a:r>
                  <a:rPr lang="fr-FR" sz="2400" b="1" dirty="0">
                    <a:latin typeface="Times New Roman" panose="02020603050405020304" pitchFamily="18" charset="0"/>
                    <a:cs typeface="Times New Roman" panose="02020603050405020304" pitchFamily="18" charset="0"/>
                  </a:rPr>
                  <a:t>d-/ </a:t>
                </a:r>
                <a14:m>
                  <m:oMath xmlns:m="http://schemas.openxmlformats.org/officeDocument/2006/math">
                    <m:limLow>
                      <m:limLowPr>
                        <m:ctrlPr>
                          <a:rPr lang="fr-FR" sz="2400" i="1">
                            <a:latin typeface="Cambria Math"/>
                          </a:rPr>
                        </m:ctrlPr>
                      </m:limLowPr>
                      <m:e>
                        <m:r>
                          <a:rPr lang="fr-FR" sz="2400" i="1">
                            <a:latin typeface="Cambria Math" panose="02040503050406030204" pitchFamily="18" charset="0"/>
                          </a:rPr>
                          <m:t>𝑙𝑖𝑚</m:t>
                        </m:r>
                      </m:e>
                      <m:lim>
                        <m:r>
                          <a:rPr lang="fr-FR" sz="2400" i="1">
                            <a:latin typeface="Cambria Math" panose="02040503050406030204" pitchFamily="18" charset="0"/>
                          </a:rPr>
                          <m:t>𝑥</m:t>
                        </m:r>
                        <m:r>
                          <a:rPr lang="fr-FR" sz="2400" i="1">
                            <a:latin typeface="Cambria Math" panose="02040503050406030204" pitchFamily="18" charset="0"/>
                          </a:rPr>
                          <m:t>→2</m:t>
                        </m:r>
                      </m:lim>
                    </m:limLow>
                    <m:f>
                      <m:fPr>
                        <m:ctrlPr>
                          <a:rPr lang="fr-FR" sz="2400" i="1">
                            <a:latin typeface="Cambria Math"/>
                          </a:rPr>
                        </m:ctrlPr>
                      </m:fPr>
                      <m:num>
                        <m:sSup>
                          <m:sSupPr>
                            <m:ctrlPr>
                              <a:rPr lang="fr-FR" sz="2400" i="1">
                                <a:latin typeface="Cambria Math"/>
                              </a:rPr>
                            </m:ctrlPr>
                          </m:sSupPr>
                          <m:e>
                            <m:r>
                              <a:rPr lang="fr-FR" sz="2400" i="1">
                                <a:latin typeface="Cambria Math" panose="02040503050406030204" pitchFamily="18" charset="0"/>
                              </a:rPr>
                              <m:t>𝑥</m:t>
                            </m:r>
                          </m:e>
                          <m:sup>
                            <m:r>
                              <a:rPr lang="fr-FR" sz="2400" i="1">
                                <a:latin typeface="Cambria Math" panose="02040503050406030204" pitchFamily="18" charset="0"/>
                              </a:rPr>
                              <m:t>2</m:t>
                            </m:r>
                          </m:sup>
                        </m:sSup>
                        <m:r>
                          <a:rPr lang="fr-FR" sz="2400" i="1">
                            <a:latin typeface="Cambria Math" panose="02040503050406030204" pitchFamily="18" charset="0"/>
                          </a:rPr>
                          <m:t>+3</m:t>
                        </m:r>
                      </m:num>
                      <m:den>
                        <m:rad>
                          <m:radPr>
                            <m:degHide m:val="on"/>
                            <m:ctrlPr>
                              <a:rPr lang="fr-FR" sz="2400" i="1">
                                <a:latin typeface="Cambria Math"/>
                              </a:rPr>
                            </m:ctrlPr>
                          </m:radPr>
                          <m:deg/>
                          <m:e>
                            <m:sSup>
                              <m:sSupPr>
                                <m:ctrlPr>
                                  <a:rPr lang="fr-FR" sz="2400" i="1">
                                    <a:latin typeface="Cambria Math"/>
                                  </a:rPr>
                                </m:ctrlPr>
                              </m:sSupPr>
                              <m:e>
                                <m:r>
                                  <a:rPr lang="fr-FR" sz="2400" i="1">
                                    <a:latin typeface="Cambria Math" panose="02040503050406030204" pitchFamily="18" charset="0"/>
                                  </a:rPr>
                                  <m:t>𝑥</m:t>
                                </m:r>
                              </m:e>
                              <m:sup>
                                <m:r>
                                  <a:rPr lang="fr-FR" sz="2400" i="1">
                                    <a:latin typeface="Cambria Math" panose="02040503050406030204" pitchFamily="18" charset="0"/>
                                  </a:rPr>
                                  <m:t>2</m:t>
                                </m:r>
                              </m:sup>
                            </m:sSup>
                            <m:r>
                              <a:rPr lang="fr-FR" sz="2400" i="1">
                                <a:latin typeface="Cambria Math" panose="02040503050406030204" pitchFamily="18" charset="0"/>
                              </a:rPr>
                              <m:t>−1</m:t>
                            </m:r>
                          </m:e>
                        </m:rad>
                      </m:den>
                    </m:f>
                  </m:oMath>
                </a14:m>
                <a:endParaRPr lang="fr-FR" sz="2400" dirty="0">
                  <a:latin typeface="Times New Roman" panose="02020603050405020304" pitchFamily="18" charset="0"/>
                  <a:cs typeface="Times New Roman" panose="02020603050405020304" pitchFamily="18" charset="0"/>
                </a:endParaRP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268760"/>
                <a:ext cx="8229600" cy="3888432"/>
              </a:xfrm>
              <a:blipFill>
                <a:blip r:embed="rId3"/>
                <a:stretch>
                  <a:fillRect l="-1778" t="-2038" r="-1333"/>
                </a:stretch>
              </a:blipFill>
            </p:spPr>
            <p:txBody>
              <a:bodyPr/>
              <a:lstStyle/>
              <a:p>
                <a:r>
                  <a:rPr lang="fr-FR">
                    <a:noFill/>
                  </a:rPr>
                  <a:t> </a:t>
                </a:r>
              </a:p>
            </p:txBody>
          </p:sp>
        </mc:Fallback>
      </mc:AlternateContent>
      <p:sp>
        <p:nvSpPr>
          <p:cNvPr id="6" name="Titre 1">
            <a:extLst>
              <a:ext uri="{FF2B5EF4-FFF2-40B4-BE49-F238E27FC236}">
                <a16:creationId xmlns:a16="http://schemas.microsoft.com/office/drawing/2014/main" xmlns="" id="{32D399A0-422D-C602-DE98-CBF61DE198B9}"/>
              </a:ext>
            </a:extLst>
          </p:cNvPr>
          <p:cNvSpPr>
            <a:spLocks noGrp="1"/>
          </p:cNvSpPr>
          <p:nvPr>
            <p:ph type="title"/>
          </p:nvPr>
        </p:nvSpPr>
        <p:spPr>
          <a:xfrm>
            <a:off x="457200" y="490662"/>
            <a:ext cx="8229600" cy="634082"/>
          </a:xfrm>
        </p:spPr>
        <p:txBody>
          <a:bodyPr/>
          <a:lstStyle/>
          <a:p>
            <a:r>
              <a:rPr lang="fr-FR" sz="2800" b="1" dirty="0">
                <a:latin typeface="Times New Roman" panose="02020603050405020304" pitchFamily="18" charset="0"/>
                <a:cs typeface="Times New Roman" panose="02020603050405020304" pitchFamily="18" charset="0"/>
              </a:rPr>
              <a:t>LES SITUATIONS</a:t>
            </a:r>
          </a:p>
        </p:txBody>
      </p:sp>
    </p:spTree>
    <p:extLst>
      <p:ext uri="{BB962C8B-B14F-4D97-AF65-F5344CB8AC3E}">
        <p14:creationId xmlns:p14="http://schemas.microsoft.com/office/powerpoint/2010/main" val="2223823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Espace réservé du contenu 2"/>
              <p:cNvSpPr>
                <a:spLocks noGrp="1"/>
              </p:cNvSpPr>
              <p:nvPr>
                <p:ph idx="1"/>
              </p:nvPr>
            </p:nvSpPr>
            <p:spPr>
              <a:xfrm>
                <a:off x="457200" y="1268760"/>
                <a:ext cx="8229600" cy="4392488"/>
              </a:xfrm>
            </p:spPr>
            <p:txBody>
              <a:bodyPr>
                <a:normAutofit fontScale="92500" lnSpcReduction="20000"/>
              </a:bodyPr>
              <a:lstStyle/>
              <a:p>
                <a:pPr marL="0" indent="0" algn="just">
                  <a:buNone/>
                </a:pPr>
                <a:r>
                  <a:rPr lang="fr-FR" sz="3100" b="1" dirty="0">
                    <a:latin typeface="Times New Roman" panose="02020603050405020304" pitchFamily="18" charset="0"/>
                    <a:cs typeface="Times New Roman" panose="02020603050405020304" pitchFamily="18" charset="0"/>
                  </a:rPr>
                  <a:t>Situation 3</a:t>
                </a:r>
                <a:r>
                  <a:rPr lang="fr-FR" sz="3100" dirty="0">
                    <a:latin typeface="Times New Roman" panose="02020603050405020304" pitchFamily="18" charset="0"/>
                    <a:cs typeface="Times New Roman" panose="02020603050405020304" pitchFamily="18" charset="0"/>
                  </a:rPr>
                  <a:t> :</a:t>
                </a:r>
              </a:p>
              <a:p>
                <a:pPr marL="0" indent="0" algn="just">
                  <a:spcBef>
                    <a:spcPts val="1200"/>
                  </a:spcBef>
                  <a:buNone/>
                </a:pPr>
                <a:r>
                  <a:rPr lang="fr-FR" sz="2600" b="1" dirty="0">
                    <a:latin typeface="Times New Roman" panose="02020603050405020304" pitchFamily="18" charset="0"/>
                    <a:cs typeface="Times New Roman" panose="02020603050405020304" pitchFamily="18" charset="0"/>
                  </a:rPr>
                  <a:t>3-/ </a:t>
                </a:r>
                <a:r>
                  <a:rPr lang="fr-FR" sz="2600" dirty="0">
                    <a:latin typeface="Times New Roman" panose="02020603050405020304" pitchFamily="18" charset="0"/>
                    <a:cs typeface="Times New Roman" panose="02020603050405020304" pitchFamily="18" charset="0"/>
                  </a:rPr>
                  <a:t>On donne les fonctions suivantes définies sur un intervalle I, préciser celles qui admettent une limite en </a:t>
                </a:r>
                <a:r>
                  <a:rPr lang="fr-FR" sz="2600" i="1" dirty="0">
                    <a:latin typeface="Times New Roman" panose="02020603050405020304" pitchFamily="18" charset="0"/>
                    <a:cs typeface="Times New Roman" panose="02020603050405020304" pitchFamily="18" charset="0"/>
                  </a:rPr>
                  <a:t>a</a:t>
                </a:r>
                <a:r>
                  <a:rPr lang="fr-FR" sz="2600" dirty="0">
                    <a:latin typeface="Times New Roman" panose="02020603050405020304" pitchFamily="18" charset="0"/>
                    <a:cs typeface="Times New Roman" panose="02020603050405020304" pitchFamily="18" charset="0"/>
                  </a:rPr>
                  <a:t> :</a:t>
                </a:r>
              </a:p>
              <a:p>
                <a:pPr marL="0" indent="0">
                  <a:spcBef>
                    <a:spcPts val="1200"/>
                  </a:spcBef>
                  <a:buNone/>
                </a:pPr>
                <a:r>
                  <a:rPr lang="fr-FR" sz="2800" b="1" dirty="0">
                    <a:latin typeface="Times New Roman" panose="02020603050405020304" pitchFamily="18" charset="0"/>
                    <a:cs typeface="Times New Roman" panose="02020603050405020304" pitchFamily="18" charset="0"/>
                  </a:rPr>
                  <a:t>a-/ </a:t>
                </a:r>
                <a:r>
                  <a:rPr lang="fr-FR" sz="2800" i="1" dirty="0">
                    <a:latin typeface="Times New Roman" panose="02020603050405020304" pitchFamily="18" charset="0"/>
                    <a:cs typeface="Times New Roman" panose="02020603050405020304" pitchFamily="18" charset="0"/>
                  </a:rPr>
                  <a:t>f(x) = 2x+3,</a:t>
                </a:r>
                <a:r>
                  <a:rPr lang="fr-FR" sz="2800" dirty="0">
                    <a:latin typeface="Times New Roman" panose="02020603050405020304" pitchFamily="18" charset="0"/>
                    <a:cs typeface="Times New Roman" panose="02020603050405020304" pitchFamily="18" charset="0"/>
                  </a:rPr>
                  <a:t> I=]2, 7], </a:t>
                </a:r>
                <a:r>
                  <a:rPr lang="fr-FR" sz="2800" i="1" dirty="0">
                    <a:latin typeface="Times New Roman" panose="02020603050405020304" pitchFamily="18" charset="0"/>
                    <a:cs typeface="Times New Roman" panose="02020603050405020304" pitchFamily="18" charset="0"/>
                  </a:rPr>
                  <a:t>a </a:t>
                </a:r>
                <a:r>
                  <a:rPr lang="fr-FR" sz="2800" dirty="0">
                    <a:latin typeface="Times New Roman" panose="02020603050405020304" pitchFamily="18" charset="0"/>
                    <a:cs typeface="Times New Roman" panose="02020603050405020304" pitchFamily="18" charset="0"/>
                  </a:rPr>
                  <a:t>= 2</a:t>
                </a:r>
              </a:p>
              <a:p>
                <a:pPr marL="0" indent="0">
                  <a:spcBef>
                    <a:spcPts val="1200"/>
                  </a:spcBef>
                  <a:buNone/>
                </a:pPr>
                <a:r>
                  <a:rPr lang="fr-FR" sz="2800" b="1" dirty="0">
                    <a:latin typeface="Times New Roman" panose="02020603050405020304" pitchFamily="18" charset="0"/>
                    <a:cs typeface="Times New Roman" panose="02020603050405020304" pitchFamily="18" charset="0"/>
                  </a:rPr>
                  <a:t>b-/ </a:t>
                </a:r>
                <a:r>
                  <a:rPr lang="fr-FR" sz="2800" i="1" dirty="0">
                    <a:latin typeface="Times New Roman" panose="02020603050405020304" pitchFamily="18" charset="0"/>
                    <a:cs typeface="Times New Roman" panose="02020603050405020304" pitchFamily="18" charset="0"/>
                  </a:rPr>
                  <a:t>f(x) = -5x+2,</a:t>
                </a:r>
                <a:r>
                  <a:rPr lang="fr-FR" sz="2800" dirty="0">
                    <a:latin typeface="Times New Roman" panose="02020603050405020304" pitchFamily="18" charset="0"/>
                    <a:cs typeface="Times New Roman" panose="02020603050405020304" pitchFamily="18" charset="0"/>
                  </a:rPr>
                  <a:t> I=[-5 ; 5], </a:t>
                </a:r>
                <a:r>
                  <a:rPr lang="fr-FR" sz="2800" i="1" dirty="0">
                    <a:latin typeface="Times New Roman" panose="02020603050405020304" pitchFamily="18" charset="0"/>
                    <a:cs typeface="Times New Roman" panose="02020603050405020304" pitchFamily="18" charset="0"/>
                  </a:rPr>
                  <a:t>a </a:t>
                </a:r>
                <a:r>
                  <a:rPr lang="fr-FR" sz="2800" dirty="0">
                    <a:latin typeface="Times New Roman" panose="02020603050405020304" pitchFamily="18" charset="0"/>
                    <a:cs typeface="Times New Roman" panose="02020603050405020304" pitchFamily="18" charset="0"/>
                  </a:rPr>
                  <a:t>= 5</a:t>
                </a:r>
              </a:p>
              <a:p>
                <a:pPr marL="0" indent="0">
                  <a:spcBef>
                    <a:spcPts val="1200"/>
                  </a:spcBef>
                  <a:buNone/>
                </a:pPr>
                <a:r>
                  <a:rPr lang="fr-FR" sz="2800" b="1" dirty="0">
                    <a:latin typeface="Times New Roman" panose="02020603050405020304" pitchFamily="18" charset="0"/>
                    <a:cs typeface="Times New Roman" panose="02020603050405020304" pitchFamily="18" charset="0"/>
                  </a:rPr>
                  <a:t>c-/ </a:t>
                </a:r>
                <a:r>
                  <a:rPr lang="fr-FR" sz="2800" i="1" dirty="0">
                    <a:latin typeface="Times New Roman" panose="02020603050405020304" pitchFamily="18" charset="0"/>
                    <a:cs typeface="Times New Roman" panose="02020603050405020304" pitchFamily="18" charset="0"/>
                  </a:rPr>
                  <a:t>f(x)</a:t>
                </a:r>
                <a:r>
                  <a:rPr lang="fr-FR" sz="2800" dirty="0">
                    <a:latin typeface="Times New Roman" panose="02020603050405020304" pitchFamily="18" charset="0"/>
                    <a:cs typeface="Times New Roman" panose="02020603050405020304" pitchFamily="18" charset="0"/>
                  </a:rPr>
                  <a:t>= </a:t>
                </a:r>
                <a14:m>
                  <m:oMath xmlns:m="http://schemas.openxmlformats.org/officeDocument/2006/math">
                    <m:f>
                      <m:fPr>
                        <m:ctrlPr>
                          <a:rPr lang="fr-FR" sz="2800" i="1">
                            <a:latin typeface="Cambria Math"/>
                          </a:rPr>
                        </m:ctrlPr>
                      </m:fPr>
                      <m:num>
                        <m:sSup>
                          <m:sSupPr>
                            <m:ctrlPr>
                              <a:rPr lang="fr-FR" sz="2800" i="1">
                                <a:latin typeface="Cambria Math"/>
                              </a:rPr>
                            </m:ctrlPr>
                          </m:sSupPr>
                          <m:e>
                            <m:r>
                              <a:rPr lang="fr-FR" sz="2800" i="1">
                                <a:latin typeface="Cambria Math" panose="02040503050406030204" pitchFamily="18" charset="0"/>
                              </a:rPr>
                              <m:t>𝑥</m:t>
                            </m:r>
                          </m:e>
                          <m:sup>
                            <m:r>
                              <a:rPr lang="fr-FR" sz="2800" i="1">
                                <a:latin typeface="Cambria Math" panose="02040503050406030204" pitchFamily="18" charset="0"/>
                              </a:rPr>
                              <m:t>2</m:t>
                            </m:r>
                          </m:sup>
                        </m:sSup>
                        <m:r>
                          <a:rPr lang="fr-FR" sz="2800" i="1">
                            <a:latin typeface="Cambria Math" panose="02040503050406030204" pitchFamily="18" charset="0"/>
                          </a:rPr>
                          <m:t>−4</m:t>
                        </m:r>
                      </m:num>
                      <m:den>
                        <m:r>
                          <a:rPr lang="fr-FR" sz="2800" i="1">
                            <a:latin typeface="Cambria Math" panose="02040503050406030204" pitchFamily="18" charset="0"/>
                          </a:rPr>
                          <m:t>𝑥</m:t>
                        </m:r>
                        <m:r>
                          <a:rPr lang="fr-FR" sz="2800" i="1">
                            <a:latin typeface="Cambria Math" panose="02040503050406030204" pitchFamily="18" charset="0"/>
                          </a:rPr>
                          <m:t>+2</m:t>
                        </m:r>
                      </m:den>
                    </m:f>
                  </m:oMath>
                </a14:m>
                <a:r>
                  <a:rPr lang="fr-FR" sz="2800" dirty="0">
                    <a:latin typeface="Times New Roman" panose="02020603050405020304" pitchFamily="18" charset="0"/>
                    <a:cs typeface="Times New Roman" panose="02020603050405020304" pitchFamily="18" charset="0"/>
                  </a:rPr>
                  <a:t>, I= </a:t>
                </a:r>
                <a14:m>
                  <m:oMath xmlns:m="http://schemas.openxmlformats.org/officeDocument/2006/math">
                    <m:r>
                      <a:rPr lang="fr-FR" sz="2800" i="1">
                        <a:latin typeface="Cambria Math" panose="02040503050406030204" pitchFamily="18" charset="0"/>
                      </a:rPr>
                      <m:t>ℝ</m:t>
                    </m:r>
                  </m:oMath>
                </a14:m>
                <a:r>
                  <a:rPr lang="fr-FR" sz="2800" dirty="0">
                    <a:latin typeface="Times New Roman" panose="02020603050405020304" pitchFamily="18" charset="0"/>
                    <a:cs typeface="Times New Roman" panose="02020603050405020304" pitchFamily="18" charset="0"/>
                  </a:rPr>
                  <a:t> -{-2}, </a:t>
                </a:r>
                <a:r>
                  <a:rPr lang="fr-FR" sz="2800" i="1" dirty="0">
                    <a:latin typeface="Times New Roman" panose="02020603050405020304" pitchFamily="18" charset="0"/>
                    <a:cs typeface="Times New Roman" panose="02020603050405020304" pitchFamily="18" charset="0"/>
                  </a:rPr>
                  <a:t>a</a:t>
                </a:r>
                <a:r>
                  <a:rPr lang="fr-FR" sz="2800" dirty="0">
                    <a:latin typeface="Times New Roman" panose="02020603050405020304" pitchFamily="18" charset="0"/>
                    <a:cs typeface="Times New Roman" panose="02020603050405020304" pitchFamily="18" charset="0"/>
                  </a:rPr>
                  <a:t>=-2</a:t>
                </a:r>
              </a:p>
              <a:p>
                <a:pPr marL="0" indent="0">
                  <a:spcBef>
                    <a:spcPts val="2400"/>
                  </a:spcBef>
                  <a:buNone/>
                </a:pPr>
                <a:r>
                  <a:rPr lang="pt-BR" sz="2800" b="1" dirty="0">
                    <a:latin typeface="Times New Roman" panose="02020603050405020304" pitchFamily="18" charset="0"/>
                    <a:cs typeface="Times New Roman" panose="02020603050405020304" pitchFamily="18" charset="0"/>
                  </a:rPr>
                  <a:t>d-/ </a:t>
                </a:r>
                <a:r>
                  <a:rPr lang="pt-BR" sz="2800" i="1" dirty="0">
                    <a:latin typeface="Times New Roman" panose="02020603050405020304" pitchFamily="18" charset="0"/>
                    <a:cs typeface="Times New Roman" panose="02020603050405020304" pitchFamily="18" charset="0"/>
                  </a:rPr>
                  <a:t>f(x)=</a:t>
                </a:r>
                <a:r>
                  <a:rPr lang="pt-BR" sz="2800" dirty="0">
                    <a:latin typeface="Times New Roman" panose="02020603050405020304" pitchFamily="18" charset="0"/>
                    <a:cs typeface="Times New Roman" panose="02020603050405020304" pitchFamily="18" charset="0"/>
                  </a:rPr>
                  <a:t> </a:t>
                </a:r>
                <a14:m>
                  <m:oMath xmlns:m="http://schemas.openxmlformats.org/officeDocument/2006/math">
                    <m:d>
                      <m:dPr>
                        <m:begChr m:val="{"/>
                        <m:endChr m:val=""/>
                        <m:ctrlPr>
                          <a:rPr lang="fr-FR" sz="2800" i="1">
                            <a:latin typeface="Cambria Math"/>
                          </a:rPr>
                        </m:ctrlPr>
                      </m:dPr>
                      <m:e>
                        <m:eqArr>
                          <m:eqArrPr>
                            <m:ctrlPr>
                              <a:rPr lang="fr-FR" sz="2800" i="1">
                                <a:latin typeface="Cambria Math"/>
                              </a:rPr>
                            </m:ctrlPr>
                          </m:eqArrPr>
                          <m:e>
                            <m:r>
                              <a:rPr lang="pt-BR" sz="2800" i="1">
                                <a:latin typeface="Cambria Math" panose="02040503050406030204" pitchFamily="18" charset="0"/>
                              </a:rPr>
                              <m:t>&amp;2</m:t>
                            </m:r>
                            <m:r>
                              <a:rPr lang="fr-FR" sz="2800" i="1">
                                <a:latin typeface="Cambria Math" panose="02040503050406030204" pitchFamily="18" charset="0"/>
                              </a:rPr>
                              <m:t>𝑥</m:t>
                            </m:r>
                            <m:r>
                              <a:rPr lang="pt-BR" sz="2800" i="1">
                                <a:latin typeface="Cambria Math" panose="02040503050406030204" pitchFamily="18" charset="0"/>
                              </a:rPr>
                              <m:t>−1 </m:t>
                            </m:r>
                            <m:r>
                              <a:rPr lang="fr-FR" sz="2800" i="1">
                                <a:latin typeface="Cambria Math" panose="02040503050406030204" pitchFamily="18" charset="0"/>
                              </a:rPr>
                              <m:t>𝑠𝑖</m:t>
                            </m:r>
                            <m:r>
                              <a:rPr lang="pt-BR" sz="2800" i="1">
                                <a:latin typeface="Cambria Math" panose="02040503050406030204" pitchFamily="18" charset="0"/>
                              </a:rPr>
                              <m:t> </m:t>
                            </m:r>
                            <m:r>
                              <a:rPr lang="fr-FR" sz="2800" i="1">
                                <a:latin typeface="Cambria Math" panose="02040503050406030204" pitchFamily="18" charset="0"/>
                              </a:rPr>
                              <m:t>𝑥</m:t>
                            </m:r>
                            <m:r>
                              <a:rPr lang="pt-BR" sz="2800" i="1">
                                <a:latin typeface="Cambria Math" panose="02040503050406030204" pitchFamily="18" charset="0"/>
                              </a:rPr>
                              <m:t>&lt;3</m:t>
                            </m:r>
                          </m:e>
                          <m:e>
                            <m:r>
                              <a:rPr lang="pt-BR" sz="2800" i="1">
                                <a:latin typeface="Cambria Math" panose="02040503050406030204" pitchFamily="18" charset="0"/>
                              </a:rPr>
                              <m:t>&amp;</m:t>
                            </m:r>
                            <m:r>
                              <a:rPr lang="fr-FR" sz="2800" i="1">
                                <a:latin typeface="Cambria Math" panose="02040503050406030204" pitchFamily="18" charset="0"/>
                              </a:rPr>
                              <m:t>𝑥</m:t>
                            </m:r>
                            <m:r>
                              <a:rPr lang="pt-BR" sz="2800" i="1">
                                <a:latin typeface="Cambria Math" panose="02040503050406030204" pitchFamily="18" charset="0"/>
                              </a:rPr>
                              <m:t>+2 </m:t>
                            </m:r>
                            <m:r>
                              <a:rPr lang="fr-FR" sz="2800" i="1">
                                <a:latin typeface="Cambria Math" panose="02040503050406030204" pitchFamily="18" charset="0"/>
                              </a:rPr>
                              <m:t>𝑠𝑖</m:t>
                            </m:r>
                            <m:r>
                              <a:rPr lang="pt-BR" sz="2800" i="1">
                                <a:latin typeface="Cambria Math" panose="02040503050406030204" pitchFamily="18" charset="0"/>
                              </a:rPr>
                              <m:t> </m:t>
                            </m:r>
                            <m:r>
                              <a:rPr lang="fr-FR" sz="2800" i="1">
                                <a:latin typeface="Cambria Math" panose="02040503050406030204" pitchFamily="18" charset="0"/>
                              </a:rPr>
                              <m:t>𝑥</m:t>
                            </m:r>
                            <m:r>
                              <a:rPr lang="pt-BR" sz="2800" i="1">
                                <a:latin typeface="Cambria Math" panose="02040503050406030204" pitchFamily="18" charset="0"/>
                              </a:rPr>
                              <m:t>&gt;3</m:t>
                            </m:r>
                          </m:e>
                          <m:e>
                            <m:r>
                              <a:rPr lang="pt-BR" sz="2800" i="1">
                                <a:latin typeface="Cambria Math" panose="02040503050406030204" pitchFamily="18" charset="0"/>
                              </a:rPr>
                              <m:t>&amp;</m:t>
                            </m:r>
                            <m:r>
                              <a:rPr lang="fr-FR" sz="2800" i="1">
                                <a:latin typeface="Cambria Math" panose="02040503050406030204" pitchFamily="18" charset="0"/>
                              </a:rPr>
                              <m:t>𝑓</m:t>
                            </m:r>
                            <m:r>
                              <a:rPr lang="pt-BR" sz="2800" i="1">
                                <a:latin typeface="Cambria Math" panose="02040503050406030204" pitchFamily="18" charset="0"/>
                              </a:rPr>
                              <m:t>(3)=6</m:t>
                            </m:r>
                          </m:e>
                        </m:eqArr>
                      </m:e>
                    </m:d>
                  </m:oMath>
                </a14:m>
                <a:r>
                  <a:rPr lang="pt-BR" sz="2800" dirty="0">
                    <a:latin typeface="Times New Roman" panose="02020603050405020304" pitchFamily="18" charset="0"/>
                    <a:cs typeface="Times New Roman" panose="02020603050405020304" pitchFamily="18" charset="0"/>
                  </a:rPr>
                  <a:t> I= </a:t>
                </a:r>
                <a14:m>
                  <m:oMath xmlns:m="http://schemas.openxmlformats.org/officeDocument/2006/math">
                    <m:r>
                      <a:rPr lang="pt-BR" sz="2800" i="1">
                        <a:latin typeface="Cambria Math" panose="02040503050406030204" pitchFamily="18" charset="0"/>
                      </a:rPr>
                      <m:t>ℝ</m:t>
                    </m:r>
                  </m:oMath>
                </a14:m>
                <a:r>
                  <a:rPr lang="pt-BR" sz="2800" dirty="0">
                    <a:latin typeface="Times New Roman" panose="02020603050405020304" pitchFamily="18" charset="0"/>
                    <a:cs typeface="Times New Roman" panose="02020603050405020304" pitchFamily="18" charset="0"/>
                  </a:rPr>
                  <a:t>, </a:t>
                </a:r>
                <a:r>
                  <a:rPr lang="pt-BR" sz="2800" i="1" dirty="0">
                    <a:latin typeface="Times New Roman" panose="02020603050405020304" pitchFamily="18" charset="0"/>
                    <a:cs typeface="Times New Roman" panose="02020603050405020304" pitchFamily="18" charset="0"/>
                  </a:rPr>
                  <a:t>a </a:t>
                </a:r>
                <a:r>
                  <a:rPr lang="pt-BR" sz="2800" dirty="0">
                    <a:latin typeface="Times New Roman" panose="02020603050405020304" pitchFamily="18" charset="0"/>
                    <a:cs typeface="Times New Roman" panose="02020603050405020304" pitchFamily="18" charset="0"/>
                  </a:rPr>
                  <a:t>= 3</a:t>
                </a:r>
                <a:endParaRPr lang="fr-FR" sz="2800" dirty="0">
                  <a:latin typeface="Times New Roman" panose="02020603050405020304" pitchFamily="18" charset="0"/>
                  <a:cs typeface="Times New Roman" panose="02020603050405020304" pitchFamily="18" charset="0"/>
                </a:endParaRPr>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xfrm>
                <a:off x="457200" y="1268760"/>
                <a:ext cx="8229600" cy="4392488"/>
              </a:xfrm>
              <a:blipFill>
                <a:blip r:embed="rId3"/>
                <a:stretch>
                  <a:fillRect l="-1556" t="-3467" r="-1111"/>
                </a:stretch>
              </a:blipFill>
            </p:spPr>
            <p:txBody>
              <a:bodyPr/>
              <a:lstStyle/>
              <a:p>
                <a:r>
                  <a:rPr lang="fr-FR">
                    <a:noFill/>
                  </a:rPr>
                  <a:t> </a:t>
                </a:r>
              </a:p>
            </p:txBody>
          </p:sp>
        </mc:Fallback>
      </mc:AlternateContent>
      <p:sp>
        <p:nvSpPr>
          <p:cNvPr id="6" name="Titre 1">
            <a:extLst>
              <a:ext uri="{FF2B5EF4-FFF2-40B4-BE49-F238E27FC236}">
                <a16:creationId xmlns:a16="http://schemas.microsoft.com/office/drawing/2014/main" xmlns="" id="{32D399A0-422D-C602-DE98-CBF61DE198B9}"/>
              </a:ext>
            </a:extLst>
          </p:cNvPr>
          <p:cNvSpPr>
            <a:spLocks noGrp="1"/>
          </p:cNvSpPr>
          <p:nvPr>
            <p:ph type="title"/>
          </p:nvPr>
        </p:nvSpPr>
        <p:spPr>
          <a:xfrm>
            <a:off x="457200" y="490662"/>
            <a:ext cx="8229600" cy="634082"/>
          </a:xfrm>
        </p:spPr>
        <p:txBody>
          <a:bodyPr/>
          <a:lstStyle/>
          <a:p>
            <a:r>
              <a:rPr lang="fr-FR" sz="2800" b="1" dirty="0">
                <a:latin typeface="Times New Roman" panose="02020603050405020304" pitchFamily="18" charset="0"/>
                <a:cs typeface="Times New Roman" panose="02020603050405020304" pitchFamily="18" charset="0"/>
              </a:rPr>
              <a:t>LES SITUATIONS</a:t>
            </a:r>
          </a:p>
        </p:txBody>
      </p:sp>
    </p:spTree>
    <p:extLst>
      <p:ext uri="{BB962C8B-B14F-4D97-AF65-F5344CB8AC3E}">
        <p14:creationId xmlns:p14="http://schemas.microsoft.com/office/powerpoint/2010/main" val="1651759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Production des élèves professeurs</a:t>
            </a:r>
            <a:endParaRPr lang="fr-FR" dirty="0"/>
          </a:p>
        </p:txBody>
      </p:sp>
      <p:sp>
        <p:nvSpPr>
          <p:cNvPr id="3" name="Espace réservé du contenu 2"/>
          <p:cNvSpPr>
            <a:spLocks noGrp="1"/>
          </p:cNvSpPr>
          <p:nvPr>
            <p:ph idx="1"/>
          </p:nvPr>
        </p:nvSpPr>
        <p:spPr>
          <a:xfrm>
            <a:off x="467544" y="1484784"/>
            <a:ext cx="8229600" cy="4525963"/>
          </a:xfrm>
        </p:spPr>
        <p:txBody>
          <a:bodyPr>
            <a:normAutofit fontScale="92500" lnSpcReduction="20000"/>
          </a:bodyPr>
          <a:lstStyle/>
          <a:p>
            <a:r>
              <a:rPr lang="fr-FR" dirty="0" smtClean="0"/>
              <a:t>Situation 1</a:t>
            </a:r>
          </a:p>
          <a:p>
            <a:r>
              <a:rPr lang="fr-FR" dirty="0" smtClean="0"/>
              <a:t>Par </a:t>
            </a:r>
            <a:r>
              <a:rPr lang="fr-FR" dirty="0"/>
              <a:t>exemple : la production d’un étudiant du semestre 2 S2 </a:t>
            </a:r>
          </a:p>
          <a:p>
            <a:r>
              <a:rPr lang="fr-FR" i="1" dirty="0"/>
              <a:t>« Les définitions correctes sont </a:t>
            </a:r>
            <a:r>
              <a:rPr lang="fr-FR" i="1" dirty="0" smtClean="0"/>
              <a:t>celles de E1, 4 et 6</a:t>
            </a:r>
          </a:p>
          <a:p>
            <a:r>
              <a:rPr lang="fr-FR" i="1" dirty="0"/>
              <a:t>Justification : toutes ces définitions données sont correctes, seulement les formulations en langage mathématique diffèrent. Les élèves 1 et 7 se servent de définition littérale tandis que les élèves 4, 6 se servent de la notion de distance.</a:t>
            </a:r>
            <a:endParaRPr lang="fr-FR" dirty="0"/>
          </a:p>
          <a:p>
            <a:r>
              <a:rPr lang="fr-FR" i="1" dirty="0" smtClean="0"/>
              <a:t> </a:t>
            </a:r>
            <a:endParaRPr lang="fr-FR" i="1" dirty="0" smtClean="0"/>
          </a:p>
          <a:p>
            <a:endParaRPr lang="fr-FR" dirty="0"/>
          </a:p>
          <a:p>
            <a:endParaRPr lang="fr-FR" dirty="0"/>
          </a:p>
        </p:txBody>
      </p:sp>
    </p:spTree>
    <p:extLst>
      <p:ext uri="{BB962C8B-B14F-4D97-AF65-F5344CB8AC3E}">
        <p14:creationId xmlns:p14="http://schemas.microsoft.com/office/powerpoint/2010/main" val="16777617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692696"/>
            <a:ext cx="7772400" cy="506487"/>
          </a:xfrm>
        </p:spPr>
        <p:txBody>
          <a:bodyPr>
            <a:normAutofit fontScale="90000"/>
          </a:bodyPr>
          <a:lstStyle/>
          <a:p>
            <a:r>
              <a:rPr lang="fr-FR" dirty="0"/>
              <a:t>Production des élèves professeurs</a:t>
            </a:r>
            <a:endParaRPr lang="fr-FR" dirty="0"/>
          </a:p>
        </p:txBody>
      </p:sp>
      <p:sp>
        <p:nvSpPr>
          <p:cNvPr id="3" name="Sous-titre 2"/>
          <p:cNvSpPr>
            <a:spLocks noGrp="1"/>
          </p:cNvSpPr>
          <p:nvPr>
            <p:ph type="subTitle" idx="1"/>
          </p:nvPr>
        </p:nvSpPr>
        <p:spPr>
          <a:xfrm>
            <a:off x="755576" y="1556792"/>
            <a:ext cx="8064896" cy="5301208"/>
          </a:xfrm>
        </p:spPr>
        <p:txBody>
          <a:bodyPr>
            <a:noAutofit/>
          </a:bodyPr>
          <a:lstStyle/>
          <a:p>
            <a:pPr algn="just"/>
            <a:r>
              <a:rPr lang="fr-FR" sz="2800" b="1" i="1" dirty="0">
                <a:cs typeface="Times New Roman" pitchFamily="18" charset="0"/>
              </a:rPr>
              <a:t>Les définitions incorrectes et justifications</a:t>
            </a:r>
            <a:endParaRPr lang="fr-FR" sz="2800" b="1" dirty="0">
              <a:cs typeface="Times New Roman" pitchFamily="18" charset="0"/>
            </a:endParaRPr>
          </a:p>
          <a:p>
            <a:pPr algn="just"/>
            <a:r>
              <a:rPr lang="fr-FR" sz="2800" b="1" i="1" dirty="0">
                <a:cs typeface="Times New Roman" pitchFamily="18" charset="0"/>
              </a:rPr>
              <a:t>Élève 2 : dans sa définition le terme x suffisamment proche de a n’est pas bien éclairci, tant que x n’est pas égal à a , il peut toujours être plus proche de a.</a:t>
            </a:r>
            <a:endParaRPr lang="fr-FR" sz="2800" b="1" dirty="0">
              <a:cs typeface="Times New Roman" pitchFamily="18" charset="0"/>
            </a:endParaRPr>
          </a:p>
          <a:p>
            <a:pPr algn="just"/>
            <a:r>
              <a:rPr lang="fr-FR" sz="2800" b="1" i="1" dirty="0">
                <a:cs typeface="Times New Roman" pitchFamily="18" charset="0"/>
              </a:rPr>
              <a:t>Élève 3 : sa définition syntaxe sur la notion de limite à gauche qui n’est pas générale.</a:t>
            </a:r>
            <a:endParaRPr lang="fr-FR" sz="2800" b="1" dirty="0">
              <a:cs typeface="Times New Roman" pitchFamily="18" charset="0"/>
            </a:endParaRPr>
          </a:p>
          <a:p>
            <a:pPr algn="just"/>
            <a:r>
              <a:rPr lang="fr-FR" sz="2800" b="1" i="1" dirty="0">
                <a:cs typeface="Times New Roman" pitchFamily="18" charset="0"/>
              </a:rPr>
              <a:t>Élève 9 :sa définition est celle de la continuité de f en a qui est un cas particulier de la notion de limite.</a:t>
            </a:r>
            <a:endParaRPr lang="fr-FR" sz="2800" b="1" dirty="0">
              <a:cs typeface="Times New Roman" pitchFamily="18" charset="0"/>
            </a:endParaRPr>
          </a:p>
          <a:p>
            <a:pPr algn="just"/>
            <a:r>
              <a:rPr lang="fr-FR" sz="2800" b="1" i="1" dirty="0">
                <a:cs typeface="Times New Roman" pitchFamily="18" charset="0"/>
              </a:rPr>
              <a:t>Élève 10 : définition mal formulée et il veut définir la notion de continuité. </a:t>
            </a:r>
            <a:endParaRPr lang="fr-FR" sz="2800" b="1" dirty="0">
              <a:cs typeface="Times New Roman" pitchFamily="18" charset="0"/>
            </a:endParaRPr>
          </a:p>
          <a:p>
            <a:pPr algn="just"/>
            <a:endParaRPr lang="fr-FR" sz="1800" dirty="0"/>
          </a:p>
        </p:txBody>
      </p:sp>
    </p:spTree>
    <p:extLst>
      <p:ext uri="{BB962C8B-B14F-4D97-AF65-F5344CB8AC3E}">
        <p14:creationId xmlns:p14="http://schemas.microsoft.com/office/powerpoint/2010/main" val="3073473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a:t>Des situations-problèmes sur la notion de limite pour déstabiliser des conceptions erronées de futurs professeurs de mathématiques en lycée</a:t>
            </a:r>
          </a:p>
        </p:txBody>
      </p:sp>
    </p:spTree>
    <p:extLst>
      <p:ext uri="{BB962C8B-B14F-4D97-AF65-F5344CB8AC3E}">
        <p14:creationId xmlns:p14="http://schemas.microsoft.com/office/powerpoint/2010/main" val="4147460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Production des élèves professeurs</a:t>
            </a:r>
          </a:p>
        </p:txBody>
      </p:sp>
      <p:sp>
        <p:nvSpPr>
          <p:cNvPr id="3" name="Espace réservé du contenu 2"/>
          <p:cNvSpPr>
            <a:spLocks noGrp="1"/>
          </p:cNvSpPr>
          <p:nvPr>
            <p:ph idx="1"/>
          </p:nvPr>
        </p:nvSpPr>
        <p:spPr/>
        <p:txBody>
          <a:bodyPr/>
          <a:lstStyle/>
          <a:p>
            <a:pPr algn="just"/>
            <a:r>
              <a:rPr lang="fr-FR" b="1" i="1" dirty="0">
                <a:cs typeface="Times New Roman" pitchFamily="18" charset="0"/>
              </a:rPr>
              <a:t>Pour la question 2</a:t>
            </a:r>
          </a:p>
          <a:p>
            <a:pPr algn="just"/>
            <a:r>
              <a:rPr lang="fr-FR" b="1" dirty="0">
                <a:cs typeface="Times New Roman" pitchFamily="18" charset="0"/>
              </a:rPr>
              <a:t>. Certains calculent </a:t>
            </a:r>
            <a:r>
              <a:rPr lang="fr-FR" b="1" i="1" dirty="0">
                <a:cs typeface="Times New Roman" pitchFamily="18" charset="0"/>
              </a:rPr>
              <a:t>f(a)</a:t>
            </a:r>
            <a:r>
              <a:rPr lang="fr-FR" b="1" dirty="0">
                <a:cs typeface="Times New Roman" pitchFamily="18" charset="0"/>
              </a:rPr>
              <a:t>, d’autres n’ont pas pu répondre, d’autres expliquent les techniques de calcul de la limite. Il y a seulement deux élèves professeurs sur dix-neuf qui ont utilisé une définition quantifiée ; mais cette définition correspond à celle de la continuité </a:t>
            </a:r>
            <a:r>
              <a:rPr lang="fr-FR" sz="3600" b="1" dirty="0">
                <a:cs typeface="Times New Roman" pitchFamily="18" charset="0"/>
              </a:rPr>
              <a:t>d’une fonction en un point.</a:t>
            </a:r>
            <a:r>
              <a:rPr lang="fr-FR" b="1" dirty="0">
                <a:cs typeface="Times New Roman" pitchFamily="18" charset="0"/>
              </a:rPr>
              <a:t> </a:t>
            </a:r>
          </a:p>
          <a:p>
            <a:endParaRPr lang="fr-FR" dirty="0"/>
          </a:p>
        </p:txBody>
      </p:sp>
    </p:spTree>
    <p:extLst>
      <p:ext uri="{BB962C8B-B14F-4D97-AF65-F5344CB8AC3E}">
        <p14:creationId xmlns:p14="http://schemas.microsoft.com/office/powerpoint/2010/main" val="2672476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Production des élèves professeurs</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Situation 2</a:t>
            </a:r>
          </a:p>
          <a:p>
            <a:r>
              <a:rPr lang="fr-FR" dirty="0" smtClean="0"/>
              <a:t>La </a:t>
            </a:r>
            <a:r>
              <a:rPr lang="fr-FR" dirty="0"/>
              <a:t>première question fut bien répondue par la majeure partie des élèves professeurs seulement (2 sur 9) ont dit que c’est la formule de Cauchy. On peut dire qu’ils reconnaissent la définition formelle précise de la limite. Cependant, ils ont des difficultés dans comment la mettre en œuvre. Certains font une lecture linéaire et pour d’autres c’est seulement l’aspect contra-variant ; ils ne connaissent pas non plus les connaissances nécessaires pour appliquer la définition formelle. </a:t>
            </a:r>
          </a:p>
          <a:p>
            <a:endParaRPr lang="fr-FR" dirty="0"/>
          </a:p>
        </p:txBody>
      </p:sp>
    </p:spTree>
    <p:extLst>
      <p:ext uri="{BB962C8B-B14F-4D97-AF65-F5344CB8AC3E}">
        <p14:creationId xmlns:p14="http://schemas.microsoft.com/office/powerpoint/2010/main" val="226772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normAutofit fontScale="92500" lnSpcReduction="20000"/>
              </a:bodyPr>
              <a:lstStyle/>
              <a:p>
                <a:pPr lvl="0"/>
                <a14:m>
                  <m:oMath xmlns:m="http://schemas.openxmlformats.org/officeDocument/2006/math">
                    <m:limLow>
                      <m:limLowPr>
                        <m:ctrlPr>
                          <a:rPr lang="fr-FR" i="1">
                            <a:latin typeface="Cambria Math"/>
                          </a:rPr>
                        </m:ctrlPr>
                      </m:limLowPr>
                      <m:e>
                        <m:r>
                          <a:rPr lang="fr-FR" i="1">
                            <a:latin typeface="Cambria Math"/>
                          </a:rPr>
                          <m:t>𝑙𝑖𝑚</m:t>
                        </m:r>
                      </m:e>
                      <m:lim>
                        <m:r>
                          <a:rPr lang="fr-FR" i="1">
                            <a:latin typeface="Cambria Math"/>
                          </a:rPr>
                          <m:t>𝑥</m:t>
                        </m:r>
                        <m:r>
                          <a:rPr lang="fr-FR" i="1">
                            <a:latin typeface="Cambria Math"/>
                          </a:rPr>
                          <m:t>→2</m:t>
                        </m:r>
                      </m:lim>
                    </m:limLow>
                    <m:f>
                      <m:fPr>
                        <m:ctrlPr>
                          <a:rPr lang="fr-FR" i="1">
                            <a:latin typeface="Cambria Math"/>
                          </a:rPr>
                        </m:ctrlPr>
                      </m:fPr>
                      <m:num>
                        <m:rad>
                          <m:radPr>
                            <m:degHide m:val="on"/>
                            <m:ctrlPr>
                              <a:rPr lang="fr-FR" i="1">
                                <a:latin typeface="Cambria Math"/>
                              </a:rPr>
                            </m:ctrlPr>
                          </m:radPr>
                          <m:deg/>
                          <m:e>
                            <m:r>
                              <a:rPr lang="fr-FR" i="1">
                                <a:latin typeface="Cambria Math"/>
                              </a:rPr>
                              <m:t>𝑥</m:t>
                            </m:r>
                            <m:r>
                              <a:rPr lang="fr-FR" i="1">
                                <a:latin typeface="Cambria Math"/>
                              </a:rPr>
                              <m:t>+2</m:t>
                            </m:r>
                          </m:e>
                        </m:rad>
                        <m:r>
                          <a:rPr lang="fr-FR" i="1">
                            <a:latin typeface="Cambria Math"/>
                          </a:rPr>
                          <m:t>−2</m:t>
                        </m:r>
                      </m:num>
                      <m:den>
                        <m:r>
                          <a:rPr lang="fr-FR" i="1">
                            <a:latin typeface="Cambria Math"/>
                          </a:rPr>
                          <m:t>𝑥</m:t>
                        </m:r>
                        <m:r>
                          <a:rPr lang="fr-FR" i="1">
                            <a:latin typeface="Cambria Math"/>
                          </a:rPr>
                          <m:t>−2</m:t>
                        </m:r>
                      </m:den>
                    </m:f>
                    <m:r>
                      <a:rPr lang="fr-FR" i="1">
                        <a:latin typeface="Cambria Math"/>
                      </a:rPr>
                      <m:t> </m:t>
                    </m:r>
                  </m:oMath>
                </a14:m>
                <a:r>
                  <a:rPr lang="fr-FR" i="1" dirty="0"/>
                  <a:t>N’illustre pas la définition de la limite car la fonction n’est pas définie en l.</a:t>
                </a:r>
                <a:endParaRPr lang="fr-FR" dirty="0"/>
              </a:p>
              <a:p>
                <a:pPr lvl="0"/>
                <a14:m>
                  <m:oMath xmlns:m="http://schemas.openxmlformats.org/officeDocument/2006/math">
                    <m:limLow>
                      <m:limLowPr>
                        <m:ctrlPr>
                          <a:rPr lang="fr-FR" i="1">
                            <a:latin typeface="Cambria Math"/>
                          </a:rPr>
                        </m:ctrlPr>
                      </m:limLowPr>
                      <m:e>
                        <m:r>
                          <a:rPr lang="fr-FR" i="1">
                            <a:latin typeface="Cambria Math"/>
                          </a:rPr>
                          <m:t>𝑙𝑖𝑚</m:t>
                        </m:r>
                      </m:e>
                      <m:lim>
                        <m:r>
                          <a:rPr lang="fr-FR" i="1">
                            <a:latin typeface="Cambria Math"/>
                          </a:rPr>
                          <m:t>𝑥</m:t>
                        </m:r>
                        <m:r>
                          <a:rPr lang="fr-FR" i="1">
                            <a:latin typeface="Cambria Math"/>
                          </a:rPr>
                          <m:t>→3</m:t>
                        </m:r>
                      </m:lim>
                    </m:limLow>
                    <m:r>
                      <a:rPr lang="fr-FR" i="1">
                        <a:latin typeface="Cambria Math"/>
                      </a:rPr>
                      <m:t>2</m:t>
                    </m:r>
                    <m:r>
                      <a:rPr lang="fr-FR" i="1">
                        <a:latin typeface="Cambria Math"/>
                      </a:rPr>
                      <m:t>𝑥</m:t>
                    </m:r>
                    <m:r>
                      <a:rPr lang="fr-FR" i="1">
                        <a:latin typeface="Cambria Math"/>
                      </a:rPr>
                      <m:t>−3</m:t>
                    </m:r>
                  </m:oMath>
                </a14:m>
                <a:r>
                  <a:rPr lang="fr-FR" dirty="0"/>
                  <a:t> </a:t>
                </a:r>
                <a:r>
                  <a:rPr lang="fr-FR" i="1" dirty="0"/>
                  <a:t>Illustre la définition de la limite car elle admet une limite</a:t>
                </a:r>
                <a:r>
                  <a:rPr lang="fr-FR" dirty="0"/>
                  <a:t> </a:t>
                </a:r>
                <a:r>
                  <a:rPr lang="fr-FR" i="1" dirty="0"/>
                  <a:t>l</a:t>
                </a:r>
                <a:r>
                  <a:rPr lang="fr-FR" dirty="0"/>
                  <a:t>. </a:t>
                </a:r>
              </a:p>
              <a:p>
                <a:pPr lvl="0"/>
                <a14:m>
                  <m:oMath xmlns:m="http://schemas.openxmlformats.org/officeDocument/2006/math">
                    <m:limLow>
                      <m:limLowPr>
                        <m:ctrlPr>
                          <a:rPr lang="fr-FR" i="1">
                            <a:latin typeface="Cambria Math"/>
                          </a:rPr>
                        </m:ctrlPr>
                      </m:limLowPr>
                      <m:e>
                        <m:r>
                          <a:rPr lang="fr-FR" i="1">
                            <a:latin typeface="Cambria Math"/>
                          </a:rPr>
                          <m:t>𝑙𝑖𝑚</m:t>
                        </m:r>
                      </m:e>
                      <m:lim>
                        <m:r>
                          <a:rPr lang="fr-FR" i="1">
                            <a:latin typeface="Cambria Math"/>
                          </a:rPr>
                          <m:t>𝑥</m:t>
                        </m:r>
                        <m:r>
                          <a:rPr lang="fr-FR" i="1">
                            <a:latin typeface="Cambria Math"/>
                          </a:rPr>
                          <m:t>→−1</m:t>
                        </m:r>
                      </m:lim>
                    </m:limLow>
                    <m:f>
                      <m:fPr>
                        <m:ctrlPr>
                          <a:rPr lang="fr-FR" i="1">
                            <a:latin typeface="Cambria Math"/>
                          </a:rPr>
                        </m:ctrlPr>
                      </m:fPr>
                      <m:num>
                        <m:r>
                          <a:rPr lang="fr-FR" i="1">
                            <a:latin typeface="Cambria Math"/>
                          </a:rPr>
                          <m:t>2</m:t>
                        </m:r>
                        <m:sSup>
                          <m:sSupPr>
                            <m:ctrlPr>
                              <a:rPr lang="fr-FR" i="1">
                                <a:latin typeface="Cambria Math"/>
                              </a:rPr>
                            </m:ctrlPr>
                          </m:sSupPr>
                          <m:e>
                            <m:r>
                              <a:rPr lang="fr-FR" i="1">
                                <a:latin typeface="Cambria Math"/>
                              </a:rPr>
                              <m:t>𝑥</m:t>
                            </m:r>
                          </m:e>
                          <m:sup>
                            <m:r>
                              <a:rPr lang="fr-FR" i="1">
                                <a:latin typeface="Cambria Math"/>
                              </a:rPr>
                              <m:t>2</m:t>
                            </m:r>
                          </m:sup>
                        </m:sSup>
                        <m:r>
                          <a:rPr lang="fr-FR" i="1">
                            <a:latin typeface="Cambria Math"/>
                          </a:rPr>
                          <m:t>+3</m:t>
                        </m:r>
                        <m:r>
                          <a:rPr lang="fr-FR" i="1">
                            <a:latin typeface="Cambria Math"/>
                          </a:rPr>
                          <m:t>𝑥</m:t>
                        </m:r>
                        <m:r>
                          <a:rPr lang="fr-FR" i="1">
                            <a:latin typeface="Cambria Math"/>
                          </a:rPr>
                          <m:t>+1</m:t>
                        </m:r>
                      </m:num>
                      <m:den>
                        <m:r>
                          <a:rPr lang="fr-FR" i="1">
                            <a:latin typeface="Cambria Math"/>
                          </a:rPr>
                          <m:t>𝑥</m:t>
                        </m:r>
                        <m:r>
                          <a:rPr lang="fr-FR" i="1">
                            <a:latin typeface="Cambria Math"/>
                          </a:rPr>
                          <m:t>+1</m:t>
                        </m:r>
                      </m:den>
                    </m:f>
                  </m:oMath>
                </a14:m>
                <a:r>
                  <a:rPr lang="fr-FR" dirty="0"/>
                  <a:t> </a:t>
                </a:r>
                <a:r>
                  <a:rPr lang="fr-FR" i="1" dirty="0"/>
                  <a:t>N’illustre pas la définition de la limite car elle n’est pas définie en</a:t>
                </a:r>
                <a:r>
                  <a:rPr lang="fr-FR" dirty="0"/>
                  <a:t> </a:t>
                </a:r>
                <a:r>
                  <a:rPr lang="fr-FR" i="1" dirty="0"/>
                  <a:t>l.</a:t>
                </a:r>
                <a:endParaRPr lang="fr-FR" dirty="0"/>
              </a:p>
              <a:p>
                <a:pPr lvl="0"/>
                <a14:m>
                  <m:oMath xmlns:m="http://schemas.openxmlformats.org/officeDocument/2006/math">
                    <m:limLow>
                      <m:limLowPr>
                        <m:ctrlPr>
                          <a:rPr lang="fr-FR" i="1">
                            <a:latin typeface="Cambria Math"/>
                          </a:rPr>
                        </m:ctrlPr>
                      </m:limLowPr>
                      <m:e>
                        <m:r>
                          <a:rPr lang="fr-FR" i="1">
                            <a:latin typeface="Cambria Math"/>
                          </a:rPr>
                          <m:t>𝑙𝑖𝑚</m:t>
                        </m:r>
                      </m:e>
                      <m:lim>
                        <m:r>
                          <a:rPr lang="fr-FR" i="1">
                            <a:latin typeface="Cambria Math"/>
                          </a:rPr>
                          <m:t>𝑥</m:t>
                        </m:r>
                        <m:r>
                          <a:rPr lang="fr-FR" i="1">
                            <a:latin typeface="Cambria Math"/>
                          </a:rPr>
                          <m:t>→2</m:t>
                        </m:r>
                      </m:lim>
                    </m:limLow>
                    <m:f>
                      <m:fPr>
                        <m:ctrlPr>
                          <a:rPr lang="fr-FR" i="1">
                            <a:latin typeface="Cambria Math"/>
                          </a:rPr>
                        </m:ctrlPr>
                      </m:fPr>
                      <m:num>
                        <m:sSup>
                          <m:sSupPr>
                            <m:ctrlPr>
                              <a:rPr lang="fr-FR" i="1">
                                <a:latin typeface="Cambria Math"/>
                              </a:rPr>
                            </m:ctrlPr>
                          </m:sSupPr>
                          <m:e>
                            <m:r>
                              <a:rPr lang="fr-FR" i="1">
                                <a:latin typeface="Cambria Math"/>
                              </a:rPr>
                              <m:t>𝑥</m:t>
                            </m:r>
                          </m:e>
                          <m:sup>
                            <m:r>
                              <a:rPr lang="fr-FR" i="1">
                                <a:latin typeface="Cambria Math"/>
                              </a:rPr>
                              <m:t>2</m:t>
                            </m:r>
                          </m:sup>
                        </m:sSup>
                        <m:r>
                          <a:rPr lang="fr-FR" i="1">
                            <a:latin typeface="Cambria Math"/>
                          </a:rPr>
                          <m:t>+3</m:t>
                        </m:r>
                      </m:num>
                      <m:den>
                        <m:rad>
                          <m:radPr>
                            <m:degHide m:val="on"/>
                            <m:ctrlPr>
                              <a:rPr lang="fr-FR" i="1">
                                <a:latin typeface="Cambria Math"/>
                              </a:rPr>
                            </m:ctrlPr>
                          </m:radPr>
                          <m:deg/>
                          <m:e>
                            <m:sSup>
                              <m:sSupPr>
                                <m:ctrlPr>
                                  <a:rPr lang="fr-FR" i="1">
                                    <a:latin typeface="Cambria Math"/>
                                  </a:rPr>
                                </m:ctrlPr>
                              </m:sSupPr>
                              <m:e>
                                <m:r>
                                  <a:rPr lang="fr-FR" i="1">
                                    <a:latin typeface="Cambria Math"/>
                                  </a:rPr>
                                  <m:t>𝑥</m:t>
                                </m:r>
                              </m:e>
                              <m:sup>
                                <m:r>
                                  <a:rPr lang="fr-FR" i="1">
                                    <a:latin typeface="Cambria Math"/>
                                  </a:rPr>
                                  <m:t>2</m:t>
                                </m:r>
                              </m:sup>
                            </m:sSup>
                            <m:r>
                              <a:rPr lang="fr-FR" i="1">
                                <a:latin typeface="Cambria Math"/>
                              </a:rPr>
                              <m:t>−1</m:t>
                            </m:r>
                          </m:e>
                        </m:rad>
                      </m:den>
                    </m:f>
                  </m:oMath>
                </a14:m>
                <a:r>
                  <a:rPr lang="fr-FR" dirty="0"/>
                  <a:t> </a:t>
                </a:r>
                <a:r>
                  <a:rPr lang="fr-FR" i="1" dirty="0"/>
                  <a:t>Illustre la définition de la limite car elle est définie en</a:t>
                </a:r>
                <a:r>
                  <a:rPr lang="fr-FR" dirty="0"/>
                  <a:t> </a:t>
                </a:r>
                <a:r>
                  <a:rPr lang="fr-FR" i="1" dirty="0"/>
                  <a:t>l.</a:t>
                </a:r>
                <a:endParaRPr lang="fr-FR" dirty="0"/>
              </a:p>
              <a:p>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t="-270" r="-2370" b="-943"/>
                </a:stretch>
              </a:blipFill>
            </p:spPr>
            <p:txBody>
              <a:bodyPr/>
              <a:lstStyle/>
              <a:p>
                <a:r>
                  <a:rPr lang="fr-FR">
                    <a:noFill/>
                  </a:rPr>
                  <a:t> </a:t>
                </a:r>
              </a:p>
            </p:txBody>
          </p:sp>
        </mc:Fallback>
      </mc:AlternateContent>
    </p:spTree>
    <p:extLst>
      <p:ext uri="{BB962C8B-B14F-4D97-AF65-F5344CB8AC3E}">
        <p14:creationId xmlns:p14="http://schemas.microsoft.com/office/powerpoint/2010/main" val="10173329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mc:AlternateContent xmlns:mc="http://schemas.openxmlformats.org/markup-compatibility/2006" xmlns:a14="http://schemas.microsoft.com/office/drawing/2010/main">
        <mc:Choice Requires="a14">
          <p:sp>
            <p:nvSpPr>
              <p:cNvPr id="3" name="Espace réservé du contenu 2"/>
              <p:cNvSpPr>
                <a:spLocks noGrp="1"/>
              </p:cNvSpPr>
              <p:nvPr>
                <p:ph idx="1"/>
              </p:nvPr>
            </p:nvSpPr>
            <p:spPr/>
            <p:txBody>
              <a:bodyPr>
                <a:normAutofit fontScale="92500" lnSpcReduction="20000"/>
              </a:bodyPr>
              <a:lstStyle/>
              <a:p>
                <a:pPr lvl="0"/>
                <a:r>
                  <a:rPr lang="fr-FR" i="1" dirty="0" smtClean="0"/>
                  <a:t>2°)Précisons </a:t>
                </a:r>
                <a:r>
                  <a:rPr lang="fr-FR" i="1" dirty="0"/>
                  <a:t>celles qui admettent une limite en</a:t>
                </a:r>
                <a:r>
                  <a:rPr lang="fr-FR" dirty="0"/>
                  <a:t> </a:t>
                </a:r>
                <a:r>
                  <a:rPr lang="fr-FR" i="1" dirty="0"/>
                  <a:t>a.</a:t>
                </a:r>
                <a:endParaRPr lang="fr-FR" dirty="0"/>
              </a:p>
              <a:p>
                <a:r>
                  <a:rPr lang="fr-FR" dirty="0" err="1"/>
                  <a:t>a.</a:t>
                </a:r>
                <a:r>
                  <a:rPr lang="fr-FR" i="1" dirty="0" err="1"/>
                  <a:t>f</a:t>
                </a:r>
                <a:r>
                  <a:rPr lang="fr-FR" i="1" dirty="0"/>
                  <a:t>(x)=2x+3 </a:t>
                </a:r>
                <a:r>
                  <a:rPr lang="fr-FR" dirty="0"/>
                  <a:t>I=]2, 7] </a:t>
                </a:r>
                <a:r>
                  <a:rPr lang="fr-FR" i="1" dirty="0"/>
                  <a:t>a</a:t>
                </a:r>
                <a:r>
                  <a:rPr lang="fr-FR" dirty="0"/>
                  <a:t>=2 </a:t>
                </a:r>
                <a14:m>
                  <m:oMath xmlns:m="http://schemas.openxmlformats.org/officeDocument/2006/math">
                    <m:limLow>
                      <m:limLowPr>
                        <m:ctrlPr>
                          <a:rPr lang="fr-FR" i="1">
                            <a:latin typeface="Cambria Math"/>
                          </a:rPr>
                        </m:ctrlPr>
                      </m:limLowPr>
                      <m:e>
                        <m:r>
                          <a:rPr lang="fr-FR" i="1">
                            <a:latin typeface="Cambria Math"/>
                          </a:rPr>
                          <m:t>𝑙𝑖𝑚</m:t>
                        </m:r>
                      </m:e>
                      <m:lim>
                        <m:r>
                          <a:rPr lang="fr-FR" i="1">
                            <a:latin typeface="Cambria Math"/>
                          </a:rPr>
                          <m:t>𝑥</m:t>
                        </m:r>
                        <m:r>
                          <a:rPr lang="fr-FR" i="1">
                            <a:latin typeface="Cambria Math"/>
                          </a:rPr>
                          <m:t>→2</m:t>
                        </m:r>
                      </m:lim>
                    </m:limLow>
                    <m:r>
                      <a:rPr lang="fr-FR" i="1">
                        <a:latin typeface="Cambria Math"/>
                      </a:rPr>
                      <m:t>𝑓</m:t>
                    </m:r>
                    <m:r>
                      <a:rPr lang="fr-FR" i="1">
                        <a:latin typeface="Cambria Math"/>
                      </a:rPr>
                      <m:t>(</m:t>
                    </m:r>
                    <m:r>
                      <a:rPr lang="fr-FR" i="1">
                        <a:latin typeface="Cambria Math"/>
                      </a:rPr>
                      <m:t>𝑥</m:t>
                    </m:r>
                    <m:r>
                      <a:rPr lang="fr-FR" i="1">
                        <a:latin typeface="Cambria Math"/>
                      </a:rPr>
                      <m:t>)=7</m:t>
                    </m:r>
                  </m:oMath>
                </a14:m>
                <a:endParaRPr lang="fr-FR" dirty="0" smtClean="0"/>
              </a:p>
              <a:p>
                <a:r>
                  <a:rPr lang="fr-FR" dirty="0"/>
                  <a:t> </a:t>
                </a:r>
                <a:r>
                  <a:rPr lang="fr-FR" dirty="0" err="1"/>
                  <a:t>b.f</a:t>
                </a:r>
                <a:r>
                  <a:rPr lang="fr-FR" dirty="0"/>
                  <a:t>(x)=-5x+2 I=[-5;5] a=5</a:t>
                </a:r>
                <a14:m>
                  <m:oMath xmlns:m="http://schemas.openxmlformats.org/officeDocument/2006/math">
                    <m:limLow>
                      <m:limLowPr>
                        <m:ctrlPr>
                          <a:rPr lang="fr-FR" i="1">
                            <a:latin typeface="Cambria Math"/>
                          </a:rPr>
                        </m:ctrlPr>
                      </m:limLowPr>
                      <m:e>
                        <m:r>
                          <a:rPr lang="fr-FR" i="1">
                            <a:latin typeface="Cambria Math"/>
                          </a:rPr>
                          <m:t>𝑙𝑖𝑚</m:t>
                        </m:r>
                      </m:e>
                      <m:lim>
                        <m:r>
                          <a:rPr lang="fr-FR" i="1">
                            <a:latin typeface="Cambria Math"/>
                          </a:rPr>
                          <m:t>𝑥</m:t>
                        </m:r>
                        <m:r>
                          <a:rPr lang="fr-FR" i="1">
                            <a:latin typeface="Cambria Math"/>
                          </a:rPr>
                          <m:t>→−5</m:t>
                        </m:r>
                      </m:lim>
                    </m:limLow>
                    <m:r>
                      <a:rPr lang="fr-FR" i="1">
                        <a:latin typeface="Cambria Math"/>
                      </a:rPr>
                      <m:t>𝑓</m:t>
                    </m:r>
                    <m:r>
                      <a:rPr lang="fr-FR" i="1">
                        <a:latin typeface="Cambria Math"/>
                      </a:rPr>
                      <m:t>(</m:t>
                    </m:r>
                    <m:r>
                      <a:rPr lang="fr-FR" i="1">
                        <a:latin typeface="Cambria Math"/>
                      </a:rPr>
                      <m:t>𝑥</m:t>
                    </m:r>
                    <m:r>
                      <a:rPr lang="fr-FR" i="1">
                        <a:latin typeface="Cambria Math"/>
                      </a:rPr>
                      <m:t>)=−23</m:t>
                    </m:r>
                  </m:oMath>
                </a14:m>
                <a:r>
                  <a:rPr lang="fr-FR" dirty="0"/>
                  <a:t>; </a:t>
                </a:r>
              </a:p>
              <a:p>
                <a:r>
                  <a:rPr lang="pt-BR" dirty="0"/>
                  <a:t>d.</a:t>
                </a:r>
                <a:r>
                  <a:rPr lang="pt-BR" i="1" dirty="0"/>
                  <a:t>f(x)=</a:t>
                </a:r>
                <a:r>
                  <a:rPr lang="pt-BR" dirty="0"/>
                  <a:t> </a:t>
                </a:r>
                <a14:m>
                  <m:oMath xmlns:m="http://schemas.openxmlformats.org/officeDocument/2006/math">
                    <m:d>
                      <m:dPr>
                        <m:begChr m:val="{"/>
                        <m:endChr m:val=""/>
                        <m:ctrlPr>
                          <a:rPr lang="fr-FR" i="1">
                            <a:latin typeface="Cambria Math"/>
                          </a:rPr>
                        </m:ctrlPr>
                      </m:dPr>
                      <m:e>
                        <m:eqArr>
                          <m:eqArrPr>
                            <m:ctrlPr>
                              <a:rPr lang="fr-FR" i="1">
                                <a:latin typeface="Cambria Math"/>
                              </a:rPr>
                            </m:ctrlPr>
                          </m:eqArrPr>
                          <m:e>
                            <m:r>
                              <a:rPr lang="pt-BR" i="1">
                                <a:latin typeface="Cambria Math"/>
                              </a:rPr>
                              <m:t>2</m:t>
                            </m:r>
                            <m:r>
                              <a:rPr lang="fr-FR" i="1">
                                <a:latin typeface="Cambria Math"/>
                              </a:rPr>
                              <m:t>𝑥</m:t>
                            </m:r>
                            <m:r>
                              <a:rPr lang="pt-BR" i="1">
                                <a:latin typeface="Cambria Math"/>
                              </a:rPr>
                              <m:t>−1 </m:t>
                            </m:r>
                            <m:r>
                              <a:rPr lang="fr-FR" i="1">
                                <a:latin typeface="Cambria Math"/>
                              </a:rPr>
                              <m:t>𝑠𝑖</m:t>
                            </m:r>
                            <m:r>
                              <a:rPr lang="pt-BR" i="1">
                                <a:latin typeface="Cambria Math"/>
                              </a:rPr>
                              <m:t> </m:t>
                            </m:r>
                            <m:r>
                              <a:rPr lang="fr-FR" i="1">
                                <a:latin typeface="Cambria Math"/>
                              </a:rPr>
                              <m:t>𝑥</m:t>
                            </m:r>
                            <m:r>
                              <a:rPr lang="pt-BR" i="1">
                                <a:latin typeface="Cambria Math"/>
                              </a:rPr>
                              <m:t>&lt;3</m:t>
                            </m:r>
                          </m:e>
                          <m:e>
                            <m:r>
                              <a:rPr lang="fr-FR" i="1">
                                <a:latin typeface="Cambria Math"/>
                              </a:rPr>
                              <m:t>𝑥</m:t>
                            </m:r>
                            <m:r>
                              <a:rPr lang="pt-BR" i="1">
                                <a:latin typeface="Cambria Math"/>
                              </a:rPr>
                              <m:t>+2 </m:t>
                            </m:r>
                            <m:r>
                              <a:rPr lang="fr-FR" i="1">
                                <a:latin typeface="Cambria Math"/>
                              </a:rPr>
                              <m:t>𝑠𝑖</m:t>
                            </m:r>
                            <m:r>
                              <a:rPr lang="pt-BR" i="1">
                                <a:latin typeface="Cambria Math"/>
                              </a:rPr>
                              <m:t> </m:t>
                            </m:r>
                            <m:r>
                              <a:rPr lang="fr-FR" i="1">
                                <a:latin typeface="Cambria Math"/>
                              </a:rPr>
                              <m:t>𝑥</m:t>
                            </m:r>
                            <m:r>
                              <a:rPr lang="pt-BR" i="1">
                                <a:latin typeface="Cambria Math"/>
                              </a:rPr>
                              <m:t>&gt;3</m:t>
                            </m:r>
                          </m:e>
                          <m:e>
                            <m:r>
                              <a:rPr lang="fr-FR" i="1">
                                <a:latin typeface="Cambria Math"/>
                              </a:rPr>
                              <m:t>𝑓</m:t>
                            </m:r>
                            <m:r>
                              <a:rPr lang="pt-BR" i="1">
                                <a:latin typeface="Cambria Math"/>
                              </a:rPr>
                              <m:t>(3)=6</m:t>
                            </m:r>
                          </m:e>
                        </m:eqArr>
                      </m:e>
                    </m:d>
                  </m:oMath>
                </a14:m>
                <a:r>
                  <a:rPr lang="pt-BR" dirty="0"/>
                  <a:t>I=</a:t>
                </a:r>
                <a14:m>
                  <m:oMath xmlns:m="http://schemas.openxmlformats.org/officeDocument/2006/math">
                    <m:r>
                      <a:rPr lang="pt-BR" i="1">
                        <a:latin typeface="Cambria Math"/>
                      </a:rPr>
                      <m:t>ℝ</m:t>
                    </m:r>
                  </m:oMath>
                </a14:m>
                <a:r>
                  <a:rPr lang="pt-BR" dirty="0"/>
                  <a:t> </a:t>
                </a:r>
                <a:r>
                  <a:rPr lang="pt-BR" i="1" dirty="0"/>
                  <a:t>a</a:t>
                </a:r>
                <a:r>
                  <a:rPr lang="pt-BR" dirty="0"/>
                  <a:t>=3 </a:t>
                </a:r>
                <a:endParaRPr lang="pt-BR" dirty="0" smtClean="0"/>
              </a:p>
              <a:p>
                <a14:m>
                  <m:oMath xmlns:m="http://schemas.openxmlformats.org/officeDocument/2006/math">
                    <m:limLow>
                      <m:limLowPr>
                        <m:ctrlPr>
                          <a:rPr lang="fr-FR" i="1">
                            <a:latin typeface="Cambria Math"/>
                          </a:rPr>
                        </m:ctrlPr>
                      </m:limLowPr>
                      <m:e>
                        <m:r>
                          <a:rPr lang="fr-FR" i="1">
                            <a:latin typeface="Cambria Math"/>
                          </a:rPr>
                          <m:t>𝑙𝑖𝑚</m:t>
                        </m:r>
                      </m:e>
                      <m:lim>
                        <m:r>
                          <a:rPr lang="fr-FR" i="1">
                            <a:latin typeface="Cambria Math"/>
                          </a:rPr>
                          <m:t>𝑥</m:t>
                        </m:r>
                        <m:r>
                          <a:rPr lang="pt-BR" i="1">
                            <a:latin typeface="Cambria Math"/>
                          </a:rPr>
                          <m:t>→3</m:t>
                        </m:r>
                      </m:lim>
                    </m:limLow>
                    <m:r>
                      <a:rPr lang="fr-FR" i="1">
                        <a:latin typeface="Cambria Math"/>
                      </a:rPr>
                      <m:t>𝑓</m:t>
                    </m:r>
                    <m:r>
                      <a:rPr lang="pt-BR" i="1">
                        <a:latin typeface="Cambria Math"/>
                      </a:rPr>
                      <m:t>(</m:t>
                    </m:r>
                    <m:r>
                      <a:rPr lang="fr-FR" i="1">
                        <a:latin typeface="Cambria Math"/>
                      </a:rPr>
                      <m:t>𝑥</m:t>
                    </m:r>
                    <m:r>
                      <a:rPr lang="pt-BR" i="1">
                        <a:latin typeface="Cambria Math"/>
                      </a:rPr>
                      <m:t>)=</m:t>
                    </m:r>
                    <m:d>
                      <m:dPr>
                        <m:begChr m:val="{"/>
                        <m:endChr m:val=""/>
                        <m:ctrlPr>
                          <a:rPr lang="fr-FR" i="1">
                            <a:latin typeface="Cambria Math"/>
                          </a:rPr>
                        </m:ctrlPr>
                      </m:dPr>
                      <m:e>
                        <m:eqArr>
                          <m:eqArrPr>
                            <m:ctrlPr>
                              <a:rPr lang="fr-FR" i="1">
                                <a:latin typeface="Cambria Math"/>
                              </a:rPr>
                            </m:ctrlPr>
                          </m:eqArrPr>
                          <m:e>
                            <m:r>
                              <a:rPr lang="pt-BR" i="1">
                                <a:latin typeface="Cambria Math"/>
                              </a:rPr>
                              <m:t>6</m:t>
                            </m:r>
                          </m:e>
                          <m:e>
                            <m:r>
                              <a:rPr lang="pt-BR" i="1">
                                <a:latin typeface="Cambria Math"/>
                              </a:rPr>
                              <m:t>5</m:t>
                            </m:r>
                          </m:e>
                          <m:e>
                            <m:r>
                              <a:rPr lang="fr-FR" i="1">
                                <a:latin typeface="Cambria Math"/>
                              </a:rPr>
                              <m:t>𝑓</m:t>
                            </m:r>
                            <m:r>
                              <a:rPr lang="pt-BR" i="1">
                                <a:latin typeface="Cambria Math"/>
                              </a:rPr>
                              <m:t>(3)=6</m:t>
                            </m:r>
                          </m:e>
                        </m:eqArr>
                      </m:e>
                    </m:d>
                  </m:oMath>
                </a14:m>
                <a:r>
                  <a:rPr lang="pt-BR" dirty="0"/>
                  <a:t> </a:t>
                </a:r>
                <a:endParaRPr lang="fr-FR" dirty="0"/>
              </a:p>
              <a:p>
                <a:endParaRPr lang="fr-FR" dirty="0"/>
              </a:p>
            </p:txBody>
          </p:sp>
        </mc:Choice>
        <mc:Fallback xmlns="">
          <p:sp>
            <p:nvSpPr>
              <p:cNvPr id="3" name="Espace réservé du contenu 2"/>
              <p:cNvSpPr>
                <a:spLocks noGrp="1" noRot="1" noChangeAspect="1" noMove="1" noResize="1" noEditPoints="1" noAdjustHandles="1" noChangeArrowheads="1" noChangeShapeType="1" noTextEdit="1"/>
              </p:cNvSpPr>
              <p:nvPr>
                <p:ph idx="1"/>
              </p:nvPr>
            </p:nvSpPr>
            <p:spPr>
              <a:blipFill rotWithShape="1">
                <a:blip r:embed="rId2"/>
                <a:stretch>
                  <a:fillRect l="-1481" t="-3504" b="-135"/>
                </a:stretch>
              </a:blipFill>
            </p:spPr>
            <p:txBody>
              <a:bodyPr/>
              <a:lstStyle/>
              <a:p>
                <a:r>
                  <a:rPr lang="fr-FR">
                    <a:noFill/>
                  </a:rPr>
                  <a:t> </a:t>
                </a:r>
              </a:p>
            </p:txBody>
          </p:sp>
        </mc:Fallback>
      </mc:AlternateContent>
    </p:spTree>
    <p:extLst>
      <p:ext uri="{BB962C8B-B14F-4D97-AF65-F5344CB8AC3E}">
        <p14:creationId xmlns:p14="http://schemas.microsoft.com/office/powerpoint/2010/main" val="2552067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34678"/>
            <a:ext cx="8229600" cy="634082"/>
          </a:xfrm>
        </p:spPr>
        <p:txBody>
          <a:bodyPr>
            <a:normAutofit/>
          </a:bodyPr>
          <a:lstStyle/>
          <a:p>
            <a:r>
              <a:rPr lang="fr-FR" sz="2800" b="1" dirty="0">
                <a:latin typeface="Times New Roman" panose="02020603050405020304" pitchFamily="18" charset="0"/>
                <a:cs typeface="Times New Roman" panose="02020603050405020304" pitchFamily="18" charset="0"/>
              </a:rPr>
              <a:t>CONCLUSION</a:t>
            </a:r>
          </a:p>
        </p:txBody>
      </p:sp>
      <mc:AlternateContent xmlns:mc="http://schemas.openxmlformats.org/markup-compatibility/2006">
        <mc:Choice xmlns:a14="http://schemas.microsoft.com/office/drawing/2010/main" Requires="a14">
          <p:sp>
            <p:nvSpPr>
              <p:cNvPr id="3" name="Espace réservé du contenu 2"/>
              <p:cNvSpPr>
                <a:spLocks noGrp="1"/>
              </p:cNvSpPr>
              <p:nvPr>
                <p:ph idx="1"/>
              </p:nvPr>
            </p:nvSpPr>
            <p:spPr>
              <a:xfrm>
                <a:off x="457200" y="1600201"/>
                <a:ext cx="8229600" cy="4205064"/>
              </a:xfrm>
            </p:spPr>
            <p:txBody>
              <a:bodyPr>
                <a:normAutofit fontScale="92500"/>
              </a:bodyPr>
              <a:lstStyle/>
              <a:p>
                <a:pPr marL="0" indent="0" algn="just">
                  <a:buNone/>
                </a:pPr>
                <a:r>
                  <a:rPr lang="fr-FR" sz="2400" dirty="0">
                    <a:latin typeface="Times New Roman" panose="02020603050405020304" pitchFamily="18" charset="0"/>
                    <a:cs typeface="Times New Roman" panose="02020603050405020304" pitchFamily="18" charset="0"/>
                  </a:rPr>
                  <a:t>■ La définition formelle D2’en epsilon et delta permet de lever l’obstacle épistémologique la limite peut être atteinte ou non, l’obstacle logique (l’effacement des quantificateurs existentiel et universel et de leur ordre), la confusion entre la limite et la continuité, de savoir que l’on ne peut pas séparer les deux termes « </a:t>
                </a:r>
                <a:r>
                  <a:rPr lang="fr-FR" sz="2400" i="1" dirty="0">
                    <a:latin typeface="Times New Roman" panose="02020603050405020304" pitchFamily="18" charset="0"/>
                    <a:cs typeface="Times New Roman" panose="02020603050405020304" pitchFamily="18" charset="0"/>
                  </a:rPr>
                  <a:t>x</a:t>
                </a:r>
                <a:r>
                  <a:rPr lang="fr-FR" sz="2400" dirty="0">
                    <a:latin typeface="Times New Roman" panose="02020603050405020304" pitchFamily="18" charset="0"/>
                    <a:cs typeface="Times New Roman" panose="02020603050405020304" pitchFamily="18" charset="0"/>
                  </a:rPr>
                  <a:t> tend vers </a:t>
                </a:r>
                <a:r>
                  <a:rPr lang="fr-FR" sz="2400" i="1" dirty="0">
                    <a:latin typeface="Times New Roman" panose="02020603050405020304" pitchFamily="18" charset="0"/>
                    <a:cs typeface="Times New Roman" panose="02020603050405020304" pitchFamily="18" charset="0"/>
                  </a:rPr>
                  <a:t>a</a:t>
                </a:r>
                <a:r>
                  <a:rPr lang="fr-FR" sz="2400" dirty="0">
                    <a:latin typeface="Times New Roman" panose="02020603050405020304" pitchFamily="18" charset="0"/>
                    <a:cs typeface="Times New Roman" panose="02020603050405020304" pitchFamily="18" charset="0"/>
                  </a:rPr>
                  <a:t> » et « </a:t>
                </a:r>
                <a:r>
                  <a:rPr lang="fr-FR" sz="2400" i="1" dirty="0">
                    <a:latin typeface="Times New Roman" panose="02020603050405020304" pitchFamily="18" charset="0"/>
                    <a:cs typeface="Times New Roman" panose="02020603050405020304" pitchFamily="18" charset="0"/>
                  </a:rPr>
                  <a:t>f</a:t>
                </a:r>
                <a:r>
                  <a:rPr lang="fr-FR" sz="2400" dirty="0">
                    <a:latin typeface="Times New Roman" panose="02020603050405020304" pitchFamily="18" charset="0"/>
                    <a:cs typeface="Times New Roman" panose="02020603050405020304" pitchFamily="18" charset="0"/>
                  </a:rPr>
                  <a:t>(</a:t>
                </a:r>
                <a:r>
                  <a:rPr lang="fr-FR" sz="2400" i="1" dirty="0">
                    <a:latin typeface="Times New Roman" panose="02020603050405020304" pitchFamily="18" charset="0"/>
                    <a:cs typeface="Times New Roman" panose="02020603050405020304" pitchFamily="18" charset="0"/>
                  </a:rPr>
                  <a:t>x</a:t>
                </a:r>
                <a:r>
                  <a:rPr lang="fr-FR" sz="2400" dirty="0">
                    <a:latin typeface="Times New Roman" panose="02020603050405020304" pitchFamily="18" charset="0"/>
                    <a:cs typeface="Times New Roman" panose="02020603050405020304" pitchFamily="18" charset="0"/>
                  </a:rPr>
                  <a:t>) tend vers </a:t>
                </a:r>
                <a14:m>
                  <m:oMath xmlns:m="http://schemas.openxmlformats.org/officeDocument/2006/math">
                    <m:r>
                      <a:rPr lang="fr-FR" sz="2400">
                        <a:latin typeface="Cambria Math"/>
                        <a:cs typeface="Times New Roman" panose="02020603050405020304" pitchFamily="18" charset="0"/>
                      </a:rPr>
                      <m:t>𝓁</m:t>
                    </m:r>
                  </m:oMath>
                </a14:m>
                <a:r>
                  <a:rPr lang="fr-FR" sz="2400" dirty="0">
                    <a:latin typeface="Times New Roman" panose="02020603050405020304" pitchFamily="18" charset="0"/>
                    <a:cs typeface="Times New Roman" panose="02020603050405020304" pitchFamily="18" charset="0"/>
                  </a:rPr>
                  <a:t> ». Elle permet aussi d’actualiser les connaissances des élèves sur les notions connexes à la limite.</a:t>
                </a:r>
              </a:p>
              <a:p>
                <a:pPr marL="0" indent="0" algn="just">
                  <a:buNone/>
                </a:pPr>
                <a:r>
                  <a:rPr lang="fr-FR" sz="2400" dirty="0">
                    <a:latin typeface="Times New Roman" panose="02020603050405020304" pitchFamily="18" charset="0"/>
                    <a:cs typeface="Times New Roman" panose="02020603050405020304" pitchFamily="18" charset="0"/>
                  </a:rPr>
                  <a:t>■ La définition intuitive est une interprétation naïve de la notion de limite, elle met en exergue seulement l’aspect covariant, elle s’érige en obstacle pour la compréhension de la définition formelle de la limite</a:t>
                </a:r>
                <a:r>
                  <a:rPr lang="fr-FR" sz="2400" dirty="0" smtClean="0">
                    <a:latin typeface="Times New Roman" panose="02020603050405020304" pitchFamily="18" charset="0"/>
                    <a:cs typeface="Times New Roman" panose="02020603050405020304" pitchFamily="18" charset="0"/>
                  </a:rPr>
                  <a:t>.</a:t>
                </a:r>
              </a:p>
              <a:p>
                <a:pPr marL="0" indent="0" algn="just">
                  <a:buNone/>
                </a:pPr>
                <a:r>
                  <a:rPr lang="fr-FR" sz="2400" dirty="0">
                    <a:latin typeface="Times New Roman" panose="02020603050405020304" pitchFamily="18" charset="0"/>
                    <a:cs typeface="Times New Roman" panose="02020603050405020304" pitchFamily="18" charset="0"/>
                  </a:rPr>
                  <a:t>■ </a:t>
                </a:r>
                <a:r>
                  <a:rPr lang="fr-FR" sz="2400" dirty="0" smtClean="0">
                    <a:latin typeface="Times New Roman" panose="02020603050405020304" pitchFamily="18" charset="0"/>
                    <a:cs typeface="Times New Roman" panose="02020603050405020304" pitchFamily="18" charset="0"/>
                  </a:rPr>
                  <a:t>Il est nécessaire de montrer la complémentarité des deux définitions</a:t>
                </a:r>
                <a:endParaRPr lang="fr-FR" sz="2400" dirty="0">
                  <a:latin typeface="Times New Roman" panose="02020603050405020304" pitchFamily="18" charset="0"/>
                  <a:cs typeface="Times New Roman" panose="02020603050405020304" pitchFamily="18" charset="0"/>
                </a:endParaRPr>
              </a:p>
            </p:txBody>
          </p:sp>
        </mc:Choice>
        <mc:Fallback>
          <p:sp>
            <p:nvSpPr>
              <p:cNvPr id="3" name="Espace réservé du contenu 2"/>
              <p:cNvSpPr>
                <a:spLocks noGrp="1" noRot="1" noChangeAspect="1" noMove="1" noResize="1" noEditPoints="1" noAdjustHandles="1" noChangeArrowheads="1" noChangeShapeType="1" noTextEdit="1"/>
              </p:cNvSpPr>
              <p:nvPr>
                <p:ph idx="1"/>
              </p:nvPr>
            </p:nvSpPr>
            <p:spPr>
              <a:xfrm>
                <a:off x="457200" y="1600201"/>
                <a:ext cx="8229600" cy="4205064"/>
              </a:xfrm>
              <a:blipFill rotWithShape="1">
                <a:blip r:embed="rId2"/>
                <a:stretch>
                  <a:fillRect l="-889" t="-871" r="-963"/>
                </a:stretch>
              </a:blipFill>
            </p:spPr>
            <p:txBody>
              <a:bodyPr/>
              <a:lstStyle/>
              <a:p>
                <a:r>
                  <a:rPr lang="fr-FR">
                    <a:noFill/>
                  </a:rPr>
                  <a:t> </a:t>
                </a:r>
              </a:p>
            </p:txBody>
          </p:sp>
        </mc:Fallback>
      </mc:AlternateContent>
    </p:spTree>
    <p:extLst>
      <p:ext uri="{BB962C8B-B14F-4D97-AF65-F5344CB8AC3E}">
        <p14:creationId xmlns:p14="http://schemas.microsoft.com/office/powerpoint/2010/main" val="3565436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34678"/>
            <a:ext cx="8229600" cy="634082"/>
          </a:xfrm>
        </p:spPr>
        <p:txBody>
          <a:bodyPr>
            <a:normAutofit/>
          </a:bodyPr>
          <a:lstStyle/>
          <a:p>
            <a:r>
              <a:rPr lang="fr-FR" sz="2800" b="1" dirty="0">
                <a:latin typeface="Times New Roman" panose="02020603050405020304" pitchFamily="18" charset="0"/>
                <a:cs typeface="Times New Roman" panose="02020603050405020304" pitchFamily="18" charset="0"/>
              </a:rPr>
              <a:t>CONCLUSION</a:t>
            </a:r>
          </a:p>
        </p:txBody>
      </p:sp>
      <p:sp>
        <p:nvSpPr>
          <p:cNvPr id="3" name="Espace réservé du contenu 2"/>
          <p:cNvSpPr>
            <a:spLocks noGrp="1"/>
          </p:cNvSpPr>
          <p:nvPr>
            <p:ph idx="1"/>
          </p:nvPr>
        </p:nvSpPr>
        <p:spPr>
          <a:xfrm>
            <a:off x="457200" y="1600201"/>
            <a:ext cx="8229600" cy="2044823"/>
          </a:xfrm>
        </p:spPr>
        <p:txBody>
          <a:bodyPr>
            <a:normAutofit/>
          </a:bodyPr>
          <a:lstStyle/>
          <a:p>
            <a:pPr marL="0" indent="0" algn="just">
              <a:buNone/>
            </a:pPr>
            <a:r>
              <a:rPr lang="fr-FR" sz="2400" dirty="0">
                <a:latin typeface="Times New Roman" panose="02020603050405020304" pitchFamily="18" charset="0"/>
                <a:cs typeface="Times New Roman" panose="02020603050405020304" pitchFamily="18" charset="0"/>
              </a:rPr>
              <a:t>■ On ne doit pas se limiter à la définition intuitive de la limite, elle permet aux élèves d’avoir une idée intuitive de la limite que l’on doit faire évoluer. On peut à partir de ces définitions construire un cours permettant aux apprenants de construire des savoirs et d’actualiser leurs connaissances sur la notion de limite.</a:t>
            </a:r>
          </a:p>
        </p:txBody>
      </p:sp>
    </p:spTree>
    <p:extLst>
      <p:ext uri="{BB962C8B-B14F-4D97-AF65-F5344CB8AC3E}">
        <p14:creationId xmlns:p14="http://schemas.microsoft.com/office/powerpoint/2010/main" val="174206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sz="2800" b="1" dirty="0">
                <a:latin typeface="Times New Roman" panose="02020603050405020304" pitchFamily="18" charset="0"/>
                <a:cs typeface="Times New Roman" panose="02020603050405020304" pitchFamily="18" charset="0"/>
              </a:rPr>
              <a:t>INTRODUCTION</a:t>
            </a:r>
            <a:endParaRPr lang="fr-FR" dirty="0"/>
          </a:p>
        </p:txBody>
      </p:sp>
      <p:sp>
        <p:nvSpPr>
          <p:cNvPr id="3" name="Espace réservé du contenu 2"/>
          <p:cNvSpPr>
            <a:spLocks noGrp="1"/>
          </p:cNvSpPr>
          <p:nvPr>
            <p:ph idx="1"/>
          </p:nvPr>
        </p:nvSpPr>
        <p:spPr>
          <a:xfrm>
            <a:off x="323528" y="980728"/>
            <a:ext cx="8496944" cy="4896544"/>
          </a:xfrm>
        </p:spPr>
        <p:txBody>
          <a:bodyPr>
            <a:normAutofit fontScale="77500" lnSpcReduction="20000"/>
          </a:bodyPr>
          <a:lstStyle/>
          <a:p>
            <a:pPr marL="0" indent="0" algn="just">
              <a:buNone/>
            </a:pPr>
            <a:r>
              <a:rPr lang="fr-FR" sz="3400" dirty="0">
                <a:latin typeface="Times New Roman" panose="02020603050405020304" pitchFamily="18" charset="0"/>
                <a:cs typeface="Times New Roman" panose="02020603050405020304" pitchFamily="18" charset="0"/>
              </a:rPr>
              <a:t>La notion de limite a fait l’objet de nombreux travaux en didactique des mathématiques. Nous citons entre autres, CORNU (1983), SIERPINSKA (1985), ARTIGUE (1996), BKOUCHE (1997), JOB (2011), LECORRE (2016), DOUMBIA (2020). Ces travaux ont permis de mettre en exergue : </a:t>
            </a:r>
          </a:p>
          <a:p>
            <a:pPr algn="just"/>
            <a:r>
              <a:rPr lang="fr-FR" sz="3400" dirty="0">
                <a:latin typeface="Times New Roman" panose="02020603050405020304" pitchFamily="18" charset="0"/>
                <a:cs typeface="Times New Roman" panose="02020603050405020304" pitchFamily="18" charset="0"/>
              </a:rPr>
              <a:t>des obstacles épistémologiques relatifs à la notion de limite </a:t>
            </a:r>
          </a:p>
          <a:p>
            <a:pPr algn="just"/>
            <a:r>
              <a:rPr lang="fr-FR" sz="3400" dirty="0">
                <a:latin typeface="Times New Roman" panose="02020603050405020304" pitchFamily="18" charset="0"/>
                <a:cs typeface="Times New Roman" panose="02020603050405020304" pitchFamily="18" charset="0"/>
              </a:rPr>
              <a:t>la nécessité de la définition formelle dans l’enseignement de la notion de limite</a:t>
            </a:r>
          </a:p>
          <a:p>
            <a:pPr algn="just"/>
            <a:r>
              <a:rPr lang="fr-FR" sz="3400" dirty="0">
                <a:latin typeface="Times New Roman" panose="02020603050405020304" pitchFamily="18" charset="0"/>
                <a:cs typeface="Times New Roman" panose="02020603050405020304" pitchFamily="18" charset="0"/>
              </a:rPr>
              <a:t>la polysémique de la notion</a:t>
            </a:r>
          </a:p>
          <a:p>
            <a:pPr marL="0" indent="0" algn="just">
              <a:spcBef>
                <a:spcPts val="600"/>
              </a:spcBef>
              <a:buNone/>
            </a:pPr>
            <a:r>
              <a:rPr lang="fr-FR" sz="3400" dirty="0">
                <a:latin typeface="Times New Roman" panose="02020603050405020304" pitchFamily="18" charset="0"/>
                <a:cs typeface="Times New Roman" panose="02020603050405020304" pitchFamily="18" charset="0"/>
              </a:rPr>
              <a:t>Pour lever ces confusions autour de la notion de limite, on peut faire une analyse fine de sa définition formelle en epsilon et delta, et proposer des situations nécessitant de raisonner sur cette définition formelle.</a:t>
            </a:r>
          </a:p>
          <a:p>
            <a:endParaRPr lang="fr-FR" dirty="0"/>
          </a:p>
        </p:txBody>
      </p:sp>
    </p:spTree>
    <p:extLst>
      <p:ext uri="{BB962C8B-B14F-4D97-AF65-F5344CB8AC3E}">
        <p14:creationId xmlns:p14="http://schemas.microsoft.com/office/powerpoint/2010/main" val="2942241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latin typeface="Times New Roman" panose="02020603050405020304" pitchFamily="18" charset="0"/>
                <a:cs typeface="Times New Roman" panose="02020603050405020304" pitchFamily="18" charset="0"/>
              </a:rPr>
              <a:t>QUELQUES OBSTACLES EPISTEMOLOGIQUES DE LA NOTION DE LIMITE</a:t>
            </a:r>
            <a:endParaRPr lang="fr-FR" sz="3200" dirty="0"/>
          </a:p>
        </p:txBody>
      </p:sp>
      <p:sp>
        <p:nvSpPr>
          <p:cNvPr id="3" name="Espace réservé du contenu 2"/>
          <p:cNvSpPr>
            <a:spLocks noGrp="1"/>
          </p:cNvSpPr>
          <p:nvPr>
            <p:ph idx="1"/>
          </p:nvPr>
        </p:nvSpPr>
        <p:spPr>
          <a:xfrm>
            <a:off x="323528" y="2060848"/>
            <a:ext cx="8496944" cy="2736304"/>
          </a:xfrm>
        </p:spPr>
        <p:txBody>
          <a:bodyPr>
            <a:normAutofit/>
          </a:bodyPr>
          <a:lstStyle/>
          <a:p>
            <a:r>
              <a:rPr lang="fr-FR" sz="2400" dirty="0">
                <a:latin typeface="Times New Roman" panose="02020603050405020304" pitchFamily="18" charset="0"/>
                <a:cs typeface="Times New Roman" panose="02020603050405020304" pitchFamily="18" charset="0"/>
              </a:rPr>
              <a:t>Les difficultés liées à la formalisation standard de la notion de limite. Artigue (1996), </a:t>
            </a:r>
            <a:r>
              <a:rPr lang="fr-FR" sz="2400" dirty="0" err="1">
                <a:latin typeface="Times New Roman" panose="02020603050405020304" pitchFamily="18" charset="0"/>
                <a:cs typeface="Times New Roman" panose="02020603050405020304" pitchFamily="18" charset="0"/>
              </a:rPr>
              <a:t>Bkouche</a:t>
            </a:r>
            <a:r>
              <a:rPr lang="fr-FR" sz="2400" dirty="0">
                <a:latin typeface="Times New Roman" panose="02020603050405020304" pitchFamily="18" charset="0"/>
                <a:cs typeface="Times New Roman" panose="02020603050405020304" pitchFamily="18" charset="0"/>
              </a:rPr>
              <a:t> (1997), </a:t>
            </a:r>
            <a:r>
              <a:rPr lang="fr-FR" sz="2400" dirty="0" err="1">
                <a:latin typeface="Times New Roman" panose="02020603050405020304" pitchFamily="18" charset="0"/>
                <a:cs typeface="Times New Roman" panose="02020603050405020304" pitchFamily="18" charset="0"/>
              </a:rPr>
              <a:t>Serpinska</a:t>
            </a:r>
            <a:r>
              <a:rPr lang="fr-FR" sz="2400" dirty="0">
                <a:latin typeface="Times New Roman" panose="02020603050405020304" pitchFamily="18" charset="0"/>
                <a:cs typeface="Times New Roman" panose="02020603050405020304" pitchFamily="18" charset="0"/>
              </a:rPr>
              <a:t> (1985)</a:t>
            </a:r>
          </a:p>
          <a:p>
            <a:r>
              <a:rPr lang="fr-FR" sz="2400" dirty="0">
                <a:latin typeface="Times New Roman" panose="02020603050405020304" pitchFamily="18" charset="0"/>
                <a:cs typeface="Times New Roman" panose="02020603050405020304" pitchFamily="18" charset="0"/>
              </a:rPr>
              <a:t>La limite atteinte ou non</a:t>
            </a:r>
          </a:p>
          <a:p>
            <a:r>
              <a:rPr lang="fr-FR" sz="2400" dirty="0">
                <a:latin typeface="Times New Roman" panose="02020603050405020304" pitchFamily="18" charset="0"/>
                <a:cs typeface="Times New Roman" panose="02020603050405020304" pitchFamily="18" charset="0"/>
              </a:rPr>
              <a:t>La confusion entre la limite et </a:t>
            </a:r>
            <a:r>
              <a:rPr lang="fr-FR" sz="2400" dirty="0" smtClean="0">
                <a:latin typeface="Times New Roman" panose="02020603050405020304" pitchFamily="18" charset="0"/>
                <a:cs typeface="Times New Roman" panose="02020603050405020304" pitchFamily="18" charset="0"/>
              </a:rPr>
              <a:t>l’image</a:t>
            </a:r>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La non prise en compte de la </a:t>
            </a:r>
            <a:r>
              <a:rPr lang="fr-FR" sz="2400" dirty="0" smtClean="0">
                <a:latin typeface="Times New Roman" panose="02020603050405020304" pitchFamily="18" charset="0"/>
                <a:cs typeface="Times New Roman" panose="02020603050405020304" pitchFamily="18" charset="0"/>
              </a:rPr>
              <a:t>position du </a:t>
            </a:r>
            <a:r>
              <a:rPr lang="fr-FR" sz="2400" dirty="0">
                <a:latin typeface="Times New Roman" panose="02020603050405020304" pitchFamily="18" charset="0"/>
                <a:cs typeface="Times New Roman" panose="02020603050405020304" pitchFamily="18" charset="0"/>
              </a:rPr>
              <a:t>point </a:t>
            </a:r>
            <a:r>
              <a:rPr lang="fr-FR" sz="2400" i="1" dirty="0">
                <a:latin typeface="Times New Roman" panose="02020603050405020304" pitchFamily="18" charset="0"/>
                <a:cs typeface="Times New Roman" panose="02020603050405020304" pitchFamily="18" charset="0"/>
              </a:rPr>
              <a:t>a</a:t>
            </a:r>
            <a:r>
              <a:rPr lang="fr-FR" sz="2400" dirty="0">
                <a:latin typeface="Times New Roman" panose="02020603050405020304" pitchFamily="18" charset="0"/>
                <a:cs typeface="Times New Roman" panose="02020603050405020304" pitchFamily="18" charset="0"/>
              </a:rPr>
              <a:t> par rapport à </a:t>
            </a:r>
            <a:r>
              <a:rPr lang="fr-FR" sz="2400" dirty="0" err="1">
                <a:latin typeface="Times New Roman" panose="02020603050405020304" pitchFamily="18" charset="0"/>
                <a:cs typeface="Times New Roman" panose="02020603050405020304" pitchFamily="18" charset="0"/>
              </a:rPr>
              <a:t>D</a:t>
            </a:r>
            <a:r>
              <a:rPr lang="fr-FR" sz="2400" i="1" dirty="0" err="1">
                <a:latin typeface="Times New Roman" panose="02020603050405020304" pitchFamily="18" charset="0"/>
                <a:cs typeface="Times New Roman" panose="02020603050405020304" pitchFamily="18" charset="0"/>
              </a:rPr>
              <a:t>f</a:t>
            </a:r>
            <a:endParaRPr lang="fr-FR" sz="2400" i="1"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La limite est la limite à gauche</a:t>
            </a:r>
          </a:p>
        </p:txBody>
      </p:sp>
    </p:spTree>
    <p:extLst>
      <p:ext uri="{BB962C8B-B14F-4D97-AF65-F5344CB8AC3E}">
        <p14:creationId xmlns:p14="http://schemas.microsoft.com/office/powerpoint/2010/main" val="2401172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xmlns="" id="{7455F7F3-3A58-4BBB-95C7-CF706F9FFA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xmlns="" id="{3AE3D314-6F93-4D91-8C0F-E92657F465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76023" y="237744"/>
            <a:ext cx="3314699" cy="6382512"/>
          </a:xfrm>
          <a:prstGeom prst="rect">
            <a:avLst/>
          </a:prstGeom>
          <a:solidFill>
            <a:schemeClr val="bg2"/>
          </a:solidFill>
          <a:ln w="6350" cap="flat" cmpd="sng" algn="ctr">
            <a:noFill/>
            <a:prstDash val="solid"/>
          </a:ln>
          <a:effectLst>
            <a:softEdge rad="0"/>
          </a:effectLst>
        </p:spPr>
      </p:sp>
      <p:sp>
        <p:nvSpPr>
          <p:cNvPr id="2" name="Título 1">
            <a:extLst>
              <a:ext uri="{FF2B5EF4-FFF2-40B4-BE49-F238E27FC236}">
                <a16:creationId xmlns:a16="http://schemas.microsoft.com/office/drawing/2014/main" xmlns="" id="{DBCF2FA1-7073-468C-82AB-46241A2B5FDB}"/>
              </a:ext>
            </a:extLst>
          </p:cNvPr>
          <p:cNvSpPr>
            <a:spLocks noGrp="1"/>
          </p:cNvSpPr>
          <p:nvPr>
            <p:ph type="title"/>
          </p:nvPr>
        </p:nvSpPr>
        <p:spPr>
          <a:xfrm>
            <a:off x="323528" y="559478"/>
            <a:ext cx="2808312" cy="5709931"/>
          </a:xfrm>
        </p:spPr>
        <p:txBody>
          <a:bodyPr>
            <a:normAutofit/>
          </a:bodyPr>
          <a:lstStyle/>
          <a:p>
            <a:pPr algn="ctr"/>
            <a:r>
              <a:rPr lang="pt-BR" sz="2800" dirty="0"/>
              <a:t>Contradiction entre les deux </a:t>
            </a:r>
            <a:r>
              <a:rPr lang="pt-BR" sz="2800" dirty="0" smtClean="0"/>
              <a:t>problématiques</a:t>
            </a:r>
            <a:r>
              <a:rPr lang="fr-FR" sz="2800" dirty="0"/>
              <a:t/>
            </a:r>
            <a:br>
              <a:rPr lang="fr-FR" sz="2800" dirty="0"/>
            </a:br>
            <a:r>
              <a:rPr lang="fr-FR" sz="2800" dirty="0" smtClean="0"/>
              <a:t>et la complémentarité</a:t>
            </a:r>
            <a:endParaRPr lang="fr-FR" sz="2800" dirty="0"/>
          </a:p>
        </p:txBody>
      </p:sp>
      <p:sp>
        <p:nvSpPr>
          <p:cNvPr id="4" name="Espaço Reservado para Número de Slide 3">
            <a:extLst>
              <a:ext uri="{FF2B5EF4-FFF2-40B4-BE49-F238E27FC236}">
                <a16:creationId xmlns:a16="http://schemas.microsoft.com/office/drawing/2014/main" xmlns="" id="{185E8F78-086E-4E82-B3A1-19596DF9C65E}"/>
              </a:ext>
            </a:extLst>
          </p:cNvPr>
          <p:cNvSpPr>
            <a:spLocks noGrp="1"/>
          </p:cNvSpPr>
          <p:nvPr>
            <p:ph type="sldNum" sz="quarter" idx="12"/>
          </p:nvPr>
        </p:nvSpPr>
        <p:spPr>
          <a:xfrm>
            <a:off x="8229619" y="6307672"/>
            <a:ext cx="617220" cy="274320"/>
          </a:xfrm>
        </p:spPr>
        <p:txBody>
          <a:bodyPr>
            <a:normAutofit/>
          </a:bodyPr>
          <a:lstStyle/>
          <a:p>
            <a:pPr>
              <a:spcAft>
                <a:spcPts val="600"/>
              </a:spcAft>
            </a:pPr>
            <a:fld id="{4FAB73BC-B049-4115-A692-8D63A059BFB8}" type="slidenum">
              <a:rPr lang="en-US" smtClean="0"/>
              <a:pPr>
                <a:spcAft>
                  <a:spcPts val="600"/>
                </a:spcAft>
              </a:pPr>
              <a:t>5</a:t>
            </a:fld>
            <a:endParaRPr lang="en-US" dirty="0"/>
          </a:p>
        </p:txBody>
      </p:sp>
      <p:graphicFrame>
        <p:nvGraphicFramePr>
          <p:cNvPr id="6" name="Espaço Reservado para Conteúdo 2">
            <a:extLst>
              <a:ext uri="{FF2B5EF4-FFF2-40B4-BE49-F238E27FC236}">
                <a16:creationId xmlns:a16="http://schemas.microsoft.com/office/drawing/2014/main" xmlns="" id="{245DF4C7-FEEF-468E-B264-DB6D05CF6851}"/>
              </a:ext>
            </a:extLst>
          </p:cNvPr>
          <p:cNvGraphicFramePr>
            <a:graphicFrameLocks noGrp="1"/>
          </p:cNvGraphicFramePr>
          <p:nvPr>
            <p:ph idx="1"/>
            <p:extLst>
              <p:ext uri="{D42A27DB-BD31-4B8C-83A1-F6EECF244321}">
                <p14:modId xmlns:p14="http://schemas.microsoft.com/office/powerpoint/2010/main" val="2165907789"/>
              </p:ext>
            </p:extLst>
          </p:nvPr>
        </p:nvGraphicFramePr>
        <p:xfrm>
          <a:off x="3490722" y="559477"/>
          <a:ext cx="5047508" cy="54721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9927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57175"/>
            <a:ext cx="8229600" cy="1143000"/>
          </a:xfrm>
        </p:spPr>
        <p:txBody>
          <a:bodyPr>
            <a:noAutofit/>
          </a:bodyPr>
          <a:lstStyle/>
          <a:p>
            <a:r>
              <a:rPr lang="fr-FR" sz="2800" b="1" dirty="0">
                <a:latin typeface="Times New Roman" panose="02020603050405020304" pitchFamily="18" charset="0"/>
                <a:cs typeface="Times New Roman" panose="02020603050405020304" pitchFamily="18" charset="0"/>
              </a:rPr>
              <a:t>ANALYSE MATHEMATIQUE DES DEFINITIONS FORMELLES EN EPSILON ET DELTA</a:t>
            </a:r>
            <a:endParaRPr lang="fr-FR" sz="2400" dirty="0"/>
          </a:p>
        </p:txBody>
      </p:sp>
      <mc:AlternateContent xmlns:mc="http://schemas.openxmlformats.org/markup-compatibility/2006">
        <mc:Choice xmlns:a14="http://schemas.microsoft.com/office/drawing/2010/main" Requires="a14">
          <p:sp>
            <p:nvSpPr>
              <p:cNvPr id="3" name="Espace réservé du contenu 2"/>
              <p:cNvSpPr>
                <a:spLocks noGrp="1"/>
              </p:cNvSpPr>
              <p:nvPr>
                <p:ph idx="1"/>
              </p:nvPr>
            </p:nvSpPr>
            <p:spPr>
              <a:xfrm>
                <a:off x="287524" y="1606474"/>
                <a:ext cx="8568952" cy="3550718"/>
              </a:xfrm>
            </p:spPr>
            <p:txBody>
              <a:bodyPr>
                <a:normAutofit fontScale="92500" lnSpcReduction="20000"/>
              </a:bodyPr>
              <a:lstStyle/>
              <a:p>
                <a:r>
                  <a:rPr lang="fr-FR" sz="2400" dirty="0">
                    <a:latin typeface="Times New Roman" panose="02020603050405020304" pitchFamily="18" charset="0"/>
                    <a:cs typeface="Times New Roman" panose="02020603050405020304" pitchFamily="18" charset="0"/>
                  </a:rPr>
                  <a:t>"</a:t>
                </a:r>
                <a14:m>
                  <m:oMath xmlns:m="http://schemas.openxmlformats.org/officeDocument/2006/math">
                    <m:r>
                      <a:rPr lang="fr-FR" sz="2400" i="1">
                        <a:latin typeface="Cambria Math" panose="02040503050406030204" pitchFamily="18" charset="0"/>
                      </a:rPr>
                      <m:t>𝓁</m:t>
                    </m:r>
                  </m:oMath>
                </a14:m>
                <a:r>
                  <a:rPr lang="fr-FR" sz="2400" dirty="0">
                    <a:latin typeface="Times New Roman" panose="02020603050405020304" pitchFamily="18" charset="0"/>
                    <a:cs typeface="Times New Roman" panose="02020603050405020304" pitchFamily="18" charset="0"/>
                  </a:rPr>
                  <a:t> est la limite de </a:t>
                </a:r>
                <a:r>
                  <a:rPr lang="fr-FR" sz="2400" i="1" dirty="0">
                    <a:latin typeface="Times New Roman" panose="02020603050405020304" pitchFamily="18" charset="0"/>
                    <a:cs typeface="Times New Roman" panose="02020603050405020304" pitchFamily="18" charset="0"/>
                  </a:rPr>
                  <a:t>f  </a:t>
                </a:r>
                <a:r>
                  <a:rPr lang="fr-FR" sz="2400" dirty="0">
                    <a:latin typeface="Times New Roman" panose="02020603050405020304" pitchFamily="18" charset="0"/>
                    <a:cs typeface="Times New Roman" panose="02020603050405020304" pitchFamily="18" charset="0"/>
                  </a:rPr>
                  <a:t>lorsque </a:t>
                </a:r>
                <a:r>
                  <a:rPr lang="fr-FR" sz="2400" i="1" dirty="0">
                    <a:latin typeface="Times New Roman" panose="02020603050405020304" pitchFamily="18" charset="0"/>
                    <a:cs typeface="Times New Roman" panose="02020603050405020304" pitchFamily="18" charset="0"/>
                  </a:rPr>
                  <a:t>x</a:t>
                </a:r>
                <a:r>
                  <a:rPr lang="fr-FR" sz="2400" dirty="0">
                    <a:latin typeface="Times New Roman" panose="02020603050405020304" pitchFamily="18" charset="0"/>
                    <a:cs typeface="Times New Roman" panose="02020603050405020304" pitchFamily="18" charset="0"/>
                  </a:rPr>
                  <a:t> tend vers </a:t>
                </a:r>
                <a:r>
                  <a:rPr lang="fr-FR" sz="2400" i="1" dirty="0">
                    <a:latin typeface="Times New Roman" panose="02020603050405020304" pitchFamily="18" charset="0"/>
                    <a:cs typeface="Times New Roman" panose="02020603050405020304" pitchFamily="18" charset="0"/>
                  </a:rPr>
                  <a:t>x</a:t>
                </a:r>
                <a:r>
                  <a:rPr lang="fr-FR" sz="2400" i="1" baseline="-25000" dirty="0">
                    <a:latin typeface="Times New Roman" panose="02020603050405020304" pitchFamily="18" charset="0"/>
                    <a:cs typeface="Times New Roman" panose="02020603050405020304" pitchFamily="18" charset="0"/>
                  </a:rPr>
                  <a:t>0</a:t>
                </a:r>
                <a:r>
                  <a:rPr lang="fr-FR" sz="2400" dirty="0">
                    <a:latin typeface="Times New Roman" panose="02020603050405020304" pitchFamily="18" charset="0"/>
                    <a:cs typeface="Times New Roman" panose="02020603050405020304" pitchFamily="18" charset="0"/>
                  </a:rPr>
                  <a:t>" correspond à la définition</a:t>
                </a:r>
              </a:p>
              <a:p>
                <a:pPr marL="0" indent="0">
                  <a:buNone/>
                </a:pPr>
                <a:r>
                  <a:rPr lang="fr-FR" dirty="0"/>
                  <a:t>  </a:t>
                </a:r>
                <a:r>
                  <a:rPr lang="fr-FR" sz="2400" dirty="0">
                    <a:latin typeface="Times New Roman" panose="02020603050405020304" pitchFamily="18" charset="0"/>
                    <a:cs typeface="Times New Roman" panose="02020603050405020304" pitchFamily="18" charset="0"/>
                  </a:rPr>
                  <a:t>(D</a:t>
                </a:r>
                <a:r>
                  <a:rPr lang="fr-FR" sz="2400" dirty="0" smtClean="0">
                    <a:latin typeface="Times New Roman" panose="02020603050405020304" pitchFamily="18" charset="0"/>
                    <a:cs typeface="Times New Roman" panose="02020603050405020304" pitchFamily="18" charset="0"/>
                  </a:rPr>
                  <a:t>)</a:t>
                </a:r>
                <a:endParaRPr lang="fr-FR" sz="2400" dirty="0">
                  <a:latin typeface="Times New Roman" panose="02020603050405020304" pitchFamily="18" charset="0"/>
                  <a:cs typeface="Times New Roman" panose="02020603050405020304" pitchFamily="18" charset="0"/>
                </a:endParaRPr>
              </a:p>
              <a:p>
                <a:r>
                  <a:rPr lang="fr-FR" sz="2400" dirty="0">
                    <a:latin typeface="Times New Roman" panose="02020603050405020304" pitchFamily="18" charset="0"/>
                    <a:cs typeface="Times New Roman" panose="02020603050405020304" pitchFamily="18" charset="0"/>
                  </a:rPr>
                  <a:t>tandis que pour d’autres, elle correspond à la </a:t>
                </a:r>
                <a:r>
                  <a:rPr lang="fr-FR" sz="2400" dirty="0" smtClean="0">
                    <a:latin typeface="Times New Roman" panose="02020603050405020304" pitchFamily="18" charset="0"/>
                    <a:cs typeface="Times New Roman" panose="02020603050405020304" pitchFamily="18" charset="0"/>
                  </a:rPr>
                  <a:t>définition</a:t>
                </a:r>
                <a:endParaRPr lang="fr-FR" sz="2400" dirty="0">
                  <a:latin typeface="Times New Roman" panose="02020603050405020304" pitchFamily="18" charset="0"/>
                  <a:cs typeface="Times New Roman" panose="02020603050405020304" pitchFamily="18" charset="0"/>
                </a:endParaRPr>
              </a:p>
              <a:p>
                <a:pPr marL="0" indent="0">
                  <a:buNone/>
                </a:pPr>
                <a:r>
                  <a:rPr lang="fr-FR" dirty="0"/>
                  <a:t>  </a:t>
                </a:r>
                <a:r>
                  <a:rPr lang="fr-FR" sz="2400" dirty="0">
                    <a:latin typeface="Times New Roman" panose="02020603050405020304" pitchFamily="18" charset="0"/>
                    <a:cs typeface="Times New Roman" panose="02020603050405020304" pitchFamily="18" charset="0"/>
                  </a:rPr>
                  <a:t>(D</a:t>
                </a:r>
                <a:r>
                  <a:rPr lang="fr-FR" sz="2400" dirty="0" smtClean="0">
                    <a:latin typeface="Times New Roman" panose="02020603050405020304" pitchFamily="18" charset="0"/>
                    <a:cs typeface="Times New Roman" panose="02020603050405020304" pitchFamily="18" charset="0"/>
                  </a:rPr>
                  <a:t>’)                                                                                           </a:t>
                </a:r>
              </a:p>
              <a:p>
                <a:r>
                  <a:rPr lang="fr-FR" sz="2400" dirty="0">
                    <a:latin typeface="Times New Roman" panose="02020603050405020304" pitchFamily="18" charset="0"/>
                    <a:cs typeface="Times New Roman" panose="02020603050405020304" pitchFamily="18" charset="0"/>
                  </a:rPr>
                  <a:t>La définition en (</a:t>
                </a:r>
                <a:r>
                  <a:rPr lang="fr-FR" sz="2400" dirty="0">
                    <a:latin typeface="Times New Roman" panose="02020603050405020304" pitchFamily="18" charset="0"/>
                    <a:cs typeface="Times New Roman" panose="02020603050405020304" pitchFamily="18" charset="0"/>
                    <a:sym typeface="Symbol"/>
                  </a:rPr>
                  <a:t></a:t>
                </a:r>
                <a:r>
                  <a:rPr lang="fr-FR" sz="2400" dirty="0">
                    <a:latin typeface="Times New Roman" panose="02020603050405020304" pitchFamily="18" charset="0"/>
                    <a:cs typeface="Times New Roman" panose="02020603050405020304" pitchFamily="18" charset="0"/>
                  </a:rPr>
                  <a:t>,</a:t>
                </a:r>
                <a:r>
                  <a:rPr lang="fr-FR" sz="2400" dirty="0">
                    <a:latin typeface="Times New Roman" panose="02020603050405020304" pitchFamily="18" charset="0"/>
                    <a:cs typeface="Times New Roman" panose="02020603050405020304" pitchFamily="18" charset="0"/>
                    <a:sym typeface="Symbol"/>
                  </a:rPr>
                  <a:t></a:t>
                </a:r>
                <a:r>
                  <a:rPr lang="fr-FR" sz="2400" dirty="0">
                    <a:latin typeface="Times New Roman" panose="02020603050405020304" pitchFamily="18" charset="0"/>
                    <a:cs typeface="Times New Roman" panose="02020603050405020304" pitchFamily="18" charset="0"/>
                  </a:rPr>
                  <a:t>) laisse échapper le point de vue dynamique sur la limite ; </a:t>
                </a:r>
              </a:p>
              <a:p>
                <a:r>
                  <a:rPr lang="fr-FR" sz="2400" dirty="0">
                    <a:latin typeface="Times New Roman" panose="02020603050405020304" pitchFamily="18" charset="0"/>
                    <a:cs typeface="Times New Roman" panose="02020603050405020304" pitchFamily="18" charset="0"/>
                  </a:rPr>
                  <a:t>elle ne respecte pas l’ordre « naturel » entre les ensembles de départ et </a:t>
                </a:r>
                <a:r>
                  <a:rPr lang="fr-FR" sz="2400" dirty="0" smtClean="0">
                    <a:latin typeface="Times New Roman" panose="02020603050405020304" pitchFamily="18" charset="0"/>
                    <a:cs typeface="Times New Roman" panose="02020603050405020304" pitchFamily="18" charset="0"/>
                  </a:rPr>
                  <a:t>d’arrivée</a:t>
                </a:r>
              </a:p>
              <a:p>
                <a:r>
                  <a:rPr lang="fr-FR" sz="2400" dirty="0">
                    <a:latin typeface="Times New Roman" panose="02020603050405020304" pitchFamily="18" charset="0"/>
                    <a:cs typeface="Times New Roman" panose="02020603050405020304" pitchFamily="18" charset="0"/>
                  </a:rPr>
                  <a:t>La quantification universelle « pour tout </a:t>
                </a:r>
                <a:r>
                  <a:rPr lang="fr-FR" sz="2400" dirty="0">
                    <a:latin typeface="Times New Roman" panose="02020603050405020304" pitchFamily="18" charset="0"/>
                    <a:cs typeface="Times New Roman" panose="02020603050405020304" pitchFamily="18" charset="0"/>
                    <a:sym typeface="Symbol"/>
                  </a:rPr>
                  <a:t></a:t>
                </a:r>
                <a:r>
                  <a:rPr lang="fr-FR" sz="2400" dirty="0">
                    <a:latin typeface="Times New Roman" panose="02020603050405020304" pitchFamily="18" charset="0"/>
                    <a:cs typeface="Times New Roman" panose="02020603050405020304" pitchFamily="18" charset="0"/>
                  </a:rPr>
                  <a:t> » masque l’idée qu’on ne s’intéresse qu’aux « petites » valeurs de </a:t>
                </a:r>
                <a:r>
                  <a:rPr lang="fr-FR" sz="2400" dirty="0">
                    <a:latin typeface="Times New Roman" panose="02020603050405020304" pitchFamily="18" charset="0"/>
                    <a:cs typeface="Times New Roman" panose="02020603050405020304" pitchFamily="18" charset="0"/>
                    <a:sym typeface="Symbol"/>
                  </a:rPr>
                  <a:t></a:t>
                </a:r>
                <a:r>
                  <a:rPr lang="fr-FR" sz="2400" dirty="0">
                    <a:latin typeface="Times New Roman" panose="02020603050405020304" pitchFamily="18" charset="0"/>
                    <a:cs typeface="Times New Roman" panose="02020603050405020304" pitchFamily="18" charset="0"/>
                  </a:rPr>
                  <a:t>, aussi </a:t>
                </a:r>
                <a:r>
                  <a:rPr lang="fr-FR" sz="2400" dirty="0" smtClean="0">
                    <a:latin typeface="Times New Roman" panose="02020603050405020304" pitchFamily="18" charset="0"/>
                    <a:cs typeface="Times New Roman" panose="02020603050405020304" pitchFamily="18" charset="0"/>
                  </a:rPr>
                  <a:t>petites soient-elles</a:t>
                </a:r>
                <a:r>
                  <a:rPr lang="fr-FR" sz="2400" dirty="0">
                    <a:latin typeface="Times New Roman" panose="02020603050405020304" pitchFamily="18" charset="0"/>
                    <a:cs typeface="Times New Roman" panose="02020603050405020304" pitchFamily="18" charset="0"/>
                  </a:rPr>
                  <a:t>.</a:t>
                </a:r>
              </a:p>
              <a:p>
                <a:endParaRPr lang="fr-FR" sz="2400" dirty="0">
                  <a:latin typeface="Times New Roman" panose="02020603050405020304" pitchFamily="18" charset="0"/>
                  <a:cs typeface="Times New Roman" panose="02020603050405020304" pitchFamily="18" charset="0"/>
                </a:endParaRPr>
              </a:p>
            </p:txBody>
          </p:sp>
        </mc:Choice>
        <mc:Fallback>
          <p:sp>
            <p:nvSpPr>
              <p:cNvPr id="3" name="Espace réservé du contenu 2"/>
              <p:cNvSpPr>
                <a:spLocks noGrp="1" noRot="1" noChangeAspect="1" noMove="1" noResize="1" noEditPoints="1" noAdjustHandles="1" noChangeArrowheads="1" noChangeShapeType="1" noTextEdit="1"/>
              </p:cNvSpPr>
              <p:nvPr>
                <p:ph idx="1"/>
              </p:nvPr>
            </p:nvSpPr>
            <p:spPr>
              <a:xfrm>
                <a:off x="287524" y="1606474"/>
                <a:ext cx="8568952" cy="3550718"/>
              </a:xfrm>
              <a:blipFill rotWithShape="1">
                <a:blip r:embed="rId3"/>
                <a:stretch>
                  <a:fillRect l="-782" t="-2921"/>
                </a:stretch>
              </a:blipFill>
            </p:spPr>
            <p:txBody>
              <a:bodyPr/>
              <a:lstStyle/>
              <a:p>
                <a:r>
                  <a:rPr lang="fr-FR">
                    <a:noFill/>
                  </a:rPr>
                  <a:t> </a:t>
                </a:r>
              </a:p>
            </p:txBody>
          </p:sp>
        </mc:Fallback>
      </mc:AlternateContent>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6" name="Objet 5"/>
          <p:cNvGraphicFramePr>
            <a:graphicFrameLocks noChangeAspect="1"/>
          </p:cNvGraphicFramePr>
          <p:nvPr>
            <p:extLst>
              <p:ext uri="{D42A27DB-BD31-4B8C-83A1-F6EECF244321}">
                <p14:modId xmlns:p14="http://schemas.microsoft.com/office/powerpoint/2010/main" val="2980608503"/>
              </p:ext>
            </p:extLst>
          </p:nvPr>
        </p:nvGraphicFramePr>
        <p:xfrm>
          <a:off x="1115218" y="1988840"/>
          <a:ext cx="6913563" cy="558800"/>
        </p:xfrm>
        <a:graphic>
          <a:graphicData uri="http://schemas.openxmlformats.org/presentationml/2006/ole">
            <mc:AlternateContent xmlns:mc="http://schemas.openxmlformats.org/markup-compatibility/2006">
              <mc:Choice xmlns:v="urn:schemas-microsoft-com:vml" Requires="v">
                <p:oleObj spid="_x0000_s1048" name="Équation" r:id="rId4" imgW="3174840" imgH="253800" progId="Equation.3">
                  <p:embed/>
                </p:oleObj>
              </mc:Choice>
              <mc:Fallback>
                <p:oleObj name="Équation" r:id="rId4" imgW="3174840" imgH="253800" progId="Equation.3">
                  <p:embed/>
                  <p:pic>
                    <p:nvPicPr>
                      <p:cNvPr id="0" name="Object 1"/>
                      <p:cNvPicPr>
                        <a:picLocks noChangeAspect="1" noChangeArrowheads="1"/>
                      </p:cNvPicPr>
                      <p:nvPr/>
                    </p:nvPicPr>
                    <p:blipFill>
                      <a:blip r:embed="rId5"/>
                      <a:srcRect/>
                      <a:stretch>
                        <a:fillRect/>
                      </a:stretch>
                    </p:blipFill>
                    <p:spPr bwMode="auto">
                      <a:xfrm>
                        <a:off x="1115218" y="1988840"/>
                        <a:ext cx="6913563" cy="558800"/>
                      </a:xfrm>
                      <a:prstGeom prst="rect">
                        <a:avLst/>
                      </a:prstGeom>
                      <a:noFill/>
                    </p:spPr>
                  </p:pic>
                </p:oleObj>
              </mc:Fallback>
            </mc:AlternateContent>
          </a:graphicData>
        </a:graphic>
      </p:graphicFrame>
      <p:graphicFrame>
        <p:nvGraphicFramePr>
          <p:cNvPr id="9" name="Objet 8"/>
          <p:cNvGraphicFramePr>
            <a:graphicFrameLocks noChangeAspect="1"/>
          </p:cNvGraphicFramePr>
          <p:nvPr>
            <p:extLst>
              <p:ext uri="{D42A27DB-BD31-4B8C-83A1-F6EECF244321}">
                <p14:modId xmlns:p14="http://schemas.microsoft.com/office/powerpoint/2010/main" val="1432795090"/>
              </p:ext>
            </p:extLst>
          </p:nvPr>
        </p:nvGraphicFramePr>
        <p:xfrm>
          <a:off x="1333500" y="2708920"/>
          <a:ext cx="6477000" cy="576262"/>
        </p:xfrm>
        <a:graphic>
          <a:graphicData uri="http://schemas.openxmlformats.org/presentationml/2006/ole">
            <mc:AlternateContent xmlns:mc="http://schemas.openxmlformats.org/markup-compatibility/2006">
              <mc:Choice xmlns:v="urn:schemas-microsoft-com:vml" Requires="v">
                <p:oleObj spid="_x0000_s1049" name="Équation" r:id="rId6" imgW="3390840" imgH="253800" progId="Equation.3">
                  <p:embed/>
                </p:oleObj>
              </mc:Choice>
              <mc:Fallback>
                <p:oleObj name="Équation" r:id="rId6" imgW="3390840" imgH="253800" progId="Equation.3">
                  <p:embed/>
                  <p:pic>
                    <p:nvPicPr>
                      <p:cNvPr id="0" name="Object 3"/>
                      <p:cNvPicPr>
                        <a:picLocks noChangeAspect="1" noChangeArrowheads="1"/>
                      </p:cNvPicPr>
                      <p:nvPr/>
                    </p:nvPicPr>
                    <p:blipFill>
                      <a:blip r:embed="rId7"/>
                      <a:srcRect/>
                      <a:stretch>
                        <a:fillRect/>
                      </a:stretch>
                    </p:blipFill>
                    <p:spPr bwMode="auto">
                      <a:xfrm>
                        <a:off x="1333500" y="2708920"/>
                        <a:ext cx="6477000" cy="576262"/>
                      </a:xfrm>
                      <a:prstGeom prst="rect">
                        <a:avLst/>
                      </a:prstGeom>
                      <a:noFill/>
                    </p:spPr>
                  </p:pic>
                </p:oleObj>
              </mc:Fallback>
            </mc:AlternateContent>
          </a:graphicData>
        </a:graphic>
      </p:graphicFrame>
    </p:spTree>
    <p:extLst>
      <p:ext uri="{BB962C8B-B14F-4D97-AF65-F5344CB8AC3E}">
        <p14:creationId xmlns:p14="http://schemas.microsoft.com/office/powerpoint/2010/main" val="1409212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576064"/>
          </a:xfrm>
        </p:spPr>
        <p:txBody>
          <a:bodyPr>
            <a:noAutofit/>
          </a:bodyPr>
          <a:lstStyle/>
          <a:p>
            <a:pPr algn="ctr"/>
            <a:r>
              <a:rPr lang="pt-BR" sz="2800" b="1" dirty="0">
                <a:latin typeface="Times New Roman" panose="02020603050405020304" pitchFamily="18" charset="0"/>
                <a:cs typeface="Times New Roman" panose="02020603050405020304" pitchFamily="18" charset="0"/>
              </a:rPr>
              <a:t>ANALYSE DU PROGRAMME ET DES MANUELS</a:t>
            </a:r>
          </a:p>
        </p:txBody>
      </p:sp>
      <p:sp>
        <p:nvSpPr>
          <p:cNvPr id="5" name="Espace réservé du numéro de diapositive 4"/>
          <p:cNvSpPr>
            <a:spLocks noGrp="1"/>
          </p:cNvSpPr>
          <p:nvPr>
            <p:ph type="sldNum" sz="quarter" idx="12"/>
          </p:nvPr>
        </p:nvSpPr>
        <p:spPr>
          <a:xfrm>
            <a:off x="7862960" y="5609105"/>
            <a:ext cx="1097280" cy="205740"/>
          </a:xfrm>
        </p:spPr>
        <p:txBody>
          <a:bodyPr/>
          <a:lstStyle/>
          <a:p>
            <a:fld id="{4FAB73BC-B049-4115-A692-8D63A059BFB8}" type="slidenum">
              <a:rPr lang="en-US" sz="1800"/>
              <a:pPr/>
              <a:t>7</a:t>
            </a:fld>
            <a:endParaRPr lang="en-US" sz="1800" dirty="0"/>
          </a:p>
        </p:txBody>
      </p:sp>
      <p:sp>
        <p:nvSpPr>
          <p:cNvPr id="6" name="Espace réservé du contenu 5">
            <a:extLst>
              <a:ext uri="{FF2B5EF4-FFF2-40B4-BE49-F238E27FC236}">
                <a16:creationId xmlns:a16="http://schemas.microsoft.com/office/drawing/2014/main" xmlns="" id="{497E524A-330C-9865-FFF3-BA60E032D17E}"/>
              </a:ext>
            </a:extLst>
          </p:cNvPr>
          <p:cNvSpPr>
            <a:spLocks noGrp="1"/>
          </p:cNvSpPr>
          <p:nvPr>
            <p:ph idx="1"/>
          </p:nvPr>
        </p:nvSpPr>
        <p:spPr>
          <a:xfrm>
            <a:off x="457200" y="1600201"/>
            <a:ext cx="8229600" cy="3701008"/>
          </a:xfrm>
        </p:spPr>
        <p:txBody>
          <a:bodyPr>
            <a:normAutofit fontScale="70000" lnSpcReduction="20000"/>
          </a:bodyPr>
          <a:lstStyle/>
          <a:p>
            <a:pPr marL="0" indent="0" algn="just">
              <a:buNone/>
            </a:pPr>
            <a:r>
              <a:rPr lang="fr-FR" sz="3100" dirty="0">
                <a:latin typeface="Times New Roman" panose="02020603050405020304" pitchFamily="18" charset="0"/>
                <a:cs typeface="Times New Roman" panose="02020603050405020304" pitchFamily="18" charset="0"/>
              </a:rPr>
              <a:t>Le programme privilégie le cadre graphique et le cadre algébrique, mais il ne prévoit pas une interaction entre les deux :</a:t>
            </a:r>
          </a:p>
          <a:p>
            <a:pPr marL="0" indent="0" algn="just">
              <a:spcBef>
                <a:spcPts val="1200"/>
              </a:spcBef>
              <a:buNone/>
            </a:pPr>
            <a:r>
              <a:rPr lang="fr-FR" sz="3200">
                <a:latin typeface="Times New Roman" panose="02020603050405020304" pitchFamily="18" charset="0"/>
                <a:cs typeface="Times New Roman" panose="02020603050405020304" pitchFamily="18" charset="0"/>
              </a:rPr>
              <a:t>■ </a:t>
            </a:r>
            <a:r>
              <a:rPr lang="fr-FR" sz="3100">
                <a:latin typeface="Times New Roman" panose="02020603050405020304" pitchFamily="18" charset="0"/>
                <a:cs typeface="Times New Roman" panose="02020603050405020304" pitchFamily="18" charset="0"/>
              </a:rPr>
              <a:t>Le </a:t>
            </a:r>
            <a:r>
              <a:rPr lang="fr-FR" sz="3100" dirty="0">
                <a:latin typeface="Times New Roman" panose="02020603050405020304" pitchFamily="18" charset="0"/>
                <a:cs typeface="Times New Roman" panose="02020603050405020304" pitchFamily="18" charset="0"/>
              </a:rPr>
              <a:t>graphique sert de support intuitif, il peut être source de difficultés car les élèves peuvent confondre la valeur de la fonction en </a:t>
            </a:r>
            <a:r>
              <a:rPr lang="fr-FR" sz="3100" i="1" dirty="0">
                <a:latin typeface="Times New Roman" panose="02020603050405020304" pitchFamily="18" charset="0"/>
                <a:cs typeface="Times New Roman" panose="02020603050405020304" pitchFamily="18" charset="0"/>
              </a:rPr>
              <a:t>x</a:t>
            </a:r>
            <a:r>
              <a:rPr lang="fr-FR" sz="3100" dirty="0">
                <a:latin typeface="Times New Roman" panose="02020603050405020304" pitchFamily="18" charset="0"/>
                <a:cs typeface="Times New Roman" panose="02020603050405020304" pitchFamily="18" charset="0"/>
              </a:rPr>
              <a:t> et le point de la courbe d’abscisse </a:t>
            </a:r>
            <a:r>
              <a:rPr lang="fr-FR" sz="3100" i="1" dirty="0">
                <a:latin typeface="Times New Roman" panose="02020603050405020304" pitchFamily="18" charset="0"/>
                <a:cs typeface="Times New Roman" panose="02020603050405020304" pitchFamily="18" charset="0"/>
              </a:rPr>
              <a:t>x.</a:t>
            </a:r>
          </a:p>
          <a:p>
            <a:pPr marL="0" indent="0" algn="just">
              <a:spcBef>
                <a:spcPts val="1200"/>
              </a:spcBef>
              <a:buNone/>
            </a:pPr>
            <a:r>
              <a:rPr lang="fr-FR" sz="3100" dirty="0">
                <a:latin typeface="Times New Roman" panose="02020603050405020304" pitchFamily="18" charset="0"/>
                <a:cs typeface="Times New Roman" panose="02020603050405020304" pitchFamily="18" charset="0"/>
              </a:rPr>
              <a:t>En le mettant en interaction avec l’expression algébrique et la table de valeurs ces difficultés pourraient être levées sans difficultés majeures.</a:t>
            </a:r>
          </a:p>
          <a:p>
            <a:pPr marL="0" indent="0" algn="just">
              <a:spcBef>
                <a:spcPts val="1200"/>
              </a:spcBef>
              <a:buNone/>
            </a:pPr>
            <a:r>
              <a:rPr lang="fr-FR" sz="3200" dirty="0">
                <a:latin typeface="Times New Roman" panose="02020603050405020304" pitchFamily="18" charset="0"/>
                <a:cs typeface="Times New Roman" panose="02020603050405020304" pitchFamily="18" charset="0"/>
              </a:rPr>
              <a:t>■ </a:t>
            </a:r>
            <a:r>
              <a:rPr lang="fr-FR" sz="3100" dirty="0">
                <a:latin typeface="Times New Roman" panose="02020603050405020304" pitchFamily="18" charset="0"/>
                <a:cs typeface="Times New Roman" panose="02020603050405020304" pitchFamily="18" charset="0"/>
              </a:rPr>
              <a:t>L’objectif du contenu du programme est la mise en place d’outils permettant de calculer des limites. Les choix opérés ne permettent pas de donner un sens mathématique à la notion de limite ; ils permettent seulement de calculer certaines limites.</a:t>
            </a:r>
          </a:p>
          <a:p>
            <a:pPr marL="0" indent="0">
              <a:buNone/>
            </a:pPr>
            <a:endParaRPr lang="fr-FR" dirty="0"/>
          </a:p>
        </p:txBody>
      </p:sp>
    </p:spTree>
    <p:extLst>
      <p:ext uri="{BB962C8B-B14F-4D97-AF65-F5344CB8AC3E}">
        <p14:creationId xmlns:p14="http://schemas.microsoft.com/office/powerpoint/2010/main" val="350794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3371650029"/>
              </p:ext>
            </p:extLst>
          </p:nvPr>
        </p:nvGraphicFramePr>
        <p:xfrm>
          <a:off x="251520" y="1196752"/>
          <a:ext cx="8568951" cy="5661243"/>
        </p:xfrm>
        <a:graphic>
          <a:graphicData uri="http://schemas.openxmlformats.org/drawingml/2006/table">
            <a:tbl>
              <a:tblPr firstRow="1" firstCol="1" bandRow="1">
                <a:tableStyleId>{5C22544A-7EE6-4342-B048-85BDC9FD1C3A}</a:tableStyleId>
              </a:tblPr>
              <a:tblGrid>
                <a:gridCol w="2995787">
                  <a:extLst>
                    <a:ext uri="{9D8B030D-6E8A-4147-A177-3AD203B41FA5}">
                      <a16:colId xmlns:a16="http://schemas.microsoft.com/office/drawing/2014/main" xmlns="" val="20000"/>
                    </a:ext>
                  </a:extLst>
                </a:gridCol>
                <a:gridCol w="1325913">
                  <a:extLst>
                    <a:ext uri="{9D8B030D-6E8A-4147-A177-3AD203B41FA5}">
                      <a16:colId xmlns:a16="http://schemas.microsoft.com/office/drawing/2014/main" xmlns="" val="20001"/>
                    </a:ext>
                  </a:extLst>
                </a:gridCol>
                <a:gridCol w="1193037">
                  <a:extLst>
                    <a:ext uri="{9D8B030D-6E8A-4147-A177-3AD203B41FA5}">
                      <a16:colId xmlns:a16="http://schemas.microsoft.com/office/drawing/2014/main" xmlns="" val="20002"/>
                    </a:ext>
                  </a:extLst>
                </a:gridCol>
                <a:gridCol w="971581">
                  <a:extLst>
                    <a:ext uri="{9D8B030D-6E8A-4147-A177-3AD203B41FA5}">
                      <a16:colId xmlns:a16="http://schemas.microsoft.com/office/drawing/2014/main" xmlns="" val="20003"/>
                    </a:ext>
                  </a:extLst>
                </a:gridCol>
                <a:gridCol w="1103511">
                  <a:extLst>
                    <a:ext uri="{9D8B030D-6E8A-4147-A177-3AD203B41FA5}">
                      <a16:colId xmlns:a16="http://schemas.microsoft.com/office/drawing/2014/main" xmlns="" val="20004"/>
                    </a:ext>
                  </a:extLst>
                </a:gridCol>
                <a:gridCol w="979122">
                  <a:extLst>
                    <a:ext uri="{9D8B030D-6E8A-4147-A177-3AD203B41FA5}">
                      <a16:colId xmlns:a16="http://schemas.microsoft.com/office/drawing/2014/main" xmlns="" val="20005"/>
                    </a:ext>
                  </a:extLst>
                </a:gridCol>
              </a:tblGrid>
              <a:tr h="623471">
                <a:tc>
                  <a:txBody>
                    <a:bodyPr/>
                    <a:lstStyle/>
                    <a:p>
                      <a:pPr algn="just">
                        <a:lnSpc>
                          <a:spcPct val="107000"/>
                        </a:lnSpc>
                        <a:spcAft>
                          <a:spcPts val="0"/>
                        </a:spcAft>
                      </a:pPr>
                      <a:r>
                        <a:rPr lang="fr-FR" sz="1100" dirty="0">
                          <a:effectLst/>
                        </a:rPr>
                        <a:t/>
                      </a:r>
                      <a:br>
                        <a:rPr lang="fr-FR" sz="1100" dirty="0">
                          <a:effectLst/>
                        </a:rPr>
                      </a:br>
                      <a:r>
                        <a:rPr lang="fr-FR" sz="1100" dirty="0">
                          <a:effectLst/>
                        </a:rPr>
                        <a:t>Niveau et collection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effectLst/>
                        </a:rPr>
                        <a:t>Type de définition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Cadres et registres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Prise en compte de Df</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Confusion entre limite et continuité</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dirty="0">
                          <a:effectLst/>
                        </a:rPr>
                        <a:t>OM</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00"/>
                  </a:ext>
                </a:extLst>
              </a:tr>
              <a:tr h="423982">
                <a:tc>
                  <a:txBody>
                    <a:bodyPr/>
                    <a:lstStyle/>
                    <a:p>
                      <a:pPr algn="just">
                        <a:lnSpc>
                          <a:spcPct val="107000"/>
                        </a:lnSpc>
                        <a:spcAft>
                          <a:spcPts val="0"/>
                        </a:spcAft>
                      </a:pPr>
                      <a:r>
                        <a:rPr lang="fr-FR" sz="1100">
                          <a:effectLst/>
                        </a:rPr>
                        <a:t>1</a:t>
                      </a:r>
                      <a:r>
                        <a:rPr lang="fr-FR" sz="1100" baseline="30000">
                          <a:effectLst/>
                        </a:rPr>
                        <a:t>ère</a:t>
                      </a:r>
                      <a:r>
                        <a:rPr lang="fr-FR" sz="1100">
                          <a:effectLst/>
                        </a:rPr>
                        <a:t> CDE ALEPH1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Intuitive et formelle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Algébrique et géométrique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Oui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Non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a:effectLst/>
                        </a:rPr>
                        <a:t>Topologie des limites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01"/>
                  </a:ext>
                </a:extLst>
              </a:tr>
              <a:tr h="423982">
                <a:tc>
                  <a:txBody>
                    <a:bodyPr/>
                    <a:lstStyle/>
                    <a:p>
                      <a:pPr algn="just">
                        <a:lnSpc>
                          <a:spcPct val="107000"/>
                        </a:lnSpc>
                        <a:spcAft>
                          <a:spcPts val="0"/>
                        </a:spcAft>
                      </a:pPr>
                      <a:r>
                        <a:rPr lang="fr-FR" sz="1100">
                          <a:effectLst/>
                        </a:rPr>
                        <a:t>1</a:t>
                      </a:r>
                      <a:r>
                        <a:rPr lang="fr-FR" sz="1100" baseline="30000">
                          <a:effectLst/>
                        </a:rPr>
                        <a:t>ère</a:t>
                      </a:r>
                      <a:r>
                        <a:rPr lang="fr-FR" sz="1100">
                          <a:effectLst/>
                        </a:rPr>
                        <a:t> scientifique Transmath</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a:effectLst/>
                        </a:rPr>
                        <a:t>Intuitive</a:t>
                      </a:r>
                    </a:p>
                    <a:p>
                      <a:pPr algn="just">
                        <a:lnSpc>
                          <a:spcPct val="107000"/>
                        </a:lnSpc>
                        <a:spcAft>
                          <a:spcPts val="0"/>
                        </a:spcAft>
                      </a:pPr>
                      <a:r>
                        <a:rPr lang="fr-FR" sz="1100">
                          <a:effectLst/>
                        </a:rPr>
                        <a:t>Sémi-formelle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effectLst/>
                        </a:rPr>
                        <a:t>Algébrique et géométrique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Implicite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effectLst/>
                        </a:rPr>
                        <a:t>Non</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dirty="0">
                          <a:effectLst/>
                        </a:rPr>
                        <a:t>Algèbre des limite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02"/>
                  </a:ext>
                </a:extLst>
              </a:tr>
              <a:tr h="415646">
                <a:tc>
                  <a:txBody>
                    <a:bodyPr/>
                    <a:lstStyle/>
                    <a:p>
                      <a:pPr algn="just">
                        <a:lnSpc>
                          <a:spcPct val="107000"/>
                        </a:lnSpc>
                        <a:spcAft>
                          <a:spcPts val="0"/>
                        </a:spcAft>
                      </a:pPr>
                      <a:r>
                        <a:rPr lang="fr-FR" sz="1100">
                          <a:effectLst/>
                        </a:rPr>
                        <a:t>Term B ALEPH0</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Formelle </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Algébrique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Oui</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Non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a:effectLst/>
                        </a:rPr>
                        <a:t>Topologie de limites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03"/>
                  </a:ext>
                </a:extLst>
              </a:tr>
              <a:tr h="623471">
                <a:tc>
                  <a:txBody>
                    <a:bodyPr/>
                    <a:lstStyle/>
                    <a:p>
                      <a:pPr algn="just">
                        <a:lnSpc>
                          <a:spcPct val="107000"/>
                        </a:lnSpc>
                        <a:spcAft>
                          <a:spcPts val="0"/>
                        </a:spcAft>
                      </a:pPr>
                      <a:r>
                        <a:rPr lang="fr-FR" sz="1100" dirty="0">
                          <a:effectLst/>
                        </a:rPr>
                        <a:t>CIAM 1</a:t>
                      </a:r>
                      <a:r>
                        <a:rPr lang="fr-FR" sz="1100" baseline="30000" dirty="0">
                          <a:effectLst/>
                        </a:rPr>
                        <a:t>ère</a:t>
                      </a:r>
                      <a:r>
                        <a:rPr lang="fr-FR" sz="1100" dirty="0">
                          <a:effectLst/>
                        </a:rPr>
                        <a:t> SM</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solidFill>
                            <a:srgbClr val="00B050"/>
                          </a:solidFill>
                          <a:effectLst/>
                        </a:rPr>
                        <a:t>Intuitive</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solidFill>
                            <a:srgbClr val="00B050"/>
                          </a:solidFill>
                          <a:effectLst/>
                        </a:rPr>
                        <a:t>Algébrique, géométrique et numérique</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solidFill>
                            <a:srgbClr val="00B050"/>
                          </a:solidFill>
                          <a:effectLst/>
                        </a:rPr>
                        <a:t>Non</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solidFill>
                            <a:srgbClr val="00B050"/>
                          </a:solidFill>
                          <a:effectLst/>
                        </a:rPr>
                        <a:t>Oui</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dirty="0">
                          <a:solidFill>
                            <a:srgbClr val="00B050"/>
                          </a:solidFill>
                          <a:effectLst/>
                        </a:rPr>
                        <a:t>Algèbre des limites</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04"/>
                  </a:ext>
                </a:extLst>
              </a:tr>
              <a:tr h="423982">
                <a:tc>
                  <a:txBody>
                    <a:bodyPr/>
                    <a:lstStyle/>
                    <a:p>
                      <a:pPr algn="just">
                        <a:lnSpc>
                          <a:spcPct val="107000"/>
                        </a:lnSpc>
                        <a:spcAft>
                          <a:spcPts val="0"/>
                        </a:spcAft>
                      </a:pPr>
                      <a:r>
                        <a:rPr lang="fr-FR" sz="1100">
                          <a:effectLst/>
                        </a:rPr>
                        <a:t>IRMA 1</a:t>
                      </a:r>
                      <a:r>
                        <a:rPr lang="fr-FR" sz="1100" baseline="30000">
                          <a:effectLst/>
                        </a:rPr>
                        <a:t>ère</a:t>
                      </a:r>
                      <a:r>
                        <a:rPr lang="fr-FR" sz="1100">
                          <a:effectLst/>
                        </a:rPr>
                        <a:t> CE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solidFill>
                            <a:srgbClr val="00B050"/>
                          </a:solidFill>
                          <a:effectLst/>
                        </a:rPr>
                        <a:t>Intuitive</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solidFill>
                            <a:srgbClr val="00B050"/>
                          </a:solidFill>
                          <a:effectLst/>
                        </a:rPr>
                        <a:t>Algébrique et géométrique</a:t>
                      </a:r>
                      <a:endParaRPr lang="fr-FR" sz="110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solidFill>
                            <a:srgbClr val="00B050"/>
                          </a:solidFill>
                          <a:effectLst/>
                        </a:rPr>
                        <a:t>Oui</a:t>
                      </a:r>
                      <a:endParaRPr lang="fr-FR" sz="110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solidFill>
                            <a:srgbClr val="00B050"/>
                          </a:solidFill>
                          <a:effectLst/>
                        </a:rPr>
                        <a:t>Non</a:t>
                      </a:r>
                      <a:endParaRPr lang="fr-FR" sz="110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a:solidFill>
                            <a:srgbClr val="00B050"/>
                          </a:solidFill>
                          <a:effectLst/>
                        </a:rPr>
                        <a:t>Algèbre des limites</a:t>
                      </a:r>
                      <a:endParaRPr lang="fr-FR" sz="110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05"/>
                  </a:ext>
                </a:extLst>
              </a:tr>
              <a:tr h="623471">
                <a:tc>
                  <a:txBody>
                    <a:bodyPr/>
                    <a:lstStyle/>
                    <a:p>
                      <a:pPr algn="just">
                        <a:lnSpc>
                          <a:spcPct val="107000"/>
                        </a:lnSpc>
                        <a:spcAft>
                          <a:spcPts val="0"/>
                        </a:spcAft>
                      </a:pPr>
                      <a:r>
                        <a:rPr lang="fr-FR" sz="1100">
                          <a:effectLst/>
                        </a:rPr>
                        <a:t>IRMA 1</a:t>
                      </a:r>
                      <a:r>
                        <a:rPr lang="fr-FR" sz="1100" baseline="30000">
                          <a:effectLst/>
                        </a:rPr>
                        <a:t>ère</a:t>
                      </a:r>
                      <a:r>
                        <a:rPr lang="fr-FR" sz="1100">
                          <a:effectLst/>
                        </a:rPr>
                        <a:t> D</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solidFill>
                            <a:srgbClr val="00B050"/>
                          </a:solidFill>
                          <a:effectLst/>
                        </a:rPr>
                        <a:t>Intuitive et formelle</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solidFill>
                            <a:srgbClr val="00B050"/>
                          </a:solidFill>
                          <a:effectLst/>
                        </a:rPr>
                        <a:t>géométrique, algébrique et numérique</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solidFill>
                            <a:srgbClr val="00B050"/>
                          </a:solidFill>
                          <a:effectLst/>
                        </a:rPr>
                        <a:t>Oui</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solidFill>
                            <a:srgbClr val="00B050"/>
                          </a:solidFill>
                          <a:effectLst/>
                        </a:rPr>
                        <a:t>Oui</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a:solidFill>
                            <a:srgbClr val="00B050"/>
                          </a:solidFill>
                          <a:effectLst/>
                        </a:rPr>
                        <a:t>Algèbre des limites</a:t>
                      </a:r>
                      <a:endParaRPr lang="fr-FR" sz="110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06"/>
                  </a:ext>
                </a:extLst>
              </a:tr>
              <a:tr h="415646">
                <a:tc>
                  <a:txBody>
                    <a:bodyPr/>
                    <a:lstStyle/>
                    <a:p>
                      <a:pPr algn="just">
                        <a:lnSpc>
                          <a:spcPct val="107000"/>
                        </a:lnSpc>
                        <a:spcAft>
                          <a:spcPts val="0"/>
                        </a:spcAft>
                      </a:pPr>
                      <a:r>
                        <a:rPr lang="fr-FR" sz="1100">
                          <a:effectLst/>
                        </a:rPr>
                        <a:t>IRMA Terminale CE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a:solidFill>
                            <a:srgbClr val="00B050"/>
                          </a:solidFill>
                          <a:effectLst/>
                        </a:rPr>
                        <a:t>Intuitive</a:t>
                      </a:r>
                    </a:p>
                    <a:p>
                      <a:pPr algn="just">
                        <a:lnSpc>
                          <a:spcPct val="107000"/>
                        </a:lnSpc>
                        <a:spcAft>
                          <a:spcPts val="0"/>
                        </a:spcAft>
                      </a:pPr>
                      <a:r>
                        <a:rPr lang="fr-FR" sz="1100">
                          <a:solidFill>
                            <a:srgbClr val="00B050"/>
                          </a:solidFill>
                          <a:effectLst/>
                        </a:rPr>
                        <a:t>Sémi-formelle</a:t>
                      </a:r>
                      <a:endParaRPr lang="fr-FR" sz="110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solidFill>
                            <a:srgbClr val="00B050"/>
                          </a:solidFill>
                          <a:effectLst/>
                        </a:rPr>
                        <a:t>Algébrique</a:t>
                      </a:r>
                      <a:endParaRPr lang="fr-FR" sz="110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solidFill>
                            <a:srgbClr val="00B050"/>
                          </a:solidFill>
                          <a:effectLst/>
                        </a:rPr>
                        <a:t>Oui</a:t>
                      </a:r>
                      <a:endParaRPr lang="fr-FR" sz="110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solidFill>
                            <a:srgbClr val="00B050"/>
                          </a:solidFill>
                          <a:effectLst/>
                        </a:rPr>
                        <a:t>Non</a:t>
                      </a:r>
                      <a:endParaRPr lang="fr-FR" sz="110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dirty="0">
                          <a:solidFill>
                            <a:srgbClr val="00B050"/>
                          </a:solidFill>
                          <a:effectLst/>
                        </a:rPr>
                        <a:t>Algèbre des limites</a:t>
                      </a:r>
                      <a:endParaRPr lang="fr-FR" sz="1100"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07"/>
                  </a:ext>
                </a:extLst>
              </a:tr>
              <a:tr h="423982">
                <a:tc>
                  <a:txBody>
                    <a:bodyPr/>
                    <a:lstStyle/>
                    <a:p>
                      <a:pPr algn="just">
                        <a:lnSpc>
                          <a:spcPct val="107000"/>
                        </a:lnSpc>
                        <a:spcAft>
                          <a:spcPts val="0"/>
                        </a:spcAft>
                      </a:pPr>
                      <a:r>
                        <a:rPr lang="fr-FR" sz="1100">
                          <a:effectLst/>
                        </a:rPr>
                        <a:t>1</a:t>
                      </a:r>
                      <a:r>
                        <a:rPr lang="fr-FR" sz="1100" baseline="30000">
                          <a:effectLst/>
                        </a:rPr>
                        <a:t>ère</a:t>
                      </a:r>
                      <a:r>
                        <a:rPr lang="fr-FR" sz="1100">
                          <a:effectLst/>
                        </a:rPr>
                        <a:t> SE Transmath</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Intuitive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Algébrique et géométrique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Oui</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Oui</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a:effectLst/>
                        </a:rPr>
                        <a:t>Algèbre des limites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08"/>
                  </a:ext>
                </a:extLst>
              </a:tr>
              <a:tr h="423982">
                <a:tc>
                  <a:txBody>
                    <a:bodyPr/>
                    <a:lstStyle/>
                    <a:p>
                      <a:pPr algn="just">
                        <a:lnSpc>
                          <a:spcPct val="107000"/>
                        </a:lnSpc>
                        <a:spcAft>
                          <a:spcPts val="0"/>
                        </a:spcAft>
                      </a:pPr>
                      <a:r>
                        <a:rPr lang="fr-FR" sz="1100">
                          <a:effectLst/>
                        </a:rPr>
                        <a:t>Mathématiques tout-en-un pour la licence niveau L1</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A partir des suites (convergence)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Algébrique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Oui</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Non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a:effectLst/>
                        </a:rPr>
                        <a:t>Topologie des limites</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09"/>
                  </a:ext>
                </a:extLst>
              </a:tr>
              <a:tr h="423982">
                <a:tc>
                  <a:txBody>
                    <a:bodyPr/>
                    <a:lstStyle/>
                    <a:p>
                      <a:pPr algn="just">
                        <a:lnSpc>
                          <a:spcPct val="107000"/>
                        </a:lnSpc>
                        <a:spcAft>
                          <a:spcPts val="0"/>
                        </a:spcAft>
                      </a:pPr>
                      <a:r>
                        <a:rPr lang="fr-FR" sz="1100">
                          <a:effectLst/>
                        </a:rPr>
                        <a:t>Maths tome1 F. liret et M. Zisman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Intuitive et formelle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Algébrique et géométrique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Oui</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Non</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dirty="0">
                          <a:effectLst/>
                        </a:rPr>
                        <a:t>Topologie des limites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10"/>
                  </a:ext>
                </a:extLst>
              </a:tr>
              <a:tr h="415646">
                <a:tc>
                  <a:txBody>
                    <a:bodyPr/>
                    <a:lstStyle/>
                    <a:p>
                      <a:pPr algn="just">
                        <a:lnSpc>
                          <a:spcPct val="107000"/>
                        </a:lnSpc>
                        <a:spcAft>
                          <a:spcPts val="0"/>
                        </a:spcAft>
                      </a:pPr>
                      <a:r>
                        <a:rPr lang="fr-FR" sz="1100" dirty="0" err="1">
                          <a:effectLst/>
                        </a:rPr>
                        <a:t>Doneddu</a:t>
                      </a:r>
                      <a:r>
                        <a:rPr lang="fr-FR" sz="1100" dirty="0">
                          <a:effectLst/>
                        </a:rPr>
                        <a:t> tome 8 analyse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Formelle</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dirty="0">
                          <a:effectLst/>
                        </a:rPr>
                        <a:t>Algébrique</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Oui</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gn="just">
                        <a:lnSpc>
                          <a:spcPct val="107000"/>
                        </a:lnSpc>
                        <a:spcAft>
                          <a:spcPts val="0"/>
                        </a:spcAft>
                      </a:pPr>
                      <a:r>
                        <a:rPr lang="fr-FR" sz="1100">
                          <a:effectLst/>
                        </a:rPr>
                        <a:t>Oui</a:t>
                      </a:r>
                      <a:endParaRPr lang="fr-FR" sz="110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tc>
                  <a:txBody>
                    <a:bodyPr/>
                    <a:lstStyle/>
                    <a:p>
                      <a:pPr>
                        <a:lnSpc>
                          <a:spcPct val="107000"/>
                        </a:lnSpc>
                        <a:spcAft>
                          <a:spcPts val="0"/>
                        </a:spcAft>
                      </a:pPr>
                      <a:r>
                        <a:rPr lang="fr-FR" sz="1100" dirty="0">
                          <a:effectLst/>
                        </a:rPr>
                        <a:t>Topologie des limites</a:t>
                      </a:r>
                      <a:endParaRPr lang="fr-FR" sz="1100" dirty="0">
                        <a:effectLst/>
                        <a:latin typeface="Calibri" panose="020F0502020204030204" pitchFamily="34" charset="0"/>
                        <a:ea typeface="Calibri" panose="020F0502020204030204" pitchFamily="34" charset="0"/>
                        <a:cs typeface="Arial" panose="020B0604020202020204" pitchFamily="34" charset="0"/>
                      </a:endParaRPr>
                    </a:p>
                  </a:txBody>
                  <a:tcPr marL="32640" marR="32640" marT="0" marB="0"/>
                </a:tc>
                <a:extLst>
                  <a:ext uri="{0D108BD9-81ED-4DB2-BD59-A6C34878D82A}">
                    <a16:rowId xmlns:a16="http://schemas.microsoft.com/office/drawing/2014/main" xmlns="" val="10011"/>
                  </a:ext>
                </a:extLst>
              </a:tr>
            </a:tbl>
          </a:graphicData>
        </a:graphic>
      </p:graphicFrame>
      <p:sp>
        <p:nvSpPr>
          <p:cNvPr id="3" name="Titre 1">
            <a:extLst>
              <a:ext uri="{FF2B5EF4-FFF2-40B4-BE49-F238E27FC236}">
                <a16:creationId xmlns:a16="http://schemas.microsoft.com/office/drawing/2014/main" xmlns="" id="{3841987D-8B8C-0974-505F-AB31166342BC}"/>
              </a:ext>
            </a:extLst>
          </p:cNvPr>
          <p:cNvSpPr txBox="1">
            <a:spLocks/>
          </p:cNvSpPr>
          <p:nvPr/>
        </p:nvSpPr>
        <p:spPr>
          <a:xfrm>
            <a:off x="457200" y="620688"/>
            <a:ext cx="8229600" cy="43204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t-BR" sz="2800" b="1">
                <a:latin typeface="Times New Roman" panose="02020603050405020304" pitchFamily="18" charset="0"/>
                <a:cs typeface="Times New Roman" panose="02020603050405020304" pitchFamily="18" charset="0"/>
              </a:rPr>
              <a:t>ANALYSE DU PROGRAMME ET DES MANUELS</a:t>
            </a:r>
            <a:endParaRPr lang="pt-B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4267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42938" y="1500189"/>
            <a:ext cx="7836694" cy="3986212"/>
          </a:xfrm>
        </p:spPr>
        <p:txBody>
          <a:bodyPr/>
          <a:lstStyle/>
          <a:p>
            <a:r>
              <a:rPr lang="pt-BR" sz="2400" b="1" dirty="0">
                <a:latin typeface="Times New Roman" panose="02020603050405020304" pitchFamily="18" charset="0"/>
                <a:cs typeface="Times New Roman" panose="02020603050405020304" pitchFamily="18" charset="0"/>
              </a:rPr>
              <a:t>MER extrait des manuels du secondaire</a:t>
            </a:r>
            <a:r>
              <a:rPr lang="pt-BR" dirty="0"/>
              <a:t/>
            </a:r>
            <a:br>
              <a:rPr lang="pt-BR" dirty="0"/>
            </a:br>
            <a:endParaRPr lang="pt-BR" dirty="0"/>
          </a:p>
        </p:txBody>
      </p:sp>
      <p:pic>
        <p:nvPicPr>
          <p:cNvPr id="4" name="Image 3"/>
          <p:cNvPicPr/>
          <p:nvPr/>
        </p:nvPicPr>
        <p:blipFill>
          <a:blip r:embed="rId2"/>
          <a:stretch>
            <a:fillRect/>
          </a:stretch>
        </p:blipFill>
        <p:spPr>
          <a:xfrm>
            <a:off x="523654" y="2139748"/>
            <a:ext cx="3910123" cy="4306696"/>
          </a:xfrm>
          <a:prstGeom prst="rect">
            <a:avLst/>
          </a:prstGeom>
        </p:spPr>
      </p:pic>
      <p:sp>
        <p:nvSpPr>
          <p:cNvPr id="5" name="Rectangle 4"/>
          <p:cNvSpPr/>
          <p:nvPr/>
        </p:nvSpPr>
        <p:spPr>
          <a:xfrm>
            <a:off x="4550308" y="2060848"/>
            <a:ext cx="3910124" cy="438559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fr-FR" dirty="0">
                <a:latin typeface="Times New Roman" panose="02020603050405020304" pitchFamily="18" charset="0"/>
                <a:cs typeface="Times New Roman" panose="02020603050405020304" pitchFamily="18" charset="0"/>
              </a:rPr>
              <a:t>La notion de limite n’est pas mise en relation avec tout son champ conceptuel, la logique et d´autres aspects importants manquent. Avec ce modèle épistémologique, les élèves apprennent à factoriser et simplifier les expressions des fonctions rationnelles, à décomposer en élément simples une fonction, rendre rationnelle le dénominateur et ou le numérateur d’une fonction irrationnelle, donner un sens à epsilon. Ils n’ont pas accès aux significations de delta, de l’implication, et les quantificateurs qui permettent de donner un sens à la définition formelle de la limite</a:t>
            </a:r>
            <a:endParaRPr lang="pt-BR" dirty="0">
              <a:latin typeface="Times New Roman" panose="02020603050405020304" pitchFamily="18" charset="0"/>
              <a:cs typeface="Times New Roman" panose="02020603050405020304" pitchFamily="18" charset="0"/>
            </a:endParaRPr>
          </a:p>
        </p:txBody>
      </p:sp>
      <p:sp>
        <p:nvSpPr>
          <p:cNvPr id="7" name="Espace réservé du numéro de diapositive 6"/>
          <p:cNvSpPr>
            <a:spLocks noGrp="1"/>
          </p:cNvSpPr>
          <p:nvPr>
            <p:ph type="sldNum" sz="quarter" idx="12"/>
          </p:nvPr>
        </p:nvSpPr>
        <p:spPr/>
        <p:txBody>
          <a:bodyPr/>
          <a:lstStyle/>
          <a:p>
            <a:fld id="{4FAB73BC-B049-4115-A692-8D63A059BFB8}" type="slidenum">
              <a:rPr lang="en-US" sz="1800"/>
              <a:pPr/>
              <a:t>9</a:t>
            </a:fld>
            <a:endParaRPr lang="en-US" sz="1800" dirty="0"/>
          </a:p>
        </p:txBody>
      </p:sp>
      <p:sp>
        <p:nvSpPr>
          <p:cNvPr id="9" name="Titre 1">
            <a:extLst>
              <a:ext uri="{FF2B5EF4-FFF2-40B4-BE49-F238E27FC236}">
                <a16:creationId xmlns:a16="http://schemas.microsoft.com/office/drawing/2014/main" xmlns="" id="{FC86A898-519D-5D6D-8035-2BC69A3E877F}"/>
              </a:ext>
            </a:extLst>
          </p:cNvPr>
          <p:cNvSpPr>
            <a:spLocks noGrp="1"/>
          </p:cNvSpPr>
          <p:nvPr>
            <p:ph type="title"/>
          </p:nvPr>
        </p:nvSpPr>
        <p:spPr>
          <a:xfrm>
            <a:off x="457200" y="620688"/>
            <a:ext cx="8229600" cy="576064"/>
          </a:xfrm>
        </p:spPr>
        <p:txBody>
          <a:bodyPr>
            <a:noAutofit/>
          </a:bodyPr>
          <a:lstStyle/>
          <a:p>
            <a:pPr algn="ctr"/>
            <a:r>
              <a:rPr lang="pt-BR" sz="2800" b="1" dirty="0">
                <a:latin typeface="Times New Roman" panose="02020603050405020304" pitchFamily="18" charset="0"/>
                <a:cs typeface="Times New Roman" panose="02020603050405020304" pitchFamily="18" charset="0"/>
              </a:rPr>
              <a:t>ANALYSE DU PROGRAMME ET DES MANUELS</a:t>
            </a:r>
          </a:p>
        </p:txBody>
      </p:sp>
    </p:spTree>
    <p:extLst>
      <p:ext uri="{BB962C8B-B14F-4D97-AF65-F5344CB8AC3E}">
        <p14:creationId xmlns:p14="http://schemas.microsoft.com/office/powerpoint/2010/main" val="1031404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7810</TotalTime>
  <Words>1254</Words>
  <Application>Microsoft Office PowerPoint</Application>
  <PresentationFormat>Affichage à l'écran (4:3)</PresentationFormat>
  <Paragraphs>215</Paragraphs>
  <Slides>25</Slides>
  <Notes>8</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25</vt:i4>
      </vt:variant>
    </vt:vector>
  </HeadingPairs>
  <TitlesOfParts>
    <vt:vector size="27" baseType="lpstr">
      <vt:lpstr>Thème Office</vt:lpstr>
      <vt:lpstr>Équation</vt:lpstr>
      <vt:lpstr>SEMINAIRE</vt:lpstr>
      <vt:lpstr>Présentation PowerPoint</vt:lpstr>
      <vt:lpstr>INTRODUCTION</vt:lpstr>
      <vt:lpstr>QUELQUES OBSTACLES EPISTEMOLOGIQUES DE LA NOTION DE LIMITE</vt:lpstr>
      <vt:lpstr>Contradiction entre les deux problématiques et la complémentarité</vt:lpstr>
      <vt:lpstr>ANALYSE MATHEMATIQUE DES DEFINITIONS FORMELLES EN EPSILON ET DELTA</vt:lpstr>
      <vt:lpstr>ANALYSE DU PROGRAMME ET DES MANUELS</vt:lpstr>
      <vt:lpstr>Présentation PowerPoint</vt:lpstr>
      <vt:lpstr>ANALYSE DU PROGRAMME ET DES MANUELS</vt:lpstr>
      <vt:lpstr>LES SITUATIONS</vt:lpstr>
      <vt:lpstr>LES SITUATIONS</vt:lpstr>
      <vt:lpstr>LES SITUATIONS</vt:lpstr>
      <vt:lpstr>LES SITUATIONS</vt:lpstr>
      <vt:lpstr>LES SITUATIONS</vt:lpstr>
      <vt:lpstr>LES SITUATIONS</vt:lpstr>
      <vt:lpstr>LES SITUATIONS</vt:lpstr>
      <vt:lpstr>LES SITUATIONS</vt:lpstr>
      <vt:lpstr>Production des élèves professeurs</vt:lpstr>
      <vt:lpstr>Production des élèves professeurs</vt:lpstr>
      <vt:lpstr>Production des élèves professeurs</vt:lpstr>
      <vt:lpstr>Production des élèves professeurs</vt:lpstr>
      <vt:lpstr>Présentation PowerPoint</vt:lpstr>
      <vt:lpstr>Présentation PowerPoint</vt:lpstr>
      <vt:lpstr>CONCLUSION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Séminaire</dc:title>
  <dc:creator>Paris</dc:creator>
  <cp:lastModifiedBy>Paris</cp:lastModifiedBy>
  <cp:revision>46</cp:revision>
  <dcterms:created xsi:type="dcterms:W3CDTF">2023-03-28T00:22:52Z</dcterms:created>
  <dcterms:modified xsi:type="dcterms:W3CDTF">2023-04-07T14:47:11Z</dcterms:modified>
</cp:coreProperties>
</file>