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697" r:id="rId3"/>
    <p:sldMasterId id="2147483685" r:id="rId4"/>
    <p:sldMasterId id="2147483672" r:id="rId5"/>
    <p:sldMasterId id="2147483660" r:id="rId6"/>
  </p:sldMasterIdLst>
  <p:notesMasterIdLst>
    <p:notesMasterId r:id="rId48"/>
  </p:notesMasterIdLst>
  <p:handoutMasterIdLst>
    <p:handoutMasterId r:id="rId49"/>
  </p:handoutMasterIdLst>
  <p:sldIdLst>
    <p:sldId id="275" r:id="rId7"/>
    <p:sldId id="344" r:id="rId8"/>
    <p:sldId id="346" r:id="rId9"/>
    <p:sldId id="396" r:id="rId10"/>
    <p:sldId id="394" r:id="rId11"/>
    <p:sldId id="347" r:id="rId12"/>
    <p:sldId id="348" r:id="rId13"/>
    <p:sldId id="398" r:id="rId14"/>
    <p:sldId id="390" r:id="rId15"/>
    <p:sldId id="391" r:id="rId16"/>
    <p:sldId id="401" r:id="rId17"/>
    <p:sldId id="402" r:id="rId18"/>
    <p:sldId id="403" r:id="rId19"/>
    <p:sldId id="404" r:id="rId20"/>
    <p:sldId id="420" r:id="rId21"/>
    <p:sldId id="349" r:id="rId22"/>
    <p:sldId id="393" r:id="rId23"/>
    <p:sldId id="392" r:id="rId24"/>
    <p:sldId id="421" r:id="rId25"/>
    <p:sldId id="422" r:id="rId26"/>
    <p:sldId id="409" r:id="rId27"/>
    <p:sldId id="357" r:id="rId28"/>
    <p:sldId id="411" r:id="rId29"/>
    <p:sldId id="408" r:id="rId30"/>
    <p:sldId id="414" r:id="rId31"/>
    <p:sldId id="410" r:id="rId32"/>
    <p:sldId id="424" r:id="rId33"/>
    <p:sldId id="425" r:id="rId34"/>
    <p:sldId id="412" r:id="rId35"/>
    <p:sldId id="419" r:id="rId36"/>
    <p:sldId id="362" r:id="rId37"/>
    <p:sldId id="406" r:id="rId38"/>
    <p:sldId id="361" r:id="rId39"/>
    <p:sldId id="399" r:id="rId40"/>
    <p:sldId id="363" r:id="rId41"/>
    <p:sldId id="364" r:id="rId42"/>
    <p:sldId id="405" r:id="rId43"/>
    <p:sldId id="360" r:id="rId44"/>
    <p:sldId id="376" r:id="rId45"/>
    <p:sldId id="417" r:id="rId46"/>
    <p:sldId id="350" r:id="rId4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24696A7-2250-415F-A57E-C375B45D3C2E}">
          <p14:sldIdLst>
            <p14:sldId id="275"/>
          </p14:sldIdLst>
        </p14:section>
        <p14:section name="Section sans titre" id="{2B45AF96-A553-4E9B-8507-D764FC940B18}">
          <p14:sldIdLst>
            <p14:sldId id="344"/>
            <p14:sldId id="346"/>
            <p14:sldId id="396"/>
            <p14:sldId id="394"/>
            <p14:sldId id="347"/>
            <p14:sldId id="348"/>
            <p14:sldId id="398"/>
            <p14:sldId id="390"/>
            <p14:sldId id="391"/>
            <p14:sldId id="401"/>
            <p14:sldId id="402"/>
            <p14:sldId id="403"/>
            <p14:sldId id="404"/>
            <p14:sldId id="420"/>
            <p14:sldId id="349"/>
            <p14:sldId id="393"/>
            <p14:sldId id="392"/>
            <p14:sldId id="421"/>
            <p14:sldId id="422"/>
            <p14:sldId id="409"/>
            <p14:sldId id="357"/>
            <p14:sldId id="411"/>
            <p14:sldId id="408"/>
            <p14:sldId id="414"/>
            <p14:sldId id="410"/>
            <p14:sldId id="424"/>
            <p14:sldId id="425"/>
            <p14:sldId id="412"/>
            <p14:sldId id="419"/>
            <p14:sldId id="362"/>
            <p14:sldId id="406"/>
            <p14:sldId id="361"/>
            <p14:sldId id="399"/>
            <p14:sldId id="363"/>
            <p14:sldId id="364"/>
            <p14:sldId id="405"/>
            <p14:sldId id="360"/>
            <p14:sldId id="376"/>
            <p14:sldId id="417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4" autoAdjust="0"/>
    <p:restoredTop sz="86047" autoAdjust="0"/>
  </p:normalViewPr>
  <p:slideViewPr>
    <p:cSldViewPr snapToGrid="0">
      <p:cViewPr varScale="1">
        <p:scale>
          <a:sx n="72" d="100"/>
          <a:sy n="72" d="100"/>
        </p:scale>
        <p:origin x="43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01068E-E200-4E9B-B296-1C0CAE3C9C50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661534B-0B51-4F0E-A84C-D6419397540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4" y="0"/>
            <a:ext cx="1044572" cy="8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1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94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14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18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71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0933" y="6356350"/>
            <a:ext cx="11641667" cy="365125"/>
          </a:xfrm>
        </p:spPr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7" name="AutoShape 2" descr="Résultat de recherche d'images pour &quot;menfop djibouti&quot;"/>
          <p:cNvSpPr>
            <a:spLocks noChangeAspect="1" noChangeArrowheads="1"/>
          </p:cNvSpPr>
          <p:nvPr userDrawn="1"/>
        </p:nvSpPr>
        <p:spPr bwMode="auto">
          <a:xfrm>
            <a:off x="155575" y="251355"/>
            <a:ext cx="2274358" cy="22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37" name="Picture 1" descr="C:\Users\user\Desktop\Maths Lycé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6100" y="0"/>
            <a:ext cx="1485900" cy="1686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32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7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7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5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7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48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5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3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2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2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4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4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41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6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7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0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55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4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47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5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0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3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5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7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1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0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3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74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9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20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4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8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6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9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8063-CC2D-4CA1-B722-4963DC50701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9419-B592-4361-B0BE-CC5E8670DE7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AutoShape 2" descr="Résultat de recherche d'images pour &quot;menfop djibouti&quot;"/>
          <p:cNvSpPr>
            <a:spLocks noChangeAspect="1" noChangeArrowheads="1"/>
          </p:cNvSpPr>
          <p:nvPr/>
        </p:nvSpPr>
        <p:spPr bwMode="auto">
          <a:xfrm>
            <a:off x="155575" y="-2332038"/>
            <a:ext cx="48577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50D4-CC16-4150-B7FA-ED708F11676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9DF5-50A0-4B09-8995-4D1AAD10F3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5D366-050B-4E94-AA46-3933E9B2E6BE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0E8B-FA30-4829-B18D-0C5480E9AD7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A3E7-5140-4357-8DD3-1A277946639D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5947-A4BA-4ECF-8377-7FC7CCF21E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62F5-5D08-41AB-A17F-33FA592ED3C6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5AC7-A365-43CC-BFF0-8AA7324C2B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7A2C-AB43-4980-B4DB-26B22419B9A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2DE0-F6A6-4216-B7D5-5FC8C6BE5A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42121" cy="68420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7936" y="2615609"/>
            <a:ext cx="6911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Évaluer les mathématiques au baccalauréat</a:t>
            </a:r>
          </a:p>
          <a:p>
            <a:pPr algn="ctr"/>
            <a:r>
              <a:rPr lang="fr-FR" sz="4800" dirty="0" smtClean="0"/>
              <a:t>avec  des ordinateurs </a:t>
            </a: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10" y="179295"/>
            <a:ext cx="5424428" cy="17026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31219" y="5922335"/>
            <a:ext cx="676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 smtClean="0"/>
              <a:t>Djibouti 3 juin 2022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343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6566" y="2073306"/>
            <a:ext cx="11270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Disponibilité des outils TICE gratuits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Tableur,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Calcul formel,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Géométrie dynamique,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Programmation,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3600" dirty="0"/>
          </a:p>
          <a:p>
            <a:r>
              <a:rPr lang="fr-FR" sz="3600" dirty="0" smtClean="0"/>
              <a:t> Choix du gratuit hors ligne</a:t>
            </a:r>
          </a:p>
        </p:txBody>
      </p:sp>
    </p:spTree>
    <p:extLst>
      <p:ext uri="{BB962C8B-B14F-4D97-AF65-F5344CB8AC3E}">
        <p14:creationId xmlns:p14="http://schemas.microsoft.com/office/powerpoint/2010/main" val="38606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7451" y="1895953"/>
            <a:ext cx="11376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Nombre de lycées généraux publics : 22</a:t>
            </a:r>
          </a:p>
          <a:p>
            <a:r>
              <a:rPr lang="fr-FR" sz="3600" dirty="0"/>
              <a:t>Nombre de lycées </a:t>
            </a:r>
            <a:r>
              <a:rPr lang="fr-FR" sz="3600" dirty="0" smtClean="0"/>
              <a:t>techniques </a:t>
            </a:r>
            <a:r>
              <a:rPr lang="fr-FR" sz="3600" dirty="0"/>
              <a:t>publics : </a:t>
            </a:r>
            <a:r>
              <a:rPr lang="fr-FR" sz="3600" dirty="0" smtClean="0"/>
              <a:t>11</a:t>
            </a:r>
            <a:endParaRPr lang="fr-FR" sz="3600" dirty="0"/>
          </a:p>
          <a:p>
            <a:endParaRPr lang="fr-FR" sz="3600" dirty="0" smtClean="0"/>
          </a:p>
          <a:p>
            <a:r>
              <a:rPr lang="fr-FR" sz="3600" dirty="0" smtClean="0"/>
              <a:t>Nombre de professeurs de maths au secondaire : 130</a:t>
            </a:r>
          </a:p>
          <a:p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0130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2" y="2286000"/>
            <a:ext cx="8326143" cy="42751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3" y="0"/>
            <a:ext cx="4552178" cy="20325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7935" y="246820"/>
            <a:ext cx="406957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fr-FR" dirty="0"/>
              <a:t>Un  TP fondateur</a:t>
            </a:r>
          </a:p>
        </p:txBody>
      </p:sp>
    </p:spTree>
    <p:extLst>
      <p:ext uri="{BB962C8B-B14F-4D97-AF65-F5344CB8AC3E}">
        <p14:creationId xmlns:p14="http://schemas.microsoft.com/office/powerpoint/2010/main" val="38676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693"/>
            <a:ext cx="9911493" cy="3988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3" y="0"/>
            <a:ext cx="4552178" cy="20325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7935" y="246820"/>
            <a:ext cx="406957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Un  TP </a:t>
            </a:r>
            <a:r>
              <a:rPr lang="fr-FR" sz="4400" dirty="0"/>
              <a:t>fondateur</a:t>
            </a:r>
          </a:p>
        </p:txBody>
      </p:sp>
    </p:spTree>
    <p:extLst>
      <p:ext uri="{BB962C8B-B14F-4D97-AF65-F5344CB8AC3E}">
        <p14:creationId xmlns:p14="http://schemas.microsoft.com/office/powerpoint/2010/main" val="2888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66649"/>
            <a:ext cx="10178272" cy="33896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3" y="0"/>
            <a:ext cx="4738868" cy="21158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7935" y="246820"/>
            <a:ext cx="406957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Un  TP fondateur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9369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9786" y="1244008"/>
            <a:ext cx="6254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 La rédaction des premiers manuels </a:t>
            </a:r>
          </a:p>
          <a:p>
            <a:pPr algn="ctr"/>
            <a:r>
              <a:rPr lang="fr-FR" sz="3200" dirty="0" smtClean="0"/>
              <a:t>djiboutien pour le lycée (2012-2015)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712381" y="3147237"/>
            <a:ext cx="1064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78687"/>
            <a:ext cx="6464596" cy="46797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21796" y="2392505"/>
            <a:ext cx="5103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fichiers numériques TICE accompagnent chaque manuel.</a:t>
            </a:r>
          </a:p>
          <a:p>
            <a:endParaRPr lang="fr-FR" sz="2800" dirty="0" smtClean="0"/>
          </a:p>
          <a:p>
            <a:r>
              <a:rPr lang="fr-FR" sz="2800" dirty="0" smtClean="0"/>
              <a:t>Fichiers fournis sur CD puis mis en ligne.  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6" y="4870557"/>
            <a:ext cx="3196850" cy="2013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033" y="4849662"/>
            <a:ext cx="3288629" cy="19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71329" y="1456659"/>
            <a:ext cx="896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 Les règlements d’examens du BAC  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770859" y="2594344"/>
            <a:ext cx="10675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L’utilisation des ordinateurs a été inscrite dans le règlement des épreuves concernés en mathématiques.</a:t>
            </a:r>
          </a:p>
          <a:p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3331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691117" y="6028660"/>
            <a:ext cx="946298" cy="69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17898" y="5635254"/>
            <a:ext cx="878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Augmentation de l’accès aux PC durant les heures de mathématiques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8846289" y="1907883"/>
            <a:ext cx="3211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Smart classroom disponible depuis la rentrée 2017.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1389844"/>
            <a:ext cx="8740780" cy="39333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6712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x-9860GII SD / fx-9860G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7"/>
          <a:stretch/>
        </p:blipFill>
        <p:spPr bwMode="auto">
          <a:xfrm>
            <a:off x="634039" y="3612940"/>
            <a:ext cx="1471208" cy="30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X-9860GI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r="29310"/>
          <a:stretch/>
        </p:blipFill>
        <p:spPr bwMode="auto">
          <a:xfrm>
            <a:off x="3760805" y="3484715"/>
            <a:ext cx="1552353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012" y="1594177"/>
            <a:ext cx="867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Programmation en langage Python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85012" y="2811308"/>
            <a:ext cx="267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Sans Python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565942" y="2811307"/>
            <a:ext cx="29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Avec Python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477" y="3457639"/>
            <a:ext cx="1509824" cy="29704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68923" y="2284386"/>
            <a:ext cx="325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Numworks sur Smartphone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42391" y="382773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790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66" t="630" r="-166" b="38080"/>
          <a:stretch/>
        </p:blipFill>
        <p:spPr>
          <a:xfrm>
            <a:off x="7410893" y="0"/>
            <a:ext cx="4781107" cy="309493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7" r="34941" b="27442"/>
          <a:stretch/>
        </p:blipFill>
        <p:spPr>
          <a:xfrm>
            <a:off x="308934" y="1557765"/>
            <a:ext cx="5985540" cy="5300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29070" y="276448"/>
            <a:ext cx="42758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Des opportunités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742" y="3700130"/>
            <a:ext cx="4691863" cy="31578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2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5247" y="297712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République </a:t>
            </a:r>
            <a:r>
              <a:rPr lang="fr-FR" sz="4400" dirty="0"/>
              <a:t>de Djibouti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5696" y="1605516"/>
            <a:ext cx="7740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Superficie  : 23 200 km²</a:t>
            </a:r>
          </a:p>
          <a:p>
            <a:r>
              <a:rPr lang="fr-FR" sz="3600" dirty="0" smtClean="0"/>
              <a:t>Population : 1 million</a:t>
            </a:r>
          </a:p>
          <a:p>
            <a:r>
              <a:rPr lang="fr-FR" sz="3600" dirty="0" smtClean="0"/>
              <a:t>Indépendance 1977 </a:t>
            </a:r>
          </a:p>
          <a:p>
            <a:endParaRPr lang="fr-FR" sz="3600" dirty="0" smtClean="0"/>
          </a:p>
          <a:p>
            <a:endParaRPr lang="fr-FR" sz="36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36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ea typeface="Calibri" panose="020F0502020204030204" pitchFamily="34" charset="0"/>
                <a:cs typeface="Arial" panose="020B0604020202020204" pitchFamily="34" charset="0"/>
              </a:rPr>
              <a:t>BAC </a:t>
            </a:r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général djiboutien </a:t>
            </a:r>
            <a:r>
              <a:rPr lang="fr-FR" sz="3600" b="1" dirty="0"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2016 </a:t>
            </a:r>
          </a:p>
          <a:p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36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BAC Pro en 3 ans djiboutien en 2019</a:t>
            </a:r>
          </a:p>
        </p:txBody>
      </p:sp>
      <p:pic>
        <p:nvPicPr>
          <p:cNvPr id="4" name="Image 3" descr="C:\Users\hp\Pictures\corne d'afrique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/>
          <a:stretch/>
        </p:blipFill>
        <p:spPr bwMode="auto">
          <a:xfrm>
            <a:off x="7708604" y="1913860"/>
            <a:ext cx="4483395" cy="49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93" y="135047"/>
            <a:ext cx="2436961" cy="16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72"/>
            <a:ext cx="9611833" cy="28285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07" y="2264735"/>
            <a:ext cx="7354993" cy="45932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8772" y="56972"/>
            <a:ext cx="133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2017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607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9013" y="287079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fr-FR" dirty="0" smtClean="0"/>
              <a:t>Intégration des ordinateurs au BAC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7442" y="2424223"/>
            <a:ext cx="11057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À l’écrit du BAC L depuis 2016.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À</a:t>
            </a:r>
            <a:r>
              <a:rPr lang="fr-FR" sz="3600" dirty="0" smtClean="0"/>
              <a:t> l’épreuve de TP au BAC S depuis 2016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À l’écrit des 12 BAC pro depuis 2019.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76447" y="6057781"/>
            <a:ext cx="1173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Trois sessions de BAC pour stabiliser la pratique de l’intégration </a:t>
            </a:r>
            <a:r>
              <a:rPr lang="fr-FR" sz="2800" dirty="0"/>
              <a:t>des </a:t>
            </a:r>
            <a:r>
              <a:rPr lang="fr-FR" sz="2800" dirty="0" smtClean="0"/>
              <a:t>ordinateurs. </a:t>
            </a:r>
            <a:endParaRPr lang="fr-FR" sz="2800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2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08344"/>
            <a:ext cx="6755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/>
              <a:t> Épreuve de mathématiques </a:t>
            </a:r>
          </a:p>
          <a:p>
            <a:pPr algn="ctr"/>
            <a:r>
              <a:rPr lang="fr-FR" sz="4400" dirty="0" smtClean="0"/>
              <a:t>au BAC L 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274370" y="2467341"/>
            <a:ext cx="6768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Modalités : </a:t>
            </a:r>
          </a:p>
          <a:p>
            <a:r>
              <a:rPr lang="fr-FR" sz="3200" dirty="0" smtClean="0"/>
              <a:t>- Il n’y a pas d ’appel au professeur. </a:t>
            </a:r>
          </a:p>
          <a:p>
            <a:r>
              <a:rPr lang="fr-FR" sz="3200" dirty="0" smtClean="0"/>
              <a:t>- Toutes les réponses sont données sur la copie. </a:t>
            </a:r>
          </a:p>
          <a:p>
            <a:pPr marL="457200" indent="-457200">
              <a:buFontTx/>
              <a:buChar char="-"/>
            </a:pP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11" y="0"/>
            <a:ext cx="4861890" cy="67136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94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382772"/>
            <a:ext cx="8254775" cy="57096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24" y="0"/>
            <a:ext cx="3249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2232" y="0"/>
            <a:ext cx="832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épreuves de maths en BAC Pro 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7" y="759127"/>
            <a:ext cx="4059485" cy="53358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35467" y="2149769"/>
            <a:ext cx="67686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Modalités : </a:t>
            </a:r>
          </a:p>
          <a:p>
            <a:r>
              <a:rPr lang="fr-FR" sz="3200" dirty="0" smtClean="0"/>
              <a:t>- Il n’y a pas d ’appel au professeur. 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Toutes les réponses sont données sur la copie. 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L’ordinateur est fourni au candidat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Pas de connexion internet</a:t>
            </a:r>
          </a:p>
          <a:p>
            <a:endParaRPr lang="fr-FR" sz="3200" dirty="0" smtClean="0"/>
          </a:p>
          <a:p>
            <a:pPr marL="457200" indent="-457200">
              <a:buFontTx/>
              <a:buChar char="-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346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8"/>
          <a:stretch/>
        </p:blipFill>
        <p:spPr>
          <a:xfrm>
            <a:off x="2658141" y="769441"/>
            <a:ext cx="6188148" cy="56808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82232" y="0"/>
            <a:ext cx="832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épreuves de maths en BAC Pro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309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0158" y="276447"/>
            <a:ext cx="647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Évolution progressive de la typologie des questions TICE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42260" y="1998921"/>
            <a:ext cx="11164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« Dans le logiciel … saisir ... ». Donner et interpréter le résultat affiché dans le contexte de l’ énoncé. </a:t>
            </a:r>
          </a:p>
          <a:p>
            <a:endParaRPr lang="fr-F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smtClean="0"/>
              <a:t>À l’aide du logiciel …, déterminer …..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Déterminer ….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4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6823" y="1754373"/>
            <a:ext cx="11164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10 TP obligatoires chaque année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smtClean="0"/>
              <a:t>Évaluation sur des variantes des 10 TP de Terminale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Durée 1h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Chaque enseignant évalue 4 élèves à la fois sur un même TP.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360428" y="148854"/>
            <a:ext cx="66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Évaluations des TP au BAC 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49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60428" y="148854"/>
            <a:ext cx="66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Évaluations des TP au BAC S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5" y="817002"/>
            <a:ext cx="4683471" cy="60409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07" y="817002"/>
            <a:ext cx="4638792" cy="57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0775" r="-957" b="37519"/>
          <a:stretch/>
        </p:blipFill>
        <p:spPr>
          <a:xfrm>
            <a:off x="116959" y="1916586"/>
            <a:ext cx="5307981" cy="45539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82" y="1974458"/>
            <a:ext cx="5917580" cy="44381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60428" y="148854"/>
            <a:ext cx="66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Évaluations des TP au BAC 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975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2140" y="1754372"/>
            <a:ext cx="118198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Les exercices en lien avec les TICE sont très peu traités en classe par les enseignants à cause :</a:t>
            </a:r>
          </a:p>
          <a:p>
            <a:pPr marL="571500" indent="-571500">
              <a:buFontTx/>
              <a:buChar char="-"/>
            </a:pPr>
            <a:endParaRPr lang="fr-FR" sz="2800" dirty="0" smtClean="0"/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du manque d’assurance des enseignants face aux TICE</a:t>
            </a:r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de l’insuffisance d’équipements informatiques dans les lycées</a:t>
            </a:r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du manque d’accès des professeurs de maths aux salles informatiques.</a:t>
            </a:r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du faible poids, au BAC, des questions liées au TICE. </a:t>
            </a:r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du manque de séances prescriptives de TP.</a:t>
            </a:r>
          </a:p>
          <a:p>
            <a:pPr marL="1028700" lvl="1" indent="-571500">
              <a:buFontTx/>
              <a:buChar char="-"/>
            </a:pPr>
            <a:r>
              <a:rPr lang="fr-FR" sz="2800" dirty="0" smtClean="0"/>
              <a:t>du ratio calculatrice graphique/élève très faible.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85459" y="405985"/>
            <a:ext cx="50292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fr-FR" dirty="0" smtClean="0"/>
              <a:t>État de lieux en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0158" y="276447"/>
            <a:ext cx="647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Typologie des TP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66823" y="1754373"/>
            <a:ext cx="11625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Énoncé offrant trois possibilités :</a:t>
            </a:r>
          </a:p>
          <a:p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Conjecture ou preuve à l’aide d’un outil TICE.</a:t>
            </a:r>
          </a:p>
          <a:p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Démonstration rigoureuse à la portée des élèves.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Énoncé modifiable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53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07883" y="0"/>
            <a:ext cx="3008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TP de maths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231"/>
            <a:ext cx="10601632" cy="45533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9782490">
            <a:off x="9917722" y="5880765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Seconde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6990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26102" y="95692"/>
            <a:ext cx="400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TP de maths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5" y="865132"/>
            <a:ext cx="8935601" cy="59928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9782490">
            <a:off x="9941168" y="58353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Seconde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40741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751"/>
            <a:ext cx="12063304" cy="47640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26102" y="95692"/>
            <a:ext cx="400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TP de maths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 rot="19782490">
            <a:off x="9769338" y="57457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Première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1898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26102" y="95692"/>
            <a:ext cx="3008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TP de maths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2" y="723536"/>
            <a:ext cx="10023116" cy="55177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9782490">
            <a:off x="9769338" y="57457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Première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5645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6" y="641849"/>
            <a:ext cx="8907604" cy="59568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83572" y="-127592"/>
            <a:ext cx="3008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TP de maths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 rot="19782490">
            <a:off x="9769338" y="57457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Terminale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9610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26102" y="95692"/>
            <a:ext cx="400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TP de maths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4" y="1158810"/>
            <a:ext cx="10395194" cy="52856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9782490">
            <a:off x="9769338" y="57457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Terminale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24029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647"/>
            <a:ext cx="11176672" cy="5180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26102" y="95692"/>
            <a:ext cx="4004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Les TP de maths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 rot="19782490">
            <a:off x="10115733" y="5989517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Terminale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0212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2325" y="499731"/>
            <a:ext cx="6376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Impact sur les enseignants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528082" y="1598428"/>
            <a:ext cx="11511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Maitrise des </a:t>
            </a:r>
            <a:r>
              <a:rPr lang="fr-FR" sz="3600" dirty="0"/>
              <a:t>fonctionnalités des logiciels de maths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Utilisation régulière </a:t>
            </a:r>
            <a:r>
              <a:rPr lang="fr-FR" sz="3600" dirty="0"/>
              <a:t>des travaux sur PC durant les cours.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Réalisation des séances des TP obligatoires.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Rôle de référents TICE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Maintenance des ordinateurs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Baisse de la résistances </a:t>
            </a:r>
            <a:r>
              <a:rPr lang="fr-FR" sz="3600" dirty="0"/>
              <a:t>face aux innovations TICE.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 smtClean="0"/>
          </a:p>
        </p:txBody>
      </p:sp>
      <p:sp>
        <p:nvSpPr>
          <p:cNvPr id="5" name="ZoneTexte 4"/>
          <p:cNvSpPr txBox="1"/>
          <p:nvPr/>
        </p:nvSpPr>
        <p:spPr>
          <a:xfrm rot="19782490">
            <a:off x="9769338" y="5745754"/>
            <a:ext cx="212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/>
              <a:t>Terminale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5642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0157" y="457201"/>
            <a:ext cx="5071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Impact sur les élèves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350875" y="1541720"/>
            <a:ext cx="11270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Les élèves réussissent mieux les questions relatives  au </a:t>
            </a:r>
            <a:r>
              <a:rPr lang="fr-FR" sz="3600" dirty="0" smtClean="0"/>
              <a:t>TICE.  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Les élèves utilisent spontanément les outils </a:t>
            </a:r>
            <a:r>
              <a:rPr lang="fr-FR" sz="3600" dirty="0" smtClean="0"/>
              <a:t>TICE.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Baisse sensible des exercices non abordés par les élèves.</a:t>
            </a:r>
          </a:p>
          <a:p>
            <a:r>
              <a:rPr lang="fr-FR" sz="3600" dirty="0" smtClean="0"/>
              <a:t> </a:t>
            </a:r>
          </a:p>
          <a:p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40760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8011" y="1790876"/>
            <a:ext cx="5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Limites de la calculatrice 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518011" y="2823592"/>
            <a:ext cx="579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Taille des listes de données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Calcul formel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Programmation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Géométrie dynamique,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86297" y="2823592"/>
            <a:ext cx="257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À Djibouti :</a:t>
            </a:r>
          </a:p>
          <a:p>
            <a:r>
              <a:rPr lang="fr-FR" sz="3600" dirty="0" smtClean="0"/>
              <a:t> 100 </a:t>
            </a:r>
            <a:r>
              <a:rPr lang="fr-FR" sz="3600" dirty="0"/>
              <a:t>euros </a:t>
            </a:r>
          </a:p>
        </p:txBody>
      </p:sp>
      <p:pic>
        <p:nvPicPr>
          <p:cNvPr id="5" name="Picture 2" descr="fx-9860GII SD / fx-9860G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7"/>
          <a:stretch/>
        </p:blipFill>
        <p:spPr bwMode="auto">
          <a:xfrm>
            <a:off x="10139546" y="2520426"/>
            <a:ext cx="1471208" cy="30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93307" y="1750985"/>
            <a:ext cx="553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Prix de la calculatrice </a:t>
            </a:r>
            <a:endParaRPr lang="fr-FR" sz="4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85459" y="405985"/>
            <a:ext cx="50292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fr-FR" dirty="0"/>
              <a:t>État de lieux en 2010</a:t>
            </a:r>
          </a:p>
        </p:txBody>
      </p:sp>
    </p:spTree>
    <p:extLst>
      <p:ext uri="{BB962C8B-B14F-4D97-AF65-F5344CB8AC3E}">
        <p14:creationId xmlns:p14="http://schemas.microsoft.com/office/powerpoint/2010/main" val="21538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12780" y="457201"/>
            <a:ext cx="3168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Perspectives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363415" y="1350608"/>
            <a:ext cx="1150033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fr-FR" sz="14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Évaluer les fichiers numériques au BAC L et en BAC Pro.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Étendre l’utilisation des ordinateurs aux autres BAC.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Faire reconnaitre </a:t>
            </a:r>
            <a:r>
              <a:rPr lang="fr-FR" sz="3600" dirty="0"/>
              <a:t>et </a:t>
            </a:r>
            <a:r>
              <a:rPr lang="fr-FR" sz="3600" dirty="0" smtClean="0"/>
              <a:t>valoriser les </a:t>
            </a:r>
            <a:r>
              <a:rPr lang="fr-FR" sz="3600" dirty="0"/>
              <a:t>compétences TICE acquises par les enseignants. </a:t>
            </a: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Utiliser les applications et logiciels en ligne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Faciliter </a:t>
            </a:r>
            <a:r>
              <a:rPr lang="fr-FR" sz="3600" dirty="0"/>
              <a:t>l’accès des enseignants aux applications et logiciels payants (en ligne ou en local). </a:t>
            </a: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Participer aux évaluations régionales et internationales.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Participer aux concours régionaux et internationaux. 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6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5155" y="1637415"/>
            <a:ext cx="9505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/>
              <a:t>Merci </a:t>
            </a:r>
          </a:p>
          <a:p>
            <a:pPr algn="ctr"/>
            <a:r>
              <a:rPr lang="fr-FR" sz="9600" dirty="0" smtClean="0"/>
              <a:t>de votre attention </a:t>
            </a:r>
            <a:endParaRPr lang="fr-FR" sz="9600" dirty="0"/>
          </a:p>
        </p:txBody>
      </p:sp>
      <p:sp>
        <p:nvSpPr>
          <p:cNvPr id="4" name="ZoneTexte 3"/>
          <p:cNvSpPr txBox="1"/>
          <p:nvPr/>
        </p:nvSpPr>
        <p:spPr>
          <a:xfrm>
            <a:off x="308344" y="5992207"/>
            <a:ext cx="520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Contact :  medabdoali@gmail.com 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280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6566" y="1881962"/>
            <a:ext cx="11057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Les questions liées au TICE dans les épreuves écrites du BAC étaient très peu réussi par les élèves.</a:t>
            </a:r>
          </a:p>
          <a:p>
            <a:endParaRPr lang="fr-F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</a:t>
            </a:r>
            <a:r>
              <a:rPr lang="fr-FR" sz="3600" dirty="0" smtClean="0"/>
              <a:t>Désaffection des mathématiques par les élèves dans certaines séries du BAC générale et en BAC pro. </a:t>
            </a:r>
          </a:p>
          <a:p>
            <a:endParaRPr lang="fr-F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Déception </a:t>
            </a:r>
            <a:r>
              <a:rPr lang="fr-FR" sz="3600" dirty="0" smtClean="0"/>
              <a:t>après l’abondant en France </a:t>
            </a:r>
            <a:r>
              <a:rPr lang="fr-FR" sz="3600" dirty="0"/>
              <a:t>du projet de TP de maths au BAC S en 2009. </a:t>
            </a:r>
            <a:endParaRPr lang="fr-FR" sz="3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285459" y="405985"/>
            <a:ext cx="50292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fr-FR" dirty="0" smtClean="0"/>
              <a:t>État de lieux en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6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2140" y="2009553"/>
            <a:ext cx="11819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Des frustrations </a:t>
            </a:r>
            <a:r>
              <a:rPr lang="fr-FR" sz="3600" dirty="0"/>
              <a:t>par rapport </a:t>
            </a:r>
            <a:r>
              <a:rPr lang="fr-FR" sz="3600" dirty="0" smtClean="0"/>
              <a:t>aux questions TICE au BAC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Questions relatifs à Excel à partir d’une capture d’écran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Algorithme avec des boucles limités de 1 à 4 itérations.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Questions en statistiques sur des données réduites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Analyse sur des simulations données.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85459" y="405985"/>
            <a:ext cx="50292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fr-FR" dirty="0"/>
              <a:t>État de lieux en 2010</a:t>
            </a:r>
          </a:p>
        </p:txBody>
      </p:sp>
    </p:spTree>
    <p:extLst>
      <p:ext uri="{BB962C8B-B14F-4D97-AF65-F5344CB8AC3E}">
        <p14:creationId xmlns:p14="http://schemas.microsoft.com/office/powerpoint/2010/main" val="18156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81154" y="400140"/>
            <a:ext cx="512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Le point de départ 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244548" y="1998921"/>
            <a:ext cx="10983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désarrimage de l’enseignement du secondaire et du baccalauréat est lancé en 2010.</a:t>
            </a:r>
          </a:p>
          <a:p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programmes du secondaire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manuels </a:t>
            </a:r>
            <a:r>
              <a:rPr lang="fr-FR" sz="3600" dirty="0"/>
              <a:t>du secondaire</a:t>
            </a:r>
            <a:endParaRPr lang="fr-FR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/>
              <a:t>BAC djiboutien </a:t>
            </a:r>
          </a:p>
          <a:p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6847367" y="3938281"/>
            <a:ext cx="5273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Formation des </a:t>
            </a:r>
            <a:r>
              <a:rPr lang="fr-FR" sz="3600" dirty="0" smtClean="0"/>
              <a:t>professeurs</a:t>
            </a:r>
          </a:p>
          <a:p>
            <a:r>
              <a:rPr lang="fr-FR" sz="3600" dirty="0" smtClean="0"/>
              <a:t>Équipements des lycées</a:t>
            </a:r>
            <a:endParaRPr lang="fr-FR" sz="3600" dirty="0"/>
          </a:p>
          <a:p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>
            <a:off x="5943600" y="3657600"/>
            <a:ext cx="510364" cy="1818167"/>
          </a:xfrm>
          <a:prstGeom prst="rightBrace">
            <a:avLst>
              <a:gd name="adj1" fmla="val 28572"/>
              <a:gd name="adj2" fmla="val 487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173" y="2315380"/>
            <a:ext cx="118922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À l’écrit du BAC L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À</a:t>
            </a:r>
            <a:r>
              <a:rPr lang="fr-FR" sz="3600" dirty="0" smtClean="0"/>
              <a:t> l’épreuve de TP au BAC S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 smtClean="0"/>
              <a:t> À l’écrit de tous les BAC pro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3600" dirty="0"/>
          </a:p>
          <a:p>
            <a:r>
              <a:rPr lang="fr-FR" sz="3600" dirty="0" smtClean="0"/>
              <a:t>Utiliser l’ordinateur comme un outil à l’instar de la calculatrice mais pas comme un moyen d’évaluation. 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026041" y="226105"/>
            <a:ext cx="10026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Objectifs fixés en 2010</a:t>
            </a:r>
          </a:p>
          <a:p>
            <a:pPr algn="ctr"/>
            <a:r>
              <a:rPr lang="fr-FR" sz="3600" dirty="0" smtClean="0"/>
              <a:t>Intégration des ordinateurs aux épreuves de </a:t>
            </a:r>
            <a:r>
              <a:rPr lang="fr-FR" sz="3600" dirty="0"/>
              <a:t>mathématiques</a:t>
            </a:r>
          </a:p>
          <a:p>
            <a:pPr algn="ctr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000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47507" y="489099"/>
            <a:ext cx="612533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Les obstacles à surmonter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281761" y="2065515"/>
            <a:ext cx="11775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Dépasser les résistances sur l’utilisation de la calculatrice</a:t>
            </a:r>
            <a:r>
              <a:rPr lang="fr-FR" sz="3600" dirty="0" smtClean="0"/>
              <a:t>.</a:t>
            </a:r>
          </a:p>
          <a:p>
            <a:endParaRPr lang="fr-FR" sz="1200" i="1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Montrer la valeur ajoutée de l’utilisation de l’ordinateur.</a:t>
            </a:r>
          </a:p>
          <a:p>
            <a:endParaRPr lang="fr-FR" sz="1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Rassurer sur l’évolution du niveau des élèves en maths.</a:t>
            </a:r>
          </a:p>
          <a:p>
            <a:endParaRPr lang="fr-FR" sz="1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Rassurer sur la faisabilité ( Un PC par élève au BAC).</a:t>
            </a:r>
          </a:p>
          <a:p>
            <a:endParaRPr lang="fr-FR" sz="12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smtClean="0"/>
              <a:t>Relever le défi de la formation des enseignants.</a:t>
            </a:r>
          </a:p>
        </p:txBody>
      </p:sp>
    </p:spTree>
    <p:extLst>
      <p:ext uri="{BB962C8B-B14F-4D97-AF65-F5344CB8AC3E}">
        <p14:creationId xmlns:p14="http://schemas.microsoft.com/office/powerpoint/2010/main" val="38052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74560145-2A16-464B-9F4C-578DA425E7BF}"/>
    </a:ext>
  </a:extLst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0342FF25-5FB6-4775-801A-426592D7B65E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394B87E8-F8AC-4A5D-911F-8BF5037889D2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A8BBDFFE-16C2-4B1D-AFF7-FD75B49E4E7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B233D30F-48DA-4699-BF85-92F675B8BD7C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mortissement sept 2021 b [Mode de compatibilité]" id="{AE6C846F-8543-4C60-8C02-6C68B93498EE}" vid="{84144B2D-E339-4464-A951-7BE62CC3767C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16045</TotalTime>
  <Words>911</Words>
  <Application>Microsoft Office PowerPoint</Application>
  <PresentationFormat>Grand écran</PresentationFormat>
  <Paragraphs>189</Paragraphs>
  <Slides>41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Thème Office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liste avec Excel</dc:title>
  <dc:creator>USER</dc:creator>
  <cp:lastModifiedBy>Mohamed Abdo</cp:lastModifiedBy>
  <cp:revision>933</cp:revision>
  <cp:lastPrinted>2022-06-03T14:27:54Z</cp:lastPrinted>
  <dcterms:created xsi:type="dcterms:W3CDTF">2017-09-21T11:59:59Z</dcterms:created>
  <dcterms:modified xsi:type="dcterms:W3CDTF">2022-06-03T17:32:53Z</dcterms:modified>
</cp:coreProperties>
</file>